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3.jp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67" r:id="rId6"/>
  </p:sldMasterIdLst>
  <p:notesMasterIdLst>
    <p:notesMasterId r:id="rId87"/>
  </p:notesMasterIdLst>
  <p:sldIdLst>
    <p:sldId id="426" r:id="rId7"/>
    <p:sldId id="268" r:id="rId8"/>
    <p:sldId id="427" r:id="rId9"/>
    <p:sldId id="428" r:id="rId10"/>
    <p:sldId id="429" r:id="rId11"/>
    <p:sldId id="272" r:id="rId12"/>
    <p:sldId id="758" r:id="rId13"/>
    <p:sldId id="763" r:id="rId14"/>
    <p:sldId id="535" r:id="rId15"/>
    <p:sldId id="475" r:id="rId16"/>
    <p:sldId id="474" r:id="rId17"/>
    <p:sldId id="481" r:id="rId18"/>
    <p:sldId id="486" r:id="rId19"/>
    <p:sldId id="487" r:id="rId20"/>
    <p:sldId id="357" r:id="rId21"/>
    <p:sldId id="729" r:id="rId22"/>
    <p:sldId id="493" r:id="rId23"/>
    <p:sldId id="288" r:id="rId24"/>
    <p:sldId id="538" r:id="rId25"/>
    <p:sldId id="531" r:id="rId26"/>
    <p:sldId id="353" r:id="rId27"/>
    <p:sldId id="378" r:id="rId28"/>
    <p:sldId id="384" r:id="rId29"/>
    <p:sldId id="387" r:id="rId30"/>
    <p:sldId id="380" r:id="rId31"/>
    <p:sldId id="385" r:id="rId32"/>
    <p:sldId id="388" r:id="rId33"/>
    <p:sldId id="375" r:id="rId34"/>
    <p:sldId id="723" r:id="rId35"/>
    <p:sldId id="308" r:id="rId36"/>
    <p:sldId id="309" r:id="rId37"/>
    <p:sldId id="759" r:id="rId38"/>
    <p:sldId id="310" r:id="rId39"/>
    <p:sldId id="304" r:id="rId40"/>
    <p:sldId id="728" r:id="rId41"/>
    <p:sldId id="314" r:id="rId42"/>
    <p:sldId id="539" r:id="rId43"/>
    <p:sldId id="305" r:id="rId44"/>
    <p:sldId id="315" r:id="rId45"/>
    <p:sldId id="355" r:id="rId46"/>
    <p:sldId id="322" r:id="rId47"/>
    <p:sldId id="494" r:id="rId48"/>
    <p:sldId id="718" r:id="rId49"/>
    <p:sldId id="731" r:id="rId50"/>
    <p:sldId id="760" r:id="rId51"/>
    <p:sldId id="733" r:id="rId52"/>
    <p:sldId id="738" r:id="rId53"/>
    <p:sldId id="732" r:id="rId54"/>
    <p:sldId id="735" r:id="rId55"/>
    <p:sldId id="734" r:id="rId56"/>
    <p:sldId id="365" r:id="rId57"/>
    <p:sldId id="743" r:id="rId58"/>
    <p:sldId id="755" r:id="rId59"/>
    <p:sldId id="757" r:id="rId60"/>
    <p:sldId id="736" r:id="rId61"/>
    <p:sldId id="737" r:id="rId62"/>
    <p:sldId id="756" r:id="rId63"/>
    <p:sldId id="303" r:id="rId64"/>
    <p:sldId id="740" r:id="rId65"/>
    <p:sldId id="746" r:id="rId66"/>
    <p:sldId id="742" r:id="rId67"/>
    <p:sldId id="258" r:id="rId68"/>
    <p:sldId id="739" r:id="rId69"/>
    <p:sldId id="748" r:id="rId70"/>
    <p:sldId id="344" r:id="rId71"/>
    <p:sldId id="345" r:id="rId72"/>
    <p:sldId id="745" r:id="rId73"/>
    <p:sldId id="550" r:id="rId74"/>
    <p:sldId id="747" r:id="rId75"/>
    <p:sldId id="553" r:id="rId76"/>
    <p:sldId id="744" r:id="rId77"/>
    <p:sldId id="761" r:id="rId78"/>
    <p:sldId id="741" r:id="rId79"/>
    <p:sldId id="749" r:id="rId80"/>
    <p:sldId id="751" r:id="rId81"/>
    <p:sldId id="752" r:id="rId82"/>
    <p:sldId id="371" r:id="rId83"/>
    <p:sldId id="754" r:id="rId84"/>
    <p:sldId id="764" r:id="rId85"/>
    <p:sldId id="275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D4E"/>
    <a:srgbClr val="0F4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381E3B-CB6A-4078-90E1-4B63016621F3}" v="45" dt="2023-11-07T13:09:39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3"/>
    <p:restoredTop sz="96327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vers, Heather (DHHS)" userId="e7687f9f-1bb9-409c-b5ac-d11a7a99d28e" providerId="ADAL" clId="{A0381E3B-CB6A-4078-90E1-4B63016621F3}"/>
    <pc:docChg chg="undo custSel addSld delSld modSld sldOrd">
      <pc:chgData name="Beavers, Heather (DHHS)" userId="e7687f9f-1bb9-409c-b5ac-d11a7a99d28e" providerId="ADAL" clId="{A0381E3B-CB6A-4078-90E1-4B63016621F3}" dt="2023-11-07T13:24:45.210" v="1237" actId="255"/>
      <pc:docMkLst>
        <pc:docMk/>
      </pc:docMkLst>
      <pc:sldChg chg="modSp mod">
        <pc:chgData name="Beavers, Heather (DHHS)" userId="e7687f9f-1bb9-409c-b5ac-d11a7a99d28e" providerId="ADAL" clId="{A0381E3B-CB6A-4078-90E1-4B63016621F3}" dt="2023-11-06T13:30:02.247" v="0" actId="14100"/>
        <pc:sldMkLst>
          <pc:docMk/>
          <pc:sldMk cId="977390530" sldId="258"/>
        </pc:sldMkLst>
        <pc:spChg chg="mod">
          <ac:chgData name="Beavers, Heather (DHHS)" userId="e7687f9f-1bb9-409c-b5ac-d11a7a99d28e" providerId="ADAL" clId="{A0381E3B-CB6A-4078-90E1-4B63016621F3}" dt="2023-11-06T13:30:02.247" v="0" actId="14100"/>
          <ac:spMkLst>
            <pc:docMk/>
            <pc:sldMk cId="977390530" sldId="258"/>
            <ac:spMk id="2" creationId="{7E231F0D-C57A-2FCF-2609-80D466CF0F30}"/>
          </ac:spMkLst>
        </pc:spChg>
      </pc:sldChg>
      <pc:sldChg chg="add ord">
        <pc:chgData name="Beavers, Heather (DHHS)" userId="e7687f9f-1bb9-409c-b5ac-d11a7a99d28e" providerId="ADAL" clId="{A0381E3B-CB6A-4078-90E1-4B63016621F3}" dt="2023-11-06T13:43:26.039" v="281"/>
        <pc:sldMkLst>
          <pc:docMk/>
          <pc:sldMk cId="4255299132" sldId="303"/>
        </pc:sldMkLst>
      </pc:sldChg>
      <pc:sldChg chg="addSp delSp modSp mod setBg">
        <pc:chgData name="Beavers, Heather (DHHS)" userId="e7687f9f-1bb9-409c-b5ac-d11a7a99d28e" providerId="ADAL" clId="{A0381E3B-CB6A-4078-90E1-4B63016621F3}" dt="2023-11-07T13:06:10.246" v="767" actId="26606"/>
        <pc:sldMkLst>
          <pc:docMk/>
          <pc:sldMk cId="4246640163" sldId="355"/>
        </pc:sldMkLst>
        <pc:spChg chg="mod">
          <ac:chgData name="Beavers, Heather (DHHS)" userId="e7687f9f-1bb9-409c-b5ac-d11a7a99d28e" providerId="ADAL" clId="{A0381E3B-CB6A-4078-90E1-4B63016621F3}" dt="2023-11-07T13:06:10.246" v="767" actId="26606"/>
          <ac:spMkLst>
            <pc:docMk/>
            <pc:sldMk cId="4246640163" sldId="355"/>
            <ac:spMk id="2" creationId="{97A8B117-4D6B-4FFD-5E16-09BAD765B732}"/>
          </ac:spMkLst>
        </pc:spChg>
        <pc:spChg chg="add del">
          <ac:chgData name="Beavers, Heather (DHHS)" userId="e7687f9f-1bb9-409c-b5ac-d11a7a99d28e" providerId="ADAL" clId="{A0381E3B-CB6A-4078-90E1-4B63016621F3}" dt="2023-11-07T13:06:05.098" v="763" actId="26606"/>
          <ac:spMkLst>
            <pc:docMk/>
            <pc:sldMk cId="4246640163" sldId="355"/>
            <ac:spMk id="10" creationId="{7301F447-EEF7-48F5-AF73-7566EE7F64AD}"/>
          </ac:spMkLst>
        </pc:spChg>
        <pc:spChg chg="add del">
          <ac:chgData name="Beavers, Heather (DHHS)" userId="e7687f9f-1bb9-409c-b5ac-d11a7a99d28e" providerId="ADAL" clId="{A0381E3B-CB6A-4078-90E1-4B63016621F3}" dt="2023-11-07T13:06:05.098" v="763" actId="26606"/>
          <ac:spMkLst>
            <pc:docMk/>
            <pc:sldMk cId="4246640163" sldId="355"/>
            <ac:spMk id="12" creationId="{F7117410-A2A4-4085-9ADC-46744551DBDE}"/>
          </ac:spMkLst>
        </pc:spChg>
        <pc:spChg chg="add del">
          <ac:chgData name="Beavers, Heather (DHHS)" userId="e7687f9f-1bb9-409c-b5ac-d11a7a99d28e" providerId="ADAL" clId="{A0381E3B-CB6A-4078-90E1-4B63016621F3}" dt="2023-11-07T13:06:05.098" v="763" actId="26606"/>
          <ac:spMkLst>
            <pc:docMk/>
            <pc:sldMk cId="4246640163" sldId="355"/>
            <ac:spMk id="14" creationId="{99F74EB5-E547-4FB4-95F5-BCC788F3C4A0}"/>
          </ac:spMkLst>
        </pc:spChg>
        <pc:spChg chg="add del">
          <ac:chgData name="Beavers, Heather (DHHS)" userId="e7687f9f-1bb9-409c-b5ac-d11a7a99d28e" providerId="ADAL" clId="{A0381E3B-CB6A-4078-90E1-4B63016621F3}" dt="2023-11-07T13:06:06.175" v="765" actId="26606"/>
          <ac:spMkLst>
            <pc:docMk/>
            <pc:sldMk cId="4246640163" sldId="355"/>
            <ac:spMk id="16" creationId="{6C4028FD-8BAA-4A19-BFDE-594D991B7552}"/>
          </ac:spMkLst>
        </pc:spChg>
        <pc:spChg chg="add del">
          <ac:chgData name="Beavers, Heather (DHHS)" userId="e7687f9f-1bb9-409c-b5ac-d11a7a99d28e" providerId="ADAL" clId="{A0381E3B-CB6A-4078-90E1-4B63016621F3}" dt="2023-11-07T13:06:10.246" v="767" actId="26606"/>
          <ac:spMkLst>
            <pc:docMk/>
            <pc:sldMk cId="4246640163" sldId="355"/>
            <ac:spMk id="18" creationId="{BACC6370-2D7E-4714-9D71-7542949D7D5D}"/>
          </ac:spMkLst>
        </pc:spChg>
        <pc:spChg chg="add del">
          <ac:chgData name="Beavers, Heather (DHHS)" userId="e7687f9f-1bb9-409c-b5ac-d11a7a99d28e" providerId="ADAL" clId="{A0381E3B-CB6A-4078-90E1-4B63016621F3}" dt="2023-11-07T13:06:10.246" v="767" actId="26606"/>
          <ac:spMkLst>
            <pc:docMk/>
            <pc:sldMk cId="4246640163" sldId="355"/>
            <ac:spMk id="19" creationId="{F68B3F68-107C-434F-AA38-110D5EA91B85}"/>
          </ac:spMkLst>
        </pc:spChg>
        <pc:spChg chg="add del">
          <ac:chgData name="Beavers, Heather (DHHS)" userId="e7687f9f-1bb9-409c-b5ac-d11a7a99d28e" providerId="ADAL" clId="{A0381E3B-CB6A-4078-90E1-4B63016621F3}" dt="2023-11-07T13:06:10.246" v="767" actId="26606"/>
          <ac:spMkLst>
            <pc:docMk/>
            <pc:sldMk cId="4246640163" sldId="355"/>
            <ac:spMk id="20" creationId="{AAD0DBB9-1A4B-4391-81D4-CB19F9AB918A}"/>
          </ac:spMkLst>
        </pc:spChg>
        <pc:spChg chg="add del">
          <ac:chgData name="Beavers, Heather (DHHS)" userId="e7687f9f-1bb9-409c-b5ac-d11a7a99d28e" providerId="ADAL" clId="{A0381E3B-CB6A-4078-90E1-4B63016621F3}" dt="2023-11-07T13:06:10.246" v="767" actId="26606"/>
          <ac:spMkLst>
            <pc:docMk/>
            <pc:sldMk cId="4246640163" sldId="355"/>
            <ac:spMk id="21" creationId="{063BBA22-50EA-4C4D-BE05-F1CE4E63AA56}"/>
          </ac:spMkLst>
        </pc:spChg>
        <pc:graphicFrameChg chg="mod modGraphic">
          <ac:chgData name="Beavers, Heather (DHHS)" userId="e7687f9f-1bb9-409c-b5ac-d11a7a99d28e" providerId="ADAL" clId="{A0381E3B-CB6A-4078-90E1-4B63016621F3}" dt="2023-11-07T13:06:10.246" v="767" actId="26606"/>
          <ac:graphicFrameMkLst>
            <pc:docMk/>
            <pc:sldMk cId="4246640163" sldId="355"/>
            <ac:graphicFrameMk id="5" creationId="{77A34041-A9EB-5A06-B448-C50B5240A5F5}"/>
          </ac:graphicFrameMkLst>
        </pc:graphicFrameChg>
      </pc:sldChg>
      <pc:sldChg chg="del">
        <pc:chgData name="Beavers, Heather (DHHS)" userId="e7687f9f-1bb9-409c-b5ac-d11a7a99d28e" providerId="ADAL" clId="{A0381E3B-CB6A-4078-90E1-4B63016621F3}" dt="2023-11-06T20:20:22.067" v="603" actId="47"/>
        <pc:sldMkLst>
          <pc:docMk/>
          <pc:sldMk cId="1307084498" sldId="361"/>
        </pc:sldMkLst>
      </pc:sldChg>
      <pc:sldChg chg="add">
        <pc:chgData name="Beavers, Heather (DHHS)" userId="e7687f9f-1bb9-409c-b5ac-d11a7a99d28e" providerId="ADAL" clId="{A0381E3B-CB6A-4078-90E1-4B63016621F3}" dt="2023-11-06T13:40:28.143" v="198"/>
        <pc:sldMkLst>
          <pc:docMk/>
          <pc:sldMk cId="3219306627" sldId="365"/>
        </pc:sldMkLst>
      </pc:sldChg>
      <pc:sldChg chg="add setBg">
        <pc:chgData name="Beavers, Heather (DHHS)" userId="e7687f9f-1bb9-409c-b5ac-d11a7a99d28e" providerId="ADAL" clId="{A0381E3B-CB6A-4078-90E1-4B63016621F3}" dt="2023-11-06T13:42:16.356" v="278"/>
        <pc:sldMkLst>
          <pc:docMk/>
          <pc:sldMk cId="3985189257" sldId="371"/>
        </pc:sldMkLst>
      </pc:sldChg>
      <pc:sldChg chg="addSp delSp mod">
        <pc:chgData name="Beavers, Heather (DHHS)" userId="e7687f9f-1bb9-409c-b5ac-d11a7a99d28e" providerId="ADAL" clId="{A0381E3B-CB6A-4078-90E1-4B63016621F3}" dt="2023-11-06T20:18:20.875" v="563" actId="22"/>
        <pc:sldMkLst>
          <pc:docMk/>
          <pc:sldMk cId="427576149" sldId="729"/>
        </pc:sldMkLst>
        <pc:spChg chg="add del">
          <ac:chgData name="Beavers, Heather (DHHS)" userId="e7687f9f-1bb9-409c-b5ac-d11a7a99d28e" providerId="ADAL" clId="{A0381E3B-CB6A-4078-90E1-4B63016621F3}" dt="2023-11-06T20:18:20.875" v="563" actId="22"/>
          <ac:spMkLst>
            <pc:docMk/>
            <pc:sldMk cId="427576149" sldId="729"/>
            <ac:spMk id="4" creationId="{21634B66-7F4A-C86A-5DFB-E901CB724B13}"/>
          </ac:spMkLst>
        </pc:spChg>
      </pc:sldChg>
      <pc:sldChg chg="modSp mod">
        <pc:chgData name="Beavers, Heather (DHHS)" userId="e7687f9f-1bb9-409c-b5ac-d11a7a99d28e" providerId="ADAL" clId="{A0381E3B-CB6A-4078-90E1-4B63016621F3}" dt="2023-11-06T20:20:41.857" v="605" actId="14100"/>
        <pc:sldMkLst>
          <pc:docMk/>
          <pc:sldMk cId="3754467410" sldId="736"/>
        </pc:sldMkLst>
        <pc:spChg chg="mod">
          <ac:chgData name="Beavers, Heather (DHHS)" userId="e7687f9f-1bb9-409c-b5ac-d11a7a99d28e" providerId="ADAL" clId="{A0381E3B-CB6A-4078-90E1-4B63016621F3}" dt="2023-11-06T16:10:33.815" v="491" actId="20577"/>
          <ac:spMkLst>
            <pc:docMk/>
            <pc:sldMk cId="3754467410" sldId="736"/>
            <ac:spMk id="3" creationId="{CE5B29DA-9B3B-A2D9-62B7-03E55EC35043}"/>
          </ac:spMkLst>
        </pc:spChg>
        <pc:picChg chg="mod">
          <ac:chgData name="Beavers, Heather (DHHS)" userId="e7687f9f-1bb9-409c-b5ac-d11a7a99d28e" providerId="ADAL" clId="{A0381E3B-CB6A-4078-90E1-4B63016621F3}" dt="2023-11-06T20:20:41.857" v="605" actId="14100"/>
          <ac:picMkLst>
            <pc:docMk/>
            <pc:sldMk cId="3754467410" sldId="736"/>
            <ac:picMk id="4" creationId="{95982C5C-CD4C-2A8A-58E2-16E6FED025B4}"/>
          </ac:picMkLst>
        </pc:picChg>
      </pc:sldChg>
      <pc:sldChg chg="modSp mod">
        <pc:chgData name="Beavers, Heather (DHHS)" userId="e7687f9f-1bb9-409c-b5ac-d11a7a99d28e" providerId="ADAL" clId="{A0381E3B-CB6A-4078-90E1-4B63016621F3}" dt="2023-11-06T16:11:09.250" v="526" actId="20577"/>
        <pc:sldMkLst>
          <pc:docMk/>
          <pc:sldMk cId="3913242669" sldId="737"/>
        </pc:sldMkLst>
        <pc:spChg chg="mod">
          <ac:chgData name="Beavers, Heather (DHHS)" userId="e7687f9f-1bb9-409c-b5ac-d11a7a99d28e" providerId="ADAL" clId="{A0381E3B-CB6A-4078-90E1-4B63016621F3}" dt="2023-11-06T16:11:09.250" v="526" actId="20577"/>
          <ac:spMkLst>
            <pc:docMk/>
            <pc:sldMk cId="3913242669" sldId="737"/>
            <ac:spMk id="3" creationId="{F7AE680D-5789-2985-D985-9FDEC21216DB}"/>
          </ac:spMkLst>
        </pc:spChg>
        <pc:picChg chg="mod">
          <ac:chgData name="Beavers, Heather (DHHS)" userId="e7687f9f-1bb9-409c-b5ac-d11a7a99d28e" providerId="ADAL" clId="{A0381E3B-CB6A-4078-90E1-4B63016621F3}" dt="2023-11-06T16:11:04.676" v="523" actId="1076"/>
          <ac:picMkLst>
            <pc:docMk/>
            <pc:sldMk cId="3913242669" sldId="737"/>
            <ac:picMk id="4" creationId="{D6F86BCD-0CF4-A063-E87D-2D85CB95BCB4}"/>
          </ac:picMkLst>
        </pc:picChg>
      </pc:sldChg>
      <pc:sldChg chg="delSp mod modClrScheme chgLayout">
        <pc:chgData name="Beavers, Heather (DHHS)" userId="e7687f9f-1bb9-409c-b5ac-d11a7a99d28e" providerId="ADAL" clId="{A0381E3B-CB6A-4078-90E1-4B63016621F3}" dt="2023-11-06T16:12:09.431" v="527" actId="700"/>
        <pc:sldMkLst>
          <pc:docMk/>
          <pc:sldMk cId="1459233820" sldId="739"/>
        </pc:sldMkLst>
        <pc:spChg chg="del">
          <ac:chgData name="Beavers, Heather (DHHS)" userId="e7687f9f-1bb9-409c-b5ac-d11a7a99d28e" providerId="ADAL" clId="{A0381E3B-CB6A-4078-90E1-4B63016621F3}" dt="2023-11-06T16:12:09.431" v="527" actId="700"/>
          <ac:spMkLst>
            <pc:docMk/>
            <pc:sldMk cId="1459233820" sldId="739"/>
            <ac:spMk id="2" creationId="{8005D2D6-7BE0-EA0D-DE77-27650EA4E3AB}"/>
          </ac:spMkLst>
        </pc:spChg>
        <pc:spChg chg="del">
          <ac:chgData name="Beavers, Heather (DHHS)" userId="e7687f9f-1bb9-409c-b5ac-d11a7a99d28e" providerId="ADAL" clId="{A0381E3B-CB6A-4078-90E1-4B63016621F3}" dt="2023-11-06T16:12:09.431" v="527" actId="700"/>
          <ac:spMkLst>
            <pc:docMk/>
            <pc:sldMk cId="1459233820" sldId="739"/>
            <ac:spMk id="3" creationId="{62668EEE-7942-528B-36B7-995F898D7B77}"/>
          </ac:spMkLst>
        </pc:spChg>
      </pc:sldChg>
      <pc:sldChg chg="addSp delSp modSp mod">
        <pc:chgData name="Beavers, Heather (DHHS)" userId="e7687f9f-1bb9-409c-b5ac-d11a7a99d28e" providerId="ADAL" clId="{A0381E3B-CB6A-4078-90E1-4B63016621F3}" dt="2023-11-06T16:16:09.845" v="561" actId="27636"/>
        <pc:sldMkLst>
          <pc:docMk/>
          <pc:sldMk cId="1604885777" sldId="741"/>
        </pc:sldMkLst>
        <pc:spChg chg="mod">
          <ac:chgData name="Beavers, Heather (DHHS)" userId="e7687f9f-1bb9-409c-b5ac-d11a7a99d28e" providerId="ADAL" clId="{A0381E3B-CB6A-4078-90E1-4B63016621F3}" dt="2023-11-06T16:16:09.845" v="561" actId="27636"/>
          <ac:spMkLst>
            <pc:docMk/>
            <pc:sldMk cId="1604885777" sldId="741"/>
            <ac:spMk id="3" creationId="{D3A53787-A2B7-8348-D179-9290542FBA10}"/>
          </ac:spMkLst>
        </pc:spChg>
        <pc:picChg chg="add del mod">
          <ac:chgData name="Beavers, Heather (DHHS)" userId="e7687f9f-1bb9-409c-b5ac-d11a7a99d28e" providerId="ADAL" clId="{A0381E3B-CB6A-4078-90E1-4B63016621F3}" dt="2023-11-06T13:33:59.107" v="89"/>
          <ac:picMkLst>
            <pc:docMk/>
            <pc:sldMk cId="1604885777" sldId="741"/>
            <ac:picMk id="1026" creationId="{9C0106D2-CC96-BF3B-2012-85106824C894}"/>
          </ac:picMkLst>
        </pc:picChg>
        <pc:picChg chg="add mod">
          <ac:chgData name="Beavers, Heather (DHHS)" userId="e7687f9f-1bb9-409c-b5ac-d11a7a99d28e" providerId="ADAL" clId="{A0381E3B-CB6A-4078-90E1-4B63016621F3}" dt="2023-11-06T13:35:04.843" v="185" actId="1076"/>
          <ac:picMkLst>
            <pc:docMk/>
            <pc:sldMk cId="1604885777" sldId="741"/>
            <ac:picMk id="1028" creationId="{6D085EFC-1655-3608-E6FB-95E252420DF5}"/>
          </ac:picMkLst>
        </pc:picChg>
      </pc:sldChg>
      <pc:sldChg chg="delSp mod modClrScheme chgLayout">
        <pc:chgData name="Beavers, Heather (DHHS)" userId="e7687f9f-1bb9-409c-b5ac-d11a7a99d28e" providerId="ADAL" clId="{A0381E3B-CB6A-4078-90E1-4B63016621F3}" dt="2023-11-06T20:21:24.779" v="607" actId="700"/>
        <pc:sldMkLst>
          <pc:docMk/>
          <pc:sldMk cId="1514260155" sldId="744"/>
        </pc:sldMkLst>
        <pc:spChg chg="del">
          <ac:chgData name="Beavers, Heather (DHHS)" userId="e7687f9f-1bb9-409c-b5ac-d11a7a99d28e" providerId="ADAL" clId="{A0381E3B-CB6A-4078-90E1-4B63016621F3}" dt="2023-11-06T20:21:24.779" v="607" actId="700"/>
          <ac:spMkLst>
            <pc:docMk/>
            <pc:sldMk cId="1514260155" sldId="744"/>
            <ac:spMk id="2" creationId="{0F333C16-A8E6-604E-D50E-90C9B131455D}"/>
          </ac:spMkLst>
        </pc:spChg>
        <pc:spChg chg="del">
          <ac:chgData name="Beavers, Heather (DHHS)" userId="e7687f9f-1bb9-409c-b5ac-d11a7a99d28e" providerId="ADAL" clId="{A0381E3B-CB6A-4078-90E1-4B63016621F3}" dt="2023-11-06T20:21:24.779" v="607" actId="700"/>
          <ac:spMkLst>
            <pc:docMk/>
            <pc:sldMk cId="1514260155" sldId="744"/>
            <ac:spMk id="3" creationId="{0375F14B-B162-2026-8816-72D5EA09C243}"/>
          </ac:spMkLst>
        </pc:spChg>
      </pc:sldChg>
      <pc:sldChg chg="delSp modSp mod modClrScheme chgLayout">
        <pc:chgData name="Beavers, Heather (DHHS)" userId="e7687f9f-1bb9-409c-b5ac-d11a7a99d28e" providerId="ADAL" clId="{A0381E3B-CB6A-4078-90E1-4B63016621F3}" dt="2023-11-07T12:49:41.943" v="671" actId="1076"/>
        <pc:sldMkLst>
          <pc:docMk/>
          <pc:sldMk cId="1233408984" sldId="747"/>
        </pc:sldMkLst>
        <pc:spChg chg="del">
          <ac:chgData name="Beavers, Heather (DHHS)" userId="e7687f9f-1bb9-409c-b5ac-d11a7a99d28e" providerId="ADAL" clId="{A0381E3B-CB6A-4078-90E1-4B63016621F3}" dt="2023-11-06T20:21:10.203" v="606" actId="700"/>
          <ac:spMkLst>
            <pc:docMk/>
            <pc:sldMk cId="1233408984" sldId="747"/>
            <ac:spMk id="2" creationId="{D85E408F-7358-051E-C693-4E4D5AE91CAB}"/>
          </ac:spMkLst>
        </pc:spChg>
        <pc:spChg chg="del">
          <ac:chgData name="Beavers, Heather (DHHS)" userId="e7687f9f-1bb9-409c-b5ac-d11a7a99d28e" providerId="ADAL" clId="{A0381E3B-CB6A-4078-90E1-4B63016621F3}" dt="2023-11-06T20:21:10.203" v="606" actId="700"/>
          <ac:spMkLst>
            <pc:docMk/>
            <pc:sldMk cId="1233408984" sldId="747"/>
            <ac:spMk id="3" creationId="{5DE0CCB3-E355-24A9-A4AB-84782ED70344}"/>
          </ac:spMkLst>
        </pc:spChg>
        <pc:picChg chg="mod ord">
          <ac:chgData name="Beavers, Heather (DHHS)" userId="e7687f9f-1bb9-409c-b5ac-d11a7a99d28e" providerId="ADAL" clId="{A0381E3B-CB6A-4078-90E1-4B63016621F3}" dt="2023-11-07T12:49:41.943" v="671" actId="1076"/>
          <ac:picMkLst>
            <pc:docMk/>
            <pc:sldMk cId="1233408984" sldId="747"/>
            <ac:picMk id="4" creationId="{733CC6B6-A7E6-0040-AED4-26FB08349A42}"/>
          </ac:picMkLst>
        </pc:picChg>
      </pc:sldChg>
      <pc:sldChg chg="modSp mod">
        <pc:chgData name="Beavers, Heather (DHHS)" userId="e7687f9f-1bb9-409c-b5ac-d11a7a99d28e" providerId="ADAL" clId="{A0381E3B-CB6A-4078-90E1-4B63016621F3}" dt="2023-11-06T13:30:15.169" v="2" actId="14100"/>
        <pc:sldMkLst>
          <pc:docMk/>
          <pc:sldMk cId="1620242168" sldId="748"/>
        </pc:sldMkLst>
        <pc:spChg chg="mod">
          <ac:chgData name="Beavers, Heather (DHHS)" userId="e7687f9f-1bb9-409c-b5ac-d11a7a99d28e" providerId="ADAL" clId="{A0381E3B-CB6A-4078-90E1-4B63016621F3}" dt="2023-11-06T13:30:15.169" v="2" actId="14100"/>
          <ac:spMkLst>
            <pc:docMk/>
            <pc:sldMk cId="1620242168" sldId="748"/>
            <ac:spMk id="3" creationId="{00000000-0000-0000-0000-000000000000}"/>
          </ac:spMkLst>
        </pc:spChg>
      </pc:sldChg>
      <pc:sldChg chg="modSp mod">
        <pc:chgData name="Beavers, Heather (DHHS)" userId="e7687f9f-1bb9-409c-b5ac-d11a7a99d28e" providerId="ADAL" clId="{A0381E3B-CB6A-4078-90E1-4B63016621F3}" dt="2023-11-07T12:51:16.077" v="684" actId="20577"/>
        <pc:sldMkLst>
          <pc:docMk/>
          <pc:sldMk cId="2190320821" sldId="749"/>
        </pc:sldMkLst>
        <pc:spChg chg="mod">
          <ac:chgData name="Beavers, Heather (DHHS)" userId="e7687f9f-1bb9-409c-b5ac-d11a7a99d28e" providerId="ADAL" clId="{A0381E3B-CB6A-4078-90E1-4B63016621F3}" dt="2023-11-07T12:51:16.077" v="684" actId="20577"/>
          <ac:spMkLst>
            <pc:docMk/>
            <pc:sldMk cId="2190320821" sldId="749"/>
            <ac:spMk id="3" creationId="{9FE9386B-2353-7214-84B6-698DF1A52AAA}"/>
          </ac:spMkLst>
        </pc:spChg>
      </pc:sldChg>
      <pc:sldChg chg="del">
        <pc:chgData name="Beavers, Heather (DHHS)" userId="e7687f9f-1bb9-409c-b5ac-d11a7a99d28e" providerId="ADAL" clId="{A0381E3B-CB6A-4078-90E1-4B63016621F3}" dt="2023-11-06T13:42:18.811" v="279" actId="47"/>
        <pc:sldMkLst>
          <pc:docMk/>
          <pc:sldMk cId="2046782562" sldId="750"/>
        </pc:sldMkLst>
      </pc:sldChg>
      <pc:sldChg chg="modSp mod">
        <pc:chgData name="Beavers, Heather (DHHS)" userId="e7687f9f-1bb9-409c-b5ac-d11a7a99d28e" providerId="ADAL" clId="{A0381E3B-CB6A-4078-90E1-4B63016621F3}" dt="2023-11-07T12:48:37.603" v="665" actId="6549"/>
        <pc:sldMkLst>
          <pc:docMk/>
          <pc:sldMk cId="2818735798" sldId="751"/>
        </pc:sldMkLst>
        <pc:spChg chg="mod">
          <ac:chgData name="Beavers, Heather (DHHS)" userId="e7687f9f-1bb9-409c-b5ac-d11a7a99d28e" providerId="ADAL" clId="{A0381E3B-CB6A-4078-90E1-4B63016621F3}" dt="2023-11-07T12:48:37.603" v="665" actId="6549"/>
          <ac:spMkLst>
            <pc:docMk/>
            <pc:sldMk cId="2818735798" sldId="751"/>
            <ac:spMk id="3" creationId="{9346822E-DDE4-6E25-E91D-F4A43117C52C}"/>
          </ac:spMkLst>
        </pc:spChg>
      </pc:sldChg>
      <pc:sldChg chg="modSp mod">
        <pc:chgData name="Beavers, Heather (DHHS)" userId="e7687f9f-1bb9-409c-b5ac-d11a7a99d28e" providerId="ADAL" clId="{A0381E3B-CB6A-4078-90E1-4B63016621F3}" dt="2023-11-06T13:41:54.536" v="277" actId="20577"/>
        <pc:sldMkLst>
          <pc:docMk/>
          <pc:sldMk cId="1523259967" sldId="752"/>
        </pc:sldMkLst>
        <pc:spChg chg="mod">
          <ac:chgData name="Beavers, Heather (DHHS)" userId="e7687f9f-1bb9-409c-b5ac-d11a7a99d28e" providerId="ADAL" clId="{A0381E3B-CB6A-4078-90E1-4B63016621F3}" dt="2023-11-06T13:41:54.536" v="277" actId="20577"/>
          <ac:spMkLst>
            <pc:docMk/>
            <pc:sldMk cId="1523259967" sldId="752"/>
            <ac:spMk id="3" creationId="{E6A904DB-1E35-BF92-1CF5-A9A0EB099858}"/>
          </ac:spMkLst>
        </pc:spChg>
        <pc:picChg chg="mod">
          <ac:chgData name="Beavers, Heather (DHHS)" userId="e7687f9f-1bb9-409c-b5ac-d11a7a99d28e" providerId="ADAL" clId="{A0381E3B-CB6A-4078-90E1-4B63016621F3}" dt="2023-11-06T13:41:17.044" v="200" actId="14100"/>
          <ac:picMkLst>
            <pc:docMk/>
            <pc:sldMk cId="1523259967" sldId="752"/>
            <ac:picMk id="4110" creationId="{C46823E8-ACFF-3472-A1A0-C4D9756290D8}"/>
          </ac:picMkLst>
        </pc:picChg>
      </pc:sldChg>
      <pc:sldChg chg="del ord">
        <pc:chgData name="Beavers, Heather (DHHS)" userId="e7687f9f-1bb9-409c-b5ac-d11a7a99d28e" providerId="ADAL" clId="{A0381E3B-CB6A-4078-90E1-4B63016621F3}" dt="2023-11-07T12:50:27.365" v="675" actId="47"/>
        <pc:sldMkLst>
          <pc:docMk/>
          <pc:sldMk cId="3905097091" sldId="753"/>
        </pc:sldMkLst>
      </pc:sldChg>
      <pc:sldChg chg="addSp delSp modSp mod modClrScheme chgLayout">
        <pc:chgData name="Beavers, Heather (DHHS)" userId="e7687f9f-1bb9-409c-b5ac-d11a7a99d28e" providerId="ADAL" clId="{A0381E3B-CB6A-4078-90E1-4B63016621F3}" dt="2023-11-07T12:49:19.560" v="670" actId="700"/>
        <pc:sldMkLst>
          <pc:docMk/>
          <pc:sldMk cId="865121598" sldId="754"/>
        </pc:sldMkLst>
        <pc:spChg chg="del">
          <ac:chgData name="Beavers, Heather (DHHS)" userId="e7687f9f-1bb9-409c-b5ac-d11a7a99d28e" providerId="ADAL" clId="{A0381E3B-CB6A-4078-90E1-4B63016621F3}" dt="2023-11-07T12:49:19.560" v="670" actId="700"/>
          <ac:spMkLst>
            <pc:docMk/>
            <pc:sldMk cId="865121598" sldId="754"/>
            <ac:spMk id="2" creationId="{14E830BC-36D3-696C-AF6C-4465CE81A008}"/>
          </ac:spMkLst>
        </pc:spChg>
        <pc:spChg chg="del">
          <ac:chgData name="Beavers, Heather (DHHS)" userId="e7687f9f-1bb9-409c-b5ac-d11a7a99d28e" providerId="ADAL" clId="{A0381E3B-CB6A-4078-90E1-4B63016621F3}" dt="2023-11-07T12:49:19.560" v="670" actId="700"/>
          <ac:spMkLst>
            <pc:docMk/>
            <pc:sldMk cId="865121598" sldId="754"/>
            <ac:spMk id="3" creationId="{E694D708-5E2A-39B9-045D-56E9D654E563}"/>
          </ac:spMkLst>
        </pc:spChg>
        <pc:picChg chg="add mod">
          <ac:chgData name="Beavers, Heather (DHHS)" userId="e7687f9f-1bb9-409c-b5ac-d11a7a99d28e" providerId="ADAL" clId="{A0381E3B-CB6A-4078-90E1-4B63016621F3}" dt="2023-11-07T12:49:13.910" v="669" actId="1076"/>
          <ac:picMkLst>
            <pc:docMk/>
            <pc:sldMk cId="865121598" sldId="754"/>
            <ac:picMk id="1026" creationId="{FC8188E2-6A74-A247-E537-8F56C29AF528}"/>
          </ac:picMkLst>
        </pc:picChg>
      </pc:sldChg>
      <pc:sldChg chg="addSp delSp modSp new mod modClrScheme chgLayout">
        <pc:chgData name="Beavers, Heather (DHHS)" userId="e7687f9f-1bb9-409c-b5ac-d11a7a99d28e" providerId="ADAL" clId="{A0381E3B-CB6A-4078-90E1-4B63016621F3}" dt="2023-11-06T16:09:34.718" v="463" actId="700"/>
        <pc:sldMkLst>
          <pc:docMk/>
          <pc:sldMk cId="3354036841" sldId="755"/>
        </pc:sldMkLst>
        <pc:spChg chg="del">
          <ac:chgData name="Beavers, Heather (DHHS)" userId="e7687f9f-1bb9-409c-b5ac-d11a7a99d28e" providerId="ADAL" clId="{A0381E3B-CB6A-4078-90E1-4B63016621F3}" dt="2023-11-06T16:09:34.718" v="463" actId="700"/>
          <ac:spMkLst>
            <pc:docMk/>
            <pc:sldMk cId="3354036841" sldId="755"/>
            <ac:spMk id="2" creationId="{0CAC439B-EB49-8B22-9021-3BDCA5F49969}"/>
          </ac:spMkLst>
        </pc:spChg>
        <pc:spChg chg="del">
          <ac:chgData name="Beavers, Heather (DHHS)" userId="e7687f9f-1bb9-409c-b5ac-d11a7a99d28e" providerId="ADAL" clId="{A0381E3B-CB6A-4078-90E1-4B63016621F3}" dt="2023-11-06T16:09:34.718" v="463" actId="700"/>
          <ac:spMkLst>
            <pc:docMk/>
            <pc:sldMk cId="3354036841" sldId="755"/>
            <ac:spMk id="3" creationId="{B7198227-7716-2FB6-78DE-25EEC6B2B50C}"/>
          </ac:spMkLst>
        </pc:spChg>
        <pc:picChg chg="add mod">
          <ac:chgData name="Beavers, Heather (DHHS)" userId="e7687f9f-1bb9-409c-b5ac-d11a7a99d28e" providerId="ADAL" clId="{A0381E3B-CB6A-4078-90E1-4B63016621F3}" dt="2023-11-06T13:39:50.365" v="193" actId="14100"/>
          <ac:picMkLst>
            <pc:docMk/>
            <pc:sldMk cId="3354036841" sldId="755"/>
            <ac:picMk id="4" creationId="{7260C754-B16A-012C-3B7C-537E50678D4C}"/>
          </ac:picMkLst>
        </pc:picChg>
      </pc:sldChg>
      <pc:sldChg chg="new del">
        <pc:chgData name="Beavers, Heather (DHHS)" userId="e7687f9f-1bb9-409c-b5ac-d11a7a99d28e" providerId="ADAL" clId="{A0381E3B-CB6A-4078-90E1-4B63016621F3}" dt="2023-11-06T13:40:38.479" v="199" actId="47"/>
        <pc:sldMkLst>
          <pc:docMk/>
          <pc:sldMk cId="1011477445" sldId="756"/>
        </pc:sldMkLst>
      </pc:sldChg>
      <pc:sldChg chg="new del">
        <pc:chgData name="Beavers, Heather (DHHS)" userId="e7687f9f-1bb9-409c-b5ac-d11a7a99d28e" providerId="ADAL" clId="{A0381E3B-CB6A-4078-90E1-4B63016621F3}" dt="2023-11-06T13:39:01.920" v="191" actId="47"/>
        <pc:sldMkLst>
          <pc:docMk/>
          <pc:sldMk cId="1240329375" sldId="756"/>
        </pc:sldMkLst>
      </pc:sldChg>
      <pc:sldChg chg="addSp modSp new del">
        <pc:chgData name="Beavers, Heather (DHHS)" userId="e7687f9f-1bb9-409c-b5ac-d11a7a99d28e" providerId="ADAL" clId="{A0381E3B-CB6A-4078-90E1-4B63016621F3}" dt="2023-11-06T13:40:08.625" v="196" actId="47"/>
        <pc:sldMkLst>
          <pc:docMk/>
          <pc:sldMk cId="2258740345" sldId="756"/>
        </pc:sldMkLst>
        <pc:picChg chg="add mod">
          <ac:chgData name="Beavers, Heather (DHHS)" userId="e7687f9f-1bb9-409c-b5ac-d11a7a99d28e" providerId="ADAL" clId="{A0381E3B-CB6A-4078-90E1-4B63016621F3}" dt="2023-11-06T13:40:06.099" v="195"/>
          <ac:picMkLst>
            <pc:docMk/>
            <pc:sldMk cId="2258740345" sldId="756"/>
            <ac:picMk id="4" creationId="{B79D1880-6277-A950-0B30-11C5AFE74952}"/>
          </ac:picMkLst>
        </pc:picChg>
      </pc:sldChg>
      <pc:sldChg chg="addSp delSp modSp new mod">
        <pc:chgData name="Beavers, Heather (DHHS)" userId="e7687f9f-1bb9-409c-b5ac-d11a7a99d28e" providerId="ADAL" clId="{A0381E3B-CB6A-4078-90E1-4B63016621F3}" dt="2023-11-06T13:50:14.123" v="315" actId="14100"/>
        <pc:sldMkLst>
          <pc:docMk/>
          <pc:sldMk cId="2713570138" sldId="756"/>
        </pc:sldMkLst>
        <pc:spChg chg="mod">
          <ac:chgData name="Beavers, Heather (DHHS)" userId="e7687f9f-1bb9-409c-b5ac-d11a7a99d28e" providerId="ADAL" clId="{A0381E3B-CB6A-4078-90E1-4B63016621F3}" dt="2023-11-06T13:49:43.527" v="313" actId="20577"/>
          <ac:spMkLst>
            <pc:docMk/>
            <pc:sldMk cId="2713570138" sldId="756"/>
            <ac:spMk id="2" creationId="{DED725CE-AD5B-9FA7-E4A6-6688B6B6E466}"/>
          </ac:spMkLst>
        </pc:spChg>
        <pc:spChg chg="del">
          <ac:chgData name="Beavers, Heather (DHHS)" userId="e7687f9f-1bb9-409c-b5ac-d11a7a99d28e" providerId="ADAL" clId="{A0381E3B-CB6A-4078-90E1-4B63016621F3}" dt="2023-11-06T13:44:29.073" v="283"/>
          <ac:spMkLst>
            <pc:docMk/>
            <pc:sldMk cId="2713570138" sldId="756"/>
            <ac:spMk id="3" creationId="{0F835892-199F-CE36-019E-30E7B21F1A59}"/>
          </ac:spMkLst>
        </pc:spChg>
        <pc:picChg chg="add mod">
          <ac:chgData name="Beavers, Heather (DHHS)" userId="e7687f9f-1bb9-409c-b5ac-d11a7a99d28e" providerId="ADAL" clId="{A0381E3B-CB6A-4078-90E1-4B63016621F3}" dt="2023-11-06T13:50:14.123" v="315" actId="14100"/>
          <ac:picMkLst>
            <pc:docMk/>
            <pc:sldMk cId="2713570138" sldId="756"/>
            <ac:picMk id="2050" creationId="{082CF5DF-05E5-8401-4FD4-CA387784E0E5}"/>
          </ac:picMkLst>
        </pc:picChg>
      </pc:sldChg>
      <pc:sldChg chg="addSp delSp modSp new mod modClrScheme chgLayout">
        <pc:chgData name="Beavers, Heather (DHHS)" userId="e7687f9f-1bb9-409c-b5ac-d11a7a99d28e" providerId="ADAL" clId="{A0381E3B-CB6A-4078-90E1-4B63016621F3}" dt="2023-11-07T12:50:09.797" v="674" actId="1076"/>
        <pc:sldMkLst>
          <pc:docMk/>
          <pc:sldMk cId="801637962" sldId="757"/>
        </pc:sldMkLst>
        <pc:spChg chg="del">
          <ac:chgData name="Beavers, Heather (DHHS)" userId="e7687f9f-1bb9-409c-b5ac-d11a7a99d28e" providerId="ADAL" clId="{A0381E3B-CB6A-4078-90E1-4B63016621F3}" dt="2023-11-07T12:50:04.622" v="672" actId="700"/>
          <ac:spMkLst>
            <pc:docMk/>
            <pc:sldMk cId="801637962" sldId="757"/>
            <ac:spMk id="2" creationId="{EF800792-FEC7-EA6E-2E13-8699050A0D15}"/>
          </ac:spMkLst>
        </pc:spChg>
        <pc:spChg chg="del">
          <ac:chgData name="Beavers, Heather (DHHS)" userId="e7687f9f-1bb9-409c-b5ac-d11a7a99d28e" providerId="ADAL" clId="{A0381E3B-CB6A-4078-90E1-4B63016621F3}" dt="2023-11-07T12:50:04.622" v="672" actId="700"/>
          <ac:spMkLst>
            <pc:docMk/>
            <pc:sldMk cId="801637962" sldId="757"/>
            <ac:spMk id="3" creationId="{8247284B-08EF-10D8-23B6-18B536519F97}"/>
          </ac:spMkLst>
        </pc:spChg>
        <pc:picChg chg="add mod">
          <ac:chgData name="Beavers, Heather (DHHS)" userId="e7687f9f-1bb9-409c-b5ac-d11a7a99d28e" providerId="ADAL" clId="{A0381E3B-CB6A-4078-90E1-4B63016621F3}" dt="2023-11-07T12:50:09.797" v="674" actId="1076"/>
          <ac:picMkLst>
            <pc:docMk/>
            <pc:sldMk cId="801637962" sldId="757"/>
            <ac:picMk id="3074" creationId="{67A1ACE4-C085-4DCE-83AD-58A13ADEA72F}"/>
          </ac:picMkLst>
        </pc:picChg>
      </pc:sldChg>
      <pc:sldChg chg="addSp delSp modSp new mod ord">
        <pc:chgData name="Beavers, Heather (DHHS)" userId="e7687f9f-1bb9-409c-b5ac-d11a7a99d28e" providerId="ADAL" clId="{A0381E3B-CB6A-4078-90E1-4B63016621F3}" dt="2023-11-07T12:56:13.337" v="687" actId="20577"/>
        <pc:sldMkLst>
          <pc:docMk/>
          <pc:sldMk cId="1631544958" sldId="758"/>
        </pc:sldMkLst>
        <pc:spChg chg="mod">
          <ac:chgData name="Beavers, Heather (DHHS)" userId="e7687f9f-1bb9-409c-b5ac-d11a7a99d28e" providerId="ADAL" clId="{A0381E3B-CB6A-4078-90E1-4B63016621F3}" dt="2023-11-07T12:56:13.337" v="687" actId="20577"/>
          <ac:spMkLst>
            <pc:docMk/>
            <pc:sldMk cId="1631544958" sldId="758"/>
            <ac:spMk id="2" creationId="{0F412FC2-2A4A-258B-F3C8-DA7B35C3762E}"/>
          </ac:spMkLst>
        </pc:spChg>
        <pc:spChg chg="del">
          <ac:chgData name="Beavers, Heather (DHHS)" userId="e7687f9f-1bb9-409c-b5ac-d11a7a99d28e" providerId="ADAL" clId="{A0381E3B-CB6A-4078-90E1-4B63016621F3}" dt="2023-11-06T14:24:36.188" v="321"/>
          <ac:spMkLst>
            <pc:docMk/>
            <pc:sldMk cId="1631544958" sldId="758"/>
            <ac:spMk id="3" creationId="{607917E5-DC77-886F-A4A1-B75BD5D7E9CB}"/>
          </ac:spMkLst>
        </pc:spChg>
        <pc:spChg chg="add mod">
          <ac:chgData name="Beavers, Heather (DHHS)" userId="e7687f9f-1bb9-409c-b5ac-d11a7a99d28e" providerId="ADAL" clId="{A0381E3B-CB6A-4078-90E1-4B63016621F3}" dt="2023-11-06T14:26:42.524" v="338" actId="14100"/>
          <ac:spMkLst>
            <pc:docMk/>
            <pc:sldMk cId="1631544958" sldId="758"/>
            <ac:spMk id="4" creationId="{A9F1D82D-E4CD-E2F9-F917-AA97E5FD3F3E}"/>
          </ac:spMkLst>
        </pc:spChg>
        <pc:spChg chg="add mod">
          <ac:chgData name="Beavers, Heather (DHHS)" userId="e7687f9f-1bb9-409c-b5ac-d11a7a99d28e" providerId="ADAL" clId="{A0381E3B-CB6A-4078-90E1-4B63016621F3}" dt="2023-11-06T20:23:30.147" v="612" actId="14100"/>
          <ac:spMkLst>
            <pc:docMk/>
            <pc:sldMk cId="1631544958" sldId="758"/>
            <ac:spMk id="6" creationId="{D2D210B8-118C-FC2A-2CFC-C5E0722F6C79}"/>
          </ac:spMkLst>
        </pc:spChg>
        <pc:picChg chg="add mod">
          <ac:chgData name="Beavers, Heather (DHHS)" userId="e7687f9f-1bb9-409c-b5ac-d11a7a99d28e" providerId="ADAL" clId="{A0381E3B-CB6A-4078-90E1-4B63016621F3}" dt="2023-11-06T14:27:12.260" v="340" actId="1076"/>
          <ac:picMkLst>
            <pc:docMk/>
            <pc:sldMk cId="1631544958" sldId="758"/>
            <ac:picMk id="4098" creationId="{94C70041-589E-B617-73F1-C0E07981935C}"/>
          </ac:picMkLst>
        </pc:picChg>
      </pc:sldChg>
      <pc:sldChg chg="addSp modSp new mod ord">
        <pc:chgData name="Beavers, Heather (DHHS)" userId="e7687f9f-1bb9-409c-b5ac-d11a7a99d28e" providerId="ADAL" clId="{A0381E3B-CB6A-4078-90E1-4B63016621F3}" dt="2023-11-06T20:20:19.681" v="602"/>
        <pc:sldMkLst>
          <pc:docMk/>
          <pc:sldMk cId="4136486657" sldId="759"/>
        </pc:sldMkLst>
        <pc:spChg chg="mod">
          <ac:chgData name="Beavers, Heather (DHHS)" userId="e7687f9f-1bb9-409c-b5ac-d11a7a99d28e" providerId="ADAL" clId="{A0381E3B-CB6A-4078-90E1-4B63016621F3}" dt="2023-11-06T14:31:12.332" v="462" actId="20577"/>
          <ac:spMkLst>
            <pc:docMk/>
            <pc:sldMk cId="4136486657" sldId="759"/>
            <ac:spMk id="2" creationId="{8BC9BDB2-5326-B36A-77C9-C6F8E37EC304}"/>
          </ac:spMkLst>
        </pc:spChg>
        <pc:picChg chg="add mod">
          <ac:chgData name="Beavers, Heather (DHHS)" userId="e7687f9f-1bb9-409c-b5ac-d11a7a99d28e" providerId="ADAL" clId="{A0381E3B-CB6A-4078-90E1-4B63016621F3}" dt="2023-11-06T14:30:20.110" v="366" actId="14100"/>
          <ac:picMkLst>
            <pc:docMk/>
            <pc:sldMk cId="4136486657" sldId="759"/>
            <ac:picMk id="5" creationId="{B51A6590-E23F-F668-77DB-665A6A2D173D}"/>
          </ac:picMkLst>
        </pc:picChg>
      </pc:sldChg>
      <pc:sldChg chg="new del">
        <pc:chgData name="Beavers, Heather (DHHS)" userId="e7687f9f-1bb9-409c-b5ac-d11a7a99d28e" providerId="ADAL" clId="{A0381E3B-CB6A-4078-90E1-4B63016621F3}" dt="2023-11-06T20:19:00.057" v="565" actId="47"/>
        <pc:sldMkLst>
          <pc:docMk/>
          <pc:sldMk cId="2313026827" sldId="760"/>
        </pc:sldMkLst>
      </pc:sldChg>
      <pc:sldChg chg="modSp add mod">
        <pc:chgData name="Beavers, Heather (DHHS)" userId="e7687f9f-1bb9-409c-b5ac-d11a7a99d28e" providerId="ADAL" clId="{A0381E3B-CB6A-4078-90E1-4B63016621F3}" dt="2023-11-06T20:19:42.009" v="600" actId="20577"/>
        <pc:sldMkLst>
          <pc:docMk/>
          <pc:sldMk cId="3616499115" sldId="760"/>
        </pc:sldMkLst>
        <pc:spChg chg="mod">
          <ac:chgData name="Beavers, Heather (DHHS)" userId="e7687f9f-1bb9-409c-b5ac-d11a7a99d28e" providerId="ADAL" clId="{A0381E3B-CB6A-4078-90E1-4B63016621F3}" dt="2023-11-06T20:19:42.009" v="600" actId="20577"/>
          <ac:spMkLst>
            <pc:docMk/>
            <pc:sldMk cId="3616499115" sldId="760"/>
            <ac:spMk id="2" creationId="{86D57762-613F-A291-4A42-E0300818ED03}"/>
          </ac:spMkLst>
        </pc:spChg>
      </pc:sldChg>
      <pc:sldChg chg="addSp new mod">
        <pc:chgData name="Beavers, Heather (DHHS)" userId="e7687f9f-1bb9-409c-b5ac-d11a7a99d28e" providerId="ADAL" clId="{A0381E3B-CB6A-4078-90E1-4B63016621F3}" dt="2023-11-06T20:23:03.061" v="609" actId="22"/>
        <pc:sldMkLst>
          <pc:docMk/>
          <pc:sldMk cId="628391057" sldId="761"/>
        </pc:sldMkLst>
        <pc:picChg chg="add">
          <ac:chgData name="Beavers, Heather (DHHS)" userId="e7687f9f-1bb9-409c-b5ac-d11a7a99d28e" providerId="ADAL" clId="{A0381E3B-CB6A-4078-90E1-4B63016621F3}" dt="2023-11-06T20:23:03.061" v="609" actId="22"/>
          <ac:picMkLst>
            <pc:docMk/>
            <pc:sldMk cId="628391057" sldId="761"/>
            <ac:picMk id="3" creationId="{EAC82800-8BEA-7A4E-44C0-B6581F2E284E}"/>
          </ac:picMkLst>
        </pc:picChg>
      </pc:sldChg>
      <pc:sldChg chg="modSp add del mod ord">
        <pc:chgData name="Beavers, Heather (DHHS)" userId="e7687f9f-1bb9-409c-b5ac-d11a7a99d28e" providerId="ADAL" clId="{A0381E3B-CB6A-4078-90E1-4B63016621F3}" dt="2023-11-07T13:10:44.157" v="915" actId="2696"/>
        <pc:sldMkLst>
          <pc:docMk/>
          <pc:sldMk cId="416472037" sldId="762"/>
        </pc:sldMkLst>
        <pc:spChg chg="mod">
          <ac:chgData name="Beavers, Heather (DHHS)" userId="e7687f9f-1bb9-409c-b5ac-d11a7a99d28e" providerId="ADAL" clId="{A0381E3B-CB6A-4078-90E1-4B63016621F3}" dt="2023-11-07T13:10:36.180" v="914" actId="20577"/>
          <ac:spMkLst>
            <pc:docMk/>
            <pc:sldMk cId="416472037" sldId="762"/>
            <ac:spMk id="3" creationId="{C2EAAEB8-8223-7141-66EA-EAC15187BC7C}"/>
          </ac:spMkLst>
        </pc:spChg>
      </pc:sldChg>
      <pc:sldChg chg="addSp modSp new mod">
        <pc:chgData name="Beavers, Heather (DHHS)" userId="e7687f9f-1bb9-409c-b5ac-d11a7a99d28e" providerId="ADAL" clId="{A0381E3B-CB6A-4078-90E1-4B63016621F3}" dt="2023-11-07T13:05:39.120" v="761" actId="14100"/>
        <pc:sldMkLst>
          <pc:docMk/>
          <pc:sldMk cId="644795799" sldId="763"/>
        </pc:sldMkLst>
        <pc:spChg chg="mod">
          <ac:chgData name="Beavers, Heather (DHHS)" userId="e7687f9f-1bb9-409c-b5ac-d11a7a99d28e" providerId="ADAL" clId="{A0381E3B-CB6A-4078-90E1-4B63016621F3}" dt="2023-11-07T12:56:21.015" v="710" actId="20577"/>
          <ac:spMkLst>
            <pc:docMk/>
            <pc:sldMk cId="644795799" sldId="763"/>
            <ac:spMk id="2" creationId="{DAD4135A-C259-F74D-B963-11EB58BFF27C}"/>
          </ac:spMkLst>
        </pc:spChg>
        <pc:spChg chg="mod">
          <ac:chgData name="Beavers, Heather (DHHS)" userId="e7687f9f-1bb9-409c-b5ac-d11a7a99d28e" providerId="ADAL" clId="{A0381E3B-CB6A-4078-90E1-4B63016621F3}" dt="2023-11-07T13:05:39.120" v="761" actId="14100"/>
          <ac:spMkLst>
            <pc:docMk/>
            <pc:sldMk cId="644795799" sldId="763"/>
            <ac:spMk id="3" creationId="{3E2EF9FF-AFFB-3A57-163B-B234A8B1BEBA}"/>
          </ac:spMkLst>
        </pc:spChg>
        <pc:spChg chg="add mod">
          <ac:chgData name="Beavers, Heather (DHHS)" userId="e7687f9f-1bb9-409c-b5ac-d11a7a99d28e" providerId="ADAL" clId="{A0381E3B-CB6A-4078-90E1-4B63016621F3}" dt="2023-11-07T13:05:20.193" v="758" actId="14100"/>
          <ac:spMkLst>
            <pc:docMk/>
            <pc:sldMk cId="644795799" sldId="763"/>
            <ac:spMk id="4" creationId="{D93B1CDB-4272-0234-3EBF-05D9DA116774}"/>
          </ac:spMkLst>
        </pc:spChg>
        <pc:picChg chg="add mod">
          <ac:chgData name="Beavers, Heather (DHHS)" userId="e7687f9f-1bb9-409c-b5ac-d11a7a99d28e" providerId="ADAL" clId="{A0381E3B-CB6A-4078-90E1-4B63016621F3}" dt="2023-11-07T13:05:25.262" v="760" actId="1076"/>
          <ac:picMkLst>
            <pc:docMk/>
            <pc:sldMk cId="644795799" sldId="763"/>
            <ac:picMk id="2050" creationId="{E2F156B7-8A5A-8DB9-E05B-F69DA97CA01A}"/>
          </ac:picMkLst>
        </pc:picChg>
      </pc:sldChg>
      <pc:sldChg chg="modSp new mod ord">
        <pc:chgData name="Beavers, Heather (DHHS)" userId="e7687f9f-1bb9-409c-b5ac-d11a7a99d28e" providerId="ADAL" clId="{A0381E3B-CB6A-4078-90E1-4B63016621F3}" dt="2023-11-07T13:24:45.210" v="1237" actId="255"/>
        <pc:sldMkLst>
          <pc:docMk/>
          <pc:sldMk cId="3095772476" sldId="764"/>
        </pc:sldMkLst>
        <pc:spChg chg="mod">
          <ac:chgData name="Beavers, Heather (DHHS)" userId="e7687f9f-1bb9-409c-b5ac-d11a7a99d28e" providerId="ADAL" clId="{A0381E3B-CB6A-4078-90E1-4B63016621F3}" dt="2023-11-07T13:10:55.782" v="928" actId="20577"/>
          <ac:spMkLst>
            <pc:docMk/>
            <pc:sldMk cId="3095772476" sldId="764"/>
            <ac:spMk id="2" creationId="{0E53DB4F-3C1A-1ED4-B8D8-D1F2D120329B}"/>
          </ac:spMkLst>
        </pc:spChg>
        <pc:spChg chg="mod">
          <ac:chgData name="Beavers, Heather (DHHS)" userId="e7687f9f-1bb9-409c-b5ac-d11a7a99d28e" providerId="ADAL" clId="{A0381E3B-CB6A-4078-90E1-4B63016621F3}" dt="2023-11-07T13:24:45.210" v="1237" actId="255"/>
          <ac:spMkLst>
            <pc:docMk/>
            <pc:sldMk cId="3095772476" sldId="764"/>
            <ac:spMk id="3" creationId="{87BD9B2D-B5D3-053C-BAC7-4584A72826B9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sv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97.sv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svg"/><Relationship Id="rId2" Type="http://schemas.openxmlformats.org/officeDocument/2006/relationships/image" Target="../media/image95.svg"/><Relationship Id="rId1" Type="http://schemas.openxmlformats.org/officeDocument/2006/relationships/image" Target="../media/image94.png"/><Relationship Id="rId6" Type="http://schemas.openxmlformats.org/officeDocument/2006/relationships/image" Target="../media/image99.sv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97.svg"/><Relationship Id="rId9" Type="http://schemas.openxmlformats.org/officeDocument/2006/relationships/image" Target="../media/image102.png"/><Relationship Id="rId14" Type="http://schemas.openxmlformats.org/officeDocument/2006/relationships/image" Target="../media/image10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50FF37-D2D1-4836-BC2F-D73F4A58FA1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E05FD65-D7EB-4EC8-8A2D-61B71C4B87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Early transmission of microbes is a significant risk factor for future caries experience.</a:t>
          </a:r>
          <a:endParaRPr lang="en-US"/>
        </a:p>
      </dgm:t>
    </dgm:pt>
    <dgm:pt modelId="{5719DA31-2516-418C-AE54-C7A9CCA3998F}" type="parTrans" cxnId="{7C29CEF1-0C60-407E-9BA3-2867D835B375}">
      <dgm:prSet/>
      <dgm:spPr/>
      <dgm:t>
        <a:bodyPr/>
        <a:lstStyle/>
        <a:p>
          <a:endParaRPr lang="en-US"/>
        </a:p>
      </dgm:t>
    </dgm:pt>
    <dgm:pt modelId="{F892A2BB-50DE-4EEE-8CD2-D0F1495E7315}" type="sibTrans" cxnId="{7C29CEF1-0C60-407E-9BA3-2867D835B375}">
      <dgm:prSet/>
      <dgm:spPr/>
      <dgm:t>
        <a:bodyPr/>
        <a:lstStyle/>
        <a:p>
          <a:endParaRPr lang="en-US"/>
        </a:p>
      </dgm:t>
    </dgm:pt>
    <dgm:pt modelId="{27AEE0BA-D917-4F14-A232-83279C769B9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Mothers with higher salivary levels of Streptococci mutans are more likely to infect their infants early in life.</a:t>
          </a:r>
          <a:endParaRPr lang="en-US"/>
        </a:p>
      </dgm:t>
    </dgm:pt>
    <dgm:pt modelId="{AA92F86C-4735-4949-9201-F6F2CF6E6944}" type="parTrans" cxnId="{624F4B12-97CB-4C88-87CA-09325321F128}">
      <dgm:prSet/>
      <dgm:spPr/>
      <dgm:t>
        <a:bodyPr/>
        <a:lstStyle/>
        <a:p>
          <a:endParaRPr lang="en-US"/>
        </a:p>
      </dgm:t>
    </dgm:pt>
    <dgm:pt modelId="{5B5ADD6D-0ECE-4E7A-B41E-B158C810CE16}" type="sibTrans" cxnId="{624F4B12-97CB-4C88-87CA-09325321F128}">
      <dgm:prSet/>
      <dgm:spPr/>
      <dgm:t>
        <a:bodyPr/>
        <a:lstStyle/>
        <a:p>
          <a:endParaRPr lang="en-US"/>
        </a:p>
      </dgm:t>
    </dgm:pt>
    <dgm:pt modelId="{3BF13CE5-0E55-49C2-8281-A4E771311A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Controlling these levels through preventive care for the mother has shown a reduction in the transmission.</a:t>
          </a:r>
          <a:endParaRPr lang="en-US"/>
        </a:p>
      </dgm:t>
    </dgm:pt>
    <dgm:pt modelId="{53373A89-2535-4192-902F-82E992276553}" type="parTrans" cxnId="{12E38D6E-506D-4853-86CC-7003D61CC3DA}">
      <dgm:prSet/>
      <dgm:spPr/>
      <dgm:t>
        <a:bodyPr/>
        <a:lstStyle/>
        <a:p>
          <a:endParaRPr lang="en-US"/>
        </a:p>
      </dgm:t>
    </dgm:pt>
    <dgm:pt modelId="{84DD46CF-14C4-4859-9EA5-2B95095259F7}" type="sibTrans" cxnId="{12E38D6E-506D-4853-86CC-7003D61CC3DA}">
      <dgm:prSet/>
      <dgm:spPr/>
      <dgm:t>
        <a:bodyPr/>
        <a:lstStyle/>
        <a:p>
          <a:endParaRPr lang="en-US"/>
        </a:p>
      </dgm:t>
    </dgm:pt>
    <dgm:pt modelId="{855550D9-D07D-4714-A2A8-CBD493D7402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Presents an opportunity for education and motivation </a:t>
          </a:r>
          <a:endParaRPr lang="en-US" dirty="0"/>
        </a:p>
      </dgm:t>
    </dgm:pt>
    <dgm:pt modelId="{B852D85B-3DCE-477F-A5D6-60329047FEBE}" type="parTrans" cxnId="{FD810397-83FC-413E-B2BA-CB7E3BF6AC41}">
      <dgm:prSet/>
      <dgm:spPr/>
      <dgm:t>
        <a:bodyPr/>
        <a:lstStyle/>
        <a:p>
          <a:endParaRPr lang="en-US"/>
        </a:p>
      </dgm:t>
    </dgm:pt>
    <dgm:pt modelId="{CE2F67C7-3F10-492E-950C-A276048D3FE8}" type="sibTrans" cxnId="{FD810397-83FC-413E-B2BA-CB7E3BF6AC41}">
      <dgm:prSet/>
      <dgm:spPr/>
      <dgm:t>
        <a:bodyPr/>
        <a:lstStyle/>
        <a:p>
          <a:endParaRPr lang="en-US"/>
        </a:p>
      </dgm:t>
    </dgm:pt>
    <dgm:pt modelId="{D5334A91-EDCA-4214-BBDE-53BD5067E396}" type="pres">
      <dgm:prSet presAssocID="{0C50FF37-D2D1-4836-BC2F-D73F4A58FA1B}" presName="root" presStyleCnt="0">
        <dgm:presLayoutVars>
          <dgm:dir/>
          <dgm:resizeHandles val="exact"/>
        </dgm:presLayoutVars>
      </dgm:prSet>
      <dgm:spPr/>
    </dgm:pt>
    <dgm:pt modelId="{0D3A779E-03A3-4BC2-8A8E-86070C7E3ABC}" type="pres">
      <dgm:prSet presAssocID="{AE05FD65-D7EB-4EC8-8A2D-61B71C4B877A}" presName="compNode" presStyleCnt="0"/>
      <dgm:spPr/>
    </dgm:pt>
    <dgm:pt modelId="{F7C3D1E6-1B8E-4C47-BC63-9870581A4B73}" type="pres">
      <dgm:prSet presAssocID="{AE05FD65-D7EB-4EC8-8A2D-61B71C4B877A}" presName="bgRect" presStyleLbl="bgShp" presStyleIdx="0" presStyleCnt="4"/>
      <dgm:spPr/>
    </dgm:pt>
    <dgm:pt modelId="{384D3443-DB3C-4A6A-9216-3E822A774EF2}" type="pres">
      <dgm:prSet presAssocID="{AE05FD65-D7EB-4EC8-8A2D-61B71C4B877A}" presName="iconRect" presStyleLbl="nod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8CDB126A-39AA-43B2-A29E-0669D2ADAA6D}" type="pres">
      <dgm:prSet presAssocID="{AE05FD65-D7EB-4EC8-8A2D-61B71C4B877A}" presName="spaceRect" presStyleCnt="0"/>
      <dgm:spPr/>
    </dgm:pt>
    <dgm:pt modelId="{79F8079D-AAE4-487B-938F-178349323E56}" type="pres">
      <dgm:prSet presAssocID="{AE05FD65-D7EB-4EC8-8A2D-61B71C4B877A}" presName="parTx" presStyleLbl="revTx" presStyleIdx="0" presStyleCnt="4">
        <dgm:presLayoutVars>
          <dgm:chMax val="0"/>
          <dgm:chPref val="0"/>
        </dgm:presLayoutVars>
      </dgm:prSet>
      <dgm:spPr/>
    </dgm:pt>
    <dgm:pt modelId="{2F85F0EA-3C10-4EB6-B834-E3A8D6A0735B}" type="pres">
      <dgm:prSet presAssocID="{F892A2BB-50DE-4EEE-8CD2-D0F1495E7315}" presName="sibTrans" presStyleCnt="0"/>
      <dgm:spPr/>
    </dgm:pt>
    <dgm:pt modelId="{11E9D8BB-B193-418F-A685-0DBDBBF1959C}" type="pres">
      <dgm:prSet presAssocID="{27AEE0BA-D917-4F14-A232-83279C769B90}" presName="compNode" presStyleCnt="0"/>
      <dgm:spPr/>
    </dgm:pt>
    <dgm:pt modelId="{F88B5E65-0FC4-4ED9-88C6-FD722A4FA932}" type="pres">
      <dgm:prSet presAssocID="{27AEE0BA-D917-4F14-A232-83279C769B90}" presName="bgRect" presStyleLbl="bgShp" presStyleIdx="1" presStyleCnt="4"/>
      <dgm:spPr/>
    </dgm:pt>
    <dgm:pt modelId="{C3C23DB7-B3DA-400E-91EE-269E0733439B}" type="pres">
      <dgm:prSet presAssocID="{27AEE0BA-D917-4F14-A232-83279C769B90}" presName="iconRect" presStyleLbl="node1" presStyleIdx="1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by"/>
        </a:ext>
      </dgm:extLst>
    </dgm:pt>
    <dgm:pt modelId="{CF0ED917-9708-4AC6-8273-C1649273528B}" type="pres">
      <dgm:prSet presAssocID="{27AEE0BA-D917-4F14-A232-83279C769B90}" presName="spaceRect" presStyleCnt="0"/>
      <dgm:spPr/>
    </dgm:pt>
    <dgm:pt modelId="{64AE0C8A-60DE-4AEB-80DC-967DBD37C9BD}" type="pres">
      <dgm:prSet presAssocID="{27AEE0BA-D917-4F14-A232-83279C769B90}" presName="parTx" presStyleLbl="revTx" presStyleIdx="1" presStyleCnt="4">
        <dgm:presLayoutVars>
          <dgm:chMax val="0"/>
          <dgm:chPref val="0"/>
        </dgm:presLayoutVars>
      </dgm:prSet>
      <dgm:spPr/>
    </dgm:pt>
    <dgm:pt modelId="{481B9CEC-99B0-4B7C-A8F7-5E13DA8DB1A4}" type="pres">
      <dgm:prSet presAssocID="{5B5ADD6D-0ECE-4E7A-B41E-B158C810CE16}" presName="sibTrans" presStyleCnt="0"/>
      <dgm:spPr/>
    </dgm:pt>
    <dgm:pt modelId="{E5F54084-B421-4707-B005-41B61C771861}" type="pres">
      <dgm:prSet presAssocID="{3BF13CE5-0E55-49C2-8281-A4E771311A1D}" presName="compNode" presStyleCnt="0"/>
      <dgm:spPr/>
    </dgm:pt>
    <dgm:pt modelId="{6F46CBC5-97A4-4916-8013-7295EFBA818E}" type="pres">
      <dgm:prSet presAssocID="{3BF13CE5-0E55-49C2-8281-A4E771311A1D}" presName="bgRect" presStyleLbl="bgShp" presStyleIdx="2" presStyleCnt="4"/>
      <dgm:spPr/>
    </dgm:pt>
    <dgm:pt modelId="{E3C3489F-204C-4B9C-ADA3-BCDC0744694C}" type="pres">
      <dgm:prSet presAssocID="{3BF13CE5-0E55-49C2-8281-A4E771311A1D}" presName="iconRect" presStyleLbl="node1" presStyleIdx="2" presStyleCnt="4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F97DC883-4F52-4525-BD9D-6B6E48121607}" type="pres">
      <dgm:prSet presAssocID="{3BF13CE5-0E55-49C2-8281-A4E771311A1D}" presName="spaceRect" presStyleCnt="0"/>
      <dgm:spPr/>
    </dgm:pt>
    <dgm:pt modelId="{948A080E-D657-472B-83DB-BBD0775B52AA}" type="pres">
      <dgm:prSet presAssocID="{3BF13CE5-0E55-49C2-8281-A4E771311A1D}" presName="parTx" presStyleLbl="revTx" presStyleIdx="2" presStyleCnt="4">
        <dgm:presLayoutVars>
          <dgm:chMax val="0"/>
          <dgm:chPref val="0"/>
        </dgm:presLayoutVars>
      </dgm:prSet>
      <dgm:spPr/>
    </dgm:pt>
    <dgm:pt modelId="{D42374D0-45C1-4575-816E-ED3C21A52E5B}" type="pres">
      <dgm:prSet presAssocID="{84DD46CF-14C4-4859-9EA5-2B95095259F7}" presName="sibTrans" presStyleCnt="0"/>
      <dgm:spPr/>
    </dgm:pt>
    <dgm:pt modelId="{23F8926E-076E-4D46-9ACD-B003DEA1D91A}" type="pres">
      <dgm:prSet presAssocID="{855550D9-D07D-4714-A2A8-CBD493D7402D}" presName="compNode" presStyleCnt="0"/>
      <dgm:spPr/>
    </dgm:pt>
    <dgm:pt modelId="{B9D622DA-89C3-44E9-827E-10ED4406B9CD}" type="pres">
      <dgm:prSet presAssocID="{855550D9-D07D-4714-A2A8-CBD493D7402D}" presName="bgRect" presStyleLbl="bgShp" presStyleIdx="3" presStyleCnt="4"/>
      <dgm:spPr/>
    </dgm:pt>
    <dgm:pt modelId="{5043FF29-D6B8-4663-9B4E-377E077DF490}" type="pres">
      <dgm:prSet presAssocID="{855550D9-D07D-4714-A2A8-CBD493D7402D}" presName="iconRect" presStyleLbl="node1" presStyleIdx="3" presStyleCnt="4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6E8C9DCA-8767-48E8-A2FA-9E7E0C906503}" type="pres">
      <dgm:prSet presAssocID="{855550D9-D07D-4714-A2A8-CBD493D7402D}" presName="spaceRect" presStyleCnt="0"/>
      <dgm:spPr/>
    </dgm:pt>
    <dgm:pt modelId="{0EE5F03B-C4D3-4791-983D-6B25C423FED6}" type="pres">
      <dgm:prSet presAssocID="{855550D9-D07D-4714-A2A8-CBD493D7402D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D5C67E08-23C6-43B6-891B-6B0126D84D97}" type="presOf" srcId="{0C50FF37-D2D1-4836-BC2F-D73F4A58FA1B}" destId="{D5334A91-EDCA-4214-BBDE-53BD5067E396}" srcOrd="0" destOrd="0" presId="urn:microsoft.com/office/officeart/2018/2/layout/IconVerticalSolidList"/>
    <dgm:cxn modelId="{624F4B12-97CB-4C88-87CA-09325321F128}" srcId="{0C50FF37-D2D1-4836-BC2F-D73F4A58FA1B}" destId="{27AEE0BA-D917-4F14-A232-83279C769B90}" srcOrd="1" destOrd="0" parTransId="{AA92F86C-4735-4949-9201-F6F2CF6E6944}" sibTransId="{5B5ADD6D-0ECE-4E7A-B41E-B158C810CE16}"/>
    <dgm:cxn modelId="{BB21405C-348D-4521-A517-5C3160CCD8FE}" type="presOf" srcId="{855550D9-D07D-4714-A2A8-CBD493D7402D}" destId="{0EE5F03B-C4D3-4791-983D-6B25C423FED6}" srcOrd="0" destOrd="0" presId="urn:microsoft.com/office/officeart/2018/2/layout/IconVerticalSolidList"/>
    <dgm:cxn modelId="{12E38D6E-506D-4853-86CC-7003D61CC3DA}" srcId="{0C50FF37-D2D1-4836-BC2F-D73F4A58FA1B}" destId="{3BF13CE5-0E55-49C2-8281-A4E771311A1D}" srcOrd="2" destOrd="0" parTransId="{53373A89-2535-4192-902F-82E992276553}" sibTransId="{84DD46CF-14C4-4859-9EA5-2B95095259F7}"/>
    <dgm:cxn modelId="{A2E75876-1187-44AE-AEB9-B2A0A49E1EE6}" type="presOf" srcId="{AE05FD65-D7EB-4EC8-8A2D-61B71C4B877A}" destId="{79F8079D-AAE4-487B-938F-178349323E56}" srcOrd="0" destOrd="0" presId="urn:microsoft.com/office/officeart/2018/2/layout/IconVerticalSolidList"/>
    <dgm:cxn modelId="{0616CA8A-6B16-4C66-A8E6-C38487A96688}" type="presOf" srcId="{27AEE0BA-D917-4F14-A232-83279C769B90}" destId="{64AE0C8A-60DE-4AEB-80DC-967DBD37C9BD}" srcOrd="0" destOrd="0" presId="urn:microsoft.com/office/officeart/2018/2/layout/IconVerticalSolidList"/>
    <dgm:cxn modelId="{FD810397-83FC-413E-B2BA-CB7E3BF6AC41}" srcId="{0C50FF37-D2D1-4836-BC2F-D73F4A58FA1B}" destId="{855550D9-D07D-4714-A2A8-CBD493D7402D}" srcOrd="3" destOrd="0" parTransId="{B852D85B-3DCE-477F-A5D6-60329047FEBE}" sibTransId="{CE2F67C7-3F10-492E-950C-A276048D3FE8}"/>
    <dgm:cxn modelId="{C7DE48B0-AE01-4FD1-99DD-1428E9741584}" type="presOf" srcId="{3BF13CE5-0E55-49C2-8281-A4E771311A1D}" destId="{948A080E-D657-472B-83DB-BBD0775B52AA}" srcOrd="0" destOrd="0" presId="urn:microsoft.com/office/officeart/2018/2/layout/IconVerticalSolidList"/>
    <dgm:cxn modelId="{7C29CEF1-0C60-407E-9BA3-2867D835B375}" srcId="{0C50FF37-D2D1-4836-BC2F-D73F4A58FA1B}" destId="{AE05FD65-D7EB-4EC8-8A2D-61B71C4B877A}" srcOrd="0" destOrd="0" parTransId="{5719DA31-2516-418C-AE54-C7A9CCA3998F}" sibTransId="{F892A2BB-50DE-4EEE-8CD2-D0F1495E7315}"/>
    <dgm:cxn modelId="{D7BB0627-2851-4F1B-AD90-B1BFEF9EBCF4}" type="presParOf" srcId="{D5334A91-EDCA-4214-BBDE-53BD5067E396}" destId="{0D3A779E-03A3-4BC2-8A8E-86070C7E3ABC}" srcOrd="0" destOrd="0" presId="urn:microsoft.com/office/officeart/2018/2/layout/IconVerticalSolidList"/>
    <dgm:cxn modelId="{04DD3BBD-737E-45D9-99B4-13CCB2445C27}" type="presParOf" srcId="{0D3A779E-03A3-4BC2-8A8E-86070C7E3ABC}" destId="{F7C3D1E6-1B8E-4C47-BC63-9870581A4B73}" srcOrd="0" destOrd="0" presId="urn:microsoft.com/office/officeart/2018/2/layout/IconVerticalSolidList"/>
    <dgm:cxn modelId="{BD9D8139-82A8-4016-9D59-D9394BD435F8}" type="presParOf" srcId="{0D3A779E-03A3-4BC2-8A8E-86070C7E3ABC}" destId="{384D3443-DB3C-4A6A-9216-3E822A774EF2}" srcOrd="1" destOrd="0" presId="urn:microsoft.com/office/officeart/2018/2/layout/IconVerticalSolidList"/>
    <dgm:cxn modelId="{0B13C9E2-842A-449F-8C2C-26994891FC09}" type="presParOf" srcId="{0D3A779E-03A3-4BC2-8A8E-86070C7E3ABC}" destId="{8CDB126A-39AA-43B2-A29E-0669D2ADAA6D}" srcOrd="2" destOrd="0" presId="urn:microsoft.com/office/officeart/2018/2/layout/IconVerticalSolidList"/>
    <dgm:cxn modelId="{856F01BE-00E2-4A95-A26E-B10203B904E2}" type="presParOf" srcId="{0D3A779E-03A3-4BC2-8A8E-86070C7E3ABC}" destId="{79F8079D-AAE4-487B-938F-178349323E56}" srcOrd="3" destOrd="0" presId="urn:microsoft.com/office/officeart/2018/2/layout/IconVerticalSolidList"/>
    <dgm:cxn modelId="{1C4B47C6-691B-4748-855B-F2E5808F780C}" type="presParOf" srcId="{D5334A91-EDCA-4214-BBDE-53BD5067E396}" destId="{2F85F0EA-3C10-4EB6-B834-E3A8D6A0735B}" srcOrd="1" destOrd="0" presId="urn:microsoft.com/office/officeart/2018/2/layout/IconVerticalSolidList"/>
    <dgm:cxn modelId="{9C297735-7EF5-4865-AC2A-0915FD9342E2}" type="presParOf" srcId="{D5334A91-EDCA-4214-BBDE-53BD5067E396}" destId="{11E9D8BB-B193-418F-A685-0DBDBBF1959C}" srcOrd="2" destOrd="0" presId="urn:microsoft.com/office/officeart/2018/2/layout/IconVerticalSolidList"/>
    <dgm:cxn modelId="{E36EC84B-B93D-406D-8B6D-CDBD8F3E4CE4}" type="presParOf" srcId="{11E9D8BB-B193-418F-A685-0DBDBBF1959C}" destId="{F88B5E65-0FC4-4ED9-88C6-FD722A4FA932}" srcOrd="0" destOrd="0" presId="urn:microsoft.com/office/officeart/2018/2/layout/IconVerticalSolidList"/>
    <dgm:cxn modelId="{FC5FF7F2-F57E-47D2-A5FE-68C5703DE0EC}" type="presParOf" srcId="{11E9D8BB-B193-418F-A685-0DBDBBF1959C}" destId="{C3C23DB7-B3DA-400E-91EE-269E0733439B}" srcOrd="1" destOrd="0" presId="urn:microsoft.com/office/officeart/2018/2/layout/IconVerticalSolidList"/>
    <dgm:cxn modelId="{AC8C14D2-E5E5-4DA1-B44F-030028B2EE16}" type="presParOf" srcId="{11E9D8BB-B193-418F-A685-0DBDBBF1959C}" destId="{CF0ED917-9708-4AC6-8273-C1649273528B}" srcOrd="2" destOrd="0" presId="urn:microsoft.com/office/officeart/2018/2/layout/IconVerticalSolidList"/>
    <dgm:cxn modelId="{ADF91A7A-A18C-4578-A819-A48A33A704AD}" type="presParOf" srcId="{11E9D8BB-B193-418F-A685-0DBDBBF1959C}" destId="{64AE0C8A-60DE-4AEB-80DC-967DBD37C9BD}" srcOrd="3" destOrd="0" presId="urn:microsoft.com/office/officeart/2018/2/layout/IconVerticalSolidList"/>
    <dgm:cxn modelId="{E9B3D622-5BB0-4664-936E-86A5F2701553}" type="presParOf" srcId="{D5334A91-EDCA-4214-BBDE-53BD5067E396}" destId="{481B9CEC-99B0-4B7C-A8F7-5E13DA8DB1A4}" srcOrd="3" destOrd="0" presId="urn:microsoft.com/office/officeart/2018/2/layout/IconVerticalSolidList"/>
    <dgm:cxn modelId="{2D11E59B-42C3-4B57-BD71-A2F6EB6F60B8}" type="presParOf" srcId="{D5334A91-EDCA-4214-BBDE-53BD5067E396}" destId="{E5F54084-B421-4707-B005-41B61C771861}" srcOrd="4" destOrd="0" presId="urn:microsoft.com/office/officeart/2018/2/layout/IconVerticalSolidList"/>
    <dgm:cxn modelId="{B609B0F7-1F35-4C81-8D58-3CC6123A0748}" type="presParOf" srcId="{E5F54084-B421-4707-B005-41B61C771861}" destId="{6F46CBC5-97A4-4916-8013-7295EFBA818E}" srcOrd="0" destOrd="0" presId="urn:microsoft.com/office/officeart/2018/2/layout/IconVerticalSolidList"/>
    <dgm:cxn modelId="{600513E7-4CD3-453D-BFAA-0E513C3EB724}" type="presParOf" srcId="{E5F54084-B421-4707-B005-41B61C771861}" destId="{E3C3489F-204C-4B9C-ADA3-BCDC0744694C}" srcOrd="1" destOrd="0" presId="urn:microsoft.com/office/officeart/2018/2/layout/IconVerticalSolidList"/>
    <dgm:cxn modelId="{8B852C85-8B22-4FAC-BD3B-EDEFDA448001}" type="presParOf" srcId="{E5F54084-B421-4707-B005-41B61C771861}" destId="{F97DC883-4F52-4525-BD9D-6B6E48121607}" srcOrd="2" destOrd="0" presId="urn:microsoft.com/office/officeart/2018/2/layout/IconVerticalSolidList"/>
    <dgm:cxn modelId="{4CEBEB66-0AC9-4D06-8298-9D2474CC9693}" type="presParOf" srcId="{E5F54084-B421-4707-B005-41B61C771861}" destId="{948A080E-D657-472B-83DB-BBD0775B52AA}" srcOrd="3" destOrd="0" presId="urn:microsoft.com/office/officeart/2018/2/layout/IconVerticalSolidList"/>
    <dgm:cxn modelId="{5C6AD14F-C375-4FD1-AE3C-1F497874661F}" type="presParOf" srcId="{D5334A91-EDCA-4214-BBDE-53BD5067E396}" destId="{D42374D0-45C1-4575-816E-ED3C21A52E5B}" srcOrd="5" destOrd="0" presId="urn:microsoft.com/office/officeart/2018/2/layout/IconVerticalSolidList"/>
    <dgm:cxn modelId="{5F139B68-4DEA-4754-A6D6-4247E3498BB4}" type="presParOf" srcId="{D5334A91-EDCA-4214-BBDE-53BD5067E396}" destId="{23F8926E-076E-4D46-9ACD-B003DEA1D91A}" srcOrd="6" destOrd="0" presId="urn:microsoft.com/office/officeart/2018/2/layout/IconVerticalSolidList"/>
    <dgm:cxn modelId="{19DBF1AA-0B91-4895-A6E1-F0CD30FC23DE}" type="presParOf" srcId="{23F8926E-076E-4D46-9ACD-B003DEA1D91A}" destId="{B9D622DA-89C3-44E9-827E-10ED4406B9CD}" srcOrd="0" destOrd="0" presId="urn:microsoft.com/office/officeart/2018/2/layout/IconVerticalSolidList"/>
    <dgm:cxn modelId="{65B75FF9-D568-4BBD-AA48-C5B51213022E}" type="presParOf" srcId="{23F8926E-076E-4D46-9ACD-B003DEA1D91A}" destId="{5043FF29-D6B8-4663-9B4E-377E077DF490}" srcOrd="1" destOrd="0" presId="urn:microsoft.com/office/officeart/2018/2/layout/IconVerticalSolidList"/>
    <dgm:cxn modelId="{DE87C875-BC06-4EF1-B19C-2CF061C3CEA3}" type="presParOf" srcId="{23F8926E-076E-4D46-9ACD-B003DEA1D91A}" destId="{6E8C9DCA-8767-48E8-A2FA-9E7E0C906503}" srcOrd="2" destOrd="0" presId="urn:microsoft.com/office/officeart/2018/2/layout/IconVerticalSolidList"/>
    <dgm:cxn modelId="{CC425520-02EC-4664-A1DD-78F31D2A972F}" type="presParOf" srcId="{23F8926E-076E-4D46-9ACD-B003DEA1D91A}" destId="{0EE5F03B-C4D3-4791-983D-6B25C423FED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6F2144-7F20-43E8-BB9A-6CE973511050}" type="doc">
      <dgm:prSet loTypeId="urn:microsoft.com/office/officeart/2005/8/layout/defaul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1906FB2-7802-4019-B93F-9C781B5FEDE6}">
      <dgm:prSet/>
      <dgm:spPr/>
      <dgm:t>
        <a:bodyPr/>
        <a:lstStyle/>
        <a:p>
          <a:r>
            <a:rPr lang="en-US" b="1"/>
            <a:t>Know your local dental community </a:t>
          </a:r>
          <a:endParaRPr lang="en-US"/>
        </a:p>
      </dgm:t>
    </dgm:pt>
    <dgm:pt modelId="{F3ACADC7-3B67-44BB-BF13-01809DD21F82}" type="parTrans" cxnId="{44048162-1F48-49FD-ABE1-9813C06220C1}">
      <dgm:prSet/>
      <dgm:spPr/>
      <dgm:t>
        <a:bodyPr/>
        <a:lstStyle/>
        <a:p>
          <a:endParaRPr lang="en-US"/>
        </a:p>
      </dgm:t>
    </dgm:pt>
    <dgm:pt modelId="{7313337D-D10D-42A8-B4DC-6C0E2F6F675D}" type="sibTrans" cxnId="{44048162-1F48-49FD-ABE1-9813C06220C1}">
      <dgm:prSet/>
      <dgm:spPr/>
      <dgm:t>
        <a:bodyPr/>
        <a:lstStyle/>
        <a:p>
          <a:endParaRPr lang="en-US"/>
        </a:p>
      </dgm:t>
    </dgm:pt>
    <dgm:pt modelId="{72DE26A9-F2FF-44EF-A391-F677A606D92C}">
      <dgm:prSet/>
      <dgm:spPr/>
      <dgm:t>
        <a:bodyPr/>
        <a:lstStyle/>
        <a:p>
          <a:r>
            <a:rPr lang="en-US" dirty="0"/>
            <a:t>Who takes Medicaid? (MCDC, FQHC’s, other local community clinics,  </a:t>
          </a:r>
          <a:r>
            <a:rPr lang="en-US" dirty="0" err="1"/>
            <a:t>etc</a:t>
          </a:r>
          <a:r>
            <a:rPr lang="en-US" dirty="0"/>
            <a:t>)</a:t>
          </a:r>
        </a:p>
      </dgm:t>
    </dgm:pt>
    <dgm:pt modelId="{AFEC1450-EA23-4D11-BC07-397A94CBC812}" type="parTrans" cxnId="{A3E5BBDF-D5A7-4D33-9FD7-04728E664AAE}">
      <dgm:prSet/>
      <dgm:spPr/>
      <dgm:t>
        <a:bodyPr/>
        <a:lstStyle/>
        <a:p>
          <a:endParaRPr lang="en-US"/>
        </a:p>
      </dgm:t>
    </dgm:pt>
    <dgm:pt modelId="{FD96E7E2-53E3-46F5-B070-DAF406685CDD}" type="sibTrans" cxnId="{A3E5BBDF-D5A7-4D33-9FD7-04728E664AAE}">
      <dgm:prSet/>
      <dgm:spPr/>
      <dgm:t>
        <a:bodyPr/>
        <a:lstStyle/>
        <a:p>
          <a:endParaRPr lang="en-US"/>
        </a:p>
      </dgm:t>
    </dgm:pt>
    <dgm:pt modelId="{BD47694C-2A03-4B64-9EF5-CFCD29BFE6FF}">
      <dgm:prSet/>
      <dgm:spPr/>
      <dgm:t>
        <a:bodyPr/>
        <a:lstStyle/>
        <a:p>
          <a:r>
            <a:rPr lang="en-US"/>
            <a:t>Are they accepting new patients? Do they have a waiting list? How long?</a:t>
          </a:r>
        </a:p>
      </dgm:t>
    </dgm:pt>
    <dgm:pt modelId="{06061AFE-2A67-4CF1-8980-BC0BD5E633FD}" type="parTrans" cxnId="{A3784E64-4B4B-46C6-BA2D-4C13661B6D4D}">
      <dgm:prSet/>
      <dgm:spPr/>
      <dgm:t>
        <a:bodyPr/>
        <a:lstStyle/>
        <a:p>
          <a:endParaRPr lang="en-US"/>
        </a:p>
      </dgm:t>
    </dgm:pt>
    <dgm:pt modelId="{F794493F-DD80-42A2-9E54-2CD6B499C108}" type="sibTrans" cxnId="{A3784E64-4B4B-46C6-BA2D-4C13661B6D4D}">
      <dgm:prSet/>
      <dgm:spPr/>
      <dgm:t>
        <a:bodyPr/>
        <a:lstStyle/>
        <a:p>
          <a:endParaRPr lang="en-US"/>
        </a:p>
      </dgm:t>
    </dgm:pt>
    <dgm:pt modelId="{68013D72-153A-488A-BAF6-45E120DE8085}">
      <dgm:prSet/>
      <dgm:spPr/>
      <dgm:t>
        <a:bodyPr/>
        <a:lstStyle/>
        <a:p>
          <a:r>
            <a:rPr lang="en-US"/>
            <a:t>Will they see pregnant patients? Any trimester? </a:t>
          </a:r>
        </a:p>
      </dgm:t>
    </dgm:pt>
    <dgm:pt modelId="{ECB7B909-2FB2-4255-AE39-9EFC7BB7FE84}" type="parTrans" cxnId="{F00DD666-D9A9-4F1A-9582-84F9ED354709}">
      <dgm:prSet/>
      <dgm:spPr/>
      <dgm:t>
        <a:bodyPr/>
        <a:lstStyle/>
        <a:p>
          <a:endParaRPr lang="en-US"/>
        </a:p>
      </dgm:t>
    </dgm:pt>
    <dgm:pt modelId="{F94851DA-1B27-4A47-B718-5AD6528BA753}" type="sibTrans" cxnId="{F00DD666-D9A9-4F1A-9582-84F9ED354709}">
      <dgm:prSet/>
      <dgm:spPr/>
      <dgm:t>
        <a:bodyPr/>
        <a:lstStyle/>
        <a:p>
          <a:endParaRPr lang="en-US"/>
        </a:p>
      </dgm:t>
    </dgm:pt>
    <dgm:pt modelId="{CBDD3E5B-3D74-464E-A087-C3ABA197A01E}">
      <dgm:prSet/>
      <dgm:spPr/>
      <dgm:t>
        <a:bodyPr/>
        <a:lstStyle/>
        <a:p>
          <a:r>
            <a:rPr lang="en-US" b="1"/>
            <a:t>*Does the dentist require a formal referral and/or signoff from an OBGYN</a:t>
          </a:r>
          <a:r>
            <a:rPr lang="en-US"/>
            <a:t>?*</a:t>
          </a:r>
        </a:p>
      </dgm:t>
    </dgm:pt>
    <dgm:pt modelId="{F139363F-3FBF-4C73-9560-7A30A203B81C}" type="parTrans" cxnId="{049ECF5F-EA52-49AB-882F-9F0238122FD2}">
      <dgm:prSet/>
      <dgm:spPr/>
      <dgm:t>
        <a:bodyPr/>
        <a:lstStyle/>
        <a:p>
          <a:endParaRPr lang="en-US"/>
        </a:p>
      </dgm:t>
    </dgm:pt>
    <dgm:pt modelId="{FDF9EC02-FEFD-4075-B441-9E0701D8CBB8}" type="sibTrans" cxnId="{049ECF5F-EA52-49AB-882F-9F0238122FD2}">
      <dgm:prSet/>
      <dgm:spPr/>
      <dgm:t>
        <a:bodyPr/>
        <a:lstStyle/>
        <a:p>
          <a:endParaRPr lang="en-US"/>
        </a:p>
      </dgm:t>
    </dgm:pt>
    <dgm:pt modelId="{118C2C1D-D964-4A07-B577-F6532206B624}" type="pres">
      <dgm:prSet presAssocID="{816F2144-7F20-43E8-BB9A-6CE973511050}" presName="diagram" presStyleCnt="0">
        <dgm:presLayoutVars>
          <dgm:dir/>
          <dgm:resizeHandles val="exact"/>
        </dgm:presLayoutVars>
      </dgm:prSet>
      <dgm:spPr/>
    </dgm:pt>
    <dgm:pt modelId="{54C94BD2-7519-4687-9360-B075B0BE45B9}" type="pres">
      <dgm:prSet presAssocID="{C1906FB2-7802-4019-B93F-9C781B5FEDE6}" presName="node" presStyleLbl="node1" presStyleIdx="0" presStyleCnt="5">
        <dgm:presLayoutVars>
          <dgm:bulletEnabled val="1"/>
        </dgm:presLayoutVars>
      </dgm:prSet>
      <dgm:spPr/>
    </dgm:pt>
    <dgm:pt modelId="{8F8CC632-C8A4-4FEC-A85C-7E10DFCAC8F5}" type="pres">
      <dgm:prSet presAssocID="{7313337D-D10D-42A8-B4DC-6C0E2F6F675D}" presName="sibTrans" presStyleCnt="0"/>
      <dgm:spPr/>
    </dgm:pt>
    <dgm:pt modelId="{AA7C01A0-C06C-4D53-A2E7-6E1AB04372E0}" type="pres">
      <dgm:prSet presAssocID="{72DE26A9-F2FF-44EF-A391-F677A606D92C}" presName="node" presStyleLbl="node1" presStyleIdx="1" presStyleCnt="5">
        <dgm:presLayoutVars>
          <dgm:bulletEnabled val="1"/>
        </dgm:presLayoutVars>
      </dgm:prSet>
      <dgm:spPr/>
    </dgm:pt>
    <dgm:pt modelId="{1B8DF6B3-FBD9-4DBF-9544-19CB0FAFE752}" type="pres">
      <dgm:prSet presAssocID="{FD96E7E2-53E3-46F5-B070-DAF406685CDD}" presName="sibTrans" presStyleCnt="0"/>
      <dgm:spPr/>
    </dgm:pt>
    <dgm:pt modelId="{5817F6A4-7390-44E8-B664-1071C905D41E}" type="pres">
      <dgm:prSet presAssocID="{BD47694C-2A03-4B64-9EF5-CFCD29BFE6FF}" presName="node" presStyleLbl="node1" presStyleIdx="2" presStyleCnt="5">
        <dgm:presLayoutVars>
          <dgm:bulletEnabled val="1"/>
        </dgm:presLayoutVars>
      </dgm:prSet>
      <dgm:spPr/>
    </dgm:pt>
    <dgm:pt modelId="{A766DC0C-00DC-4B73-92AC-B62B26B426EF}" type="pres">
      <dgm:prSet presAssocID="{F794493F-DD80-42A2-9E54-2CD6B499C108}" presName="sibTrans" presStyleCnt="0"/>
      <dgm:spPr/>
    </dgm:pt>
    <dgm:pt modelId="{614EC8EF-FA98-44DB-B25E-A679C1E247D8}" type="pres">
      <dgm:prSet presAssocID="{68013D72-153A-488A-BAF6-45E120DE8085}" presName="node" presStyleLbl="node1" presStyleIdx="3" presStyleCnt="5">
        <dgm:presLayoutVars>
          <dgm:bulletEnabled val="1"/>
        </dgm:presLayoutVars>
      </dgm:prSet>
      <dgm:spPr/>
    </dgm:pt>
    <dgm:pt modelId="{3241B376-77BD-40B2-A493-7EB8A68BAF77}" type="pres">
      <dgm:prSet presAssocID="{F94851DA-1B27-4A47-B718-5AD6528BA753}" presName="sibTrans" presStyleCnt="0"/>
      <dgm:spPr/>
    </dgm:pt>
    <dgm:pt modelId="{D959E6BC-A7EF-47CA-942E-896E7C9936DF}" type="pres">
      <dgm:prSet presAssocID="{CBDD3E5B-3D74-464E-A087-C3ABA197A01E}" presName="node" presStyleLbl="node1" presStyleIdx="4" presStyleCnt="5">
        <dgm:presLayoutVars>
          <dgm:bulletEnabled val="1"/>
        </dgm:presLayoutVars>
      </dgm:prSet>
      <dgm:spPr/>
    </dgm:pt>
  </dgm:ptLst>
  <dgm:cxnLst>
    <dgm:cxn modelId="{17972520-C4BF-4741-80D2-5B9EF89CD6D0}" type="presOf" srcId="{72DE26A9-F2FF-44EF-A391-F677A606D92C}" destId="{AA7C01A0-C06C-4D53-A2E7-6E1AB04372E0}" srcOrd="0" destOrd="0" presId="urn:microsoft.com/office/officeart/2005/8/layout/default"/>
    <dgm:cxn modelId="{623DBC2C-0B9E-480C-B08A-BD29B10AAA6A}" type="presOf" srcId="{CBDD3E5B-3D74-464E-A087-C3ABA197A01E}" destId="{D959E6BC-A7EF-47CA-942E-896E7C9936DF}" srcOrd="0" destOrd="0" presId="urn:microsoft.com/office/officeart/2005/8/layout/default"/>
    <dgm:cxn modelId="{1BC4DE3A-32F8-456A-9554-95EC06C92A8E}" type="presOf" srcId="{816F2144-7F20-43E8-BB9A-6CE973511050}" destId="{118C2C1D-D964-4A07-B577-F6532206B624}" srcOrd="0" destOrd="0" presId="urn:microsoft.com/office/officeart/2005/8/layout/default"/>
    <dgm:cxn modelId="{049ECF5F-EA52-49AB-882F-9F0238122FD2}" srcId="{816F2144-7F20-43E8-BB9A-6CE973511050}" destId="{CBDD3E5B-3D74-464E-A087-C3ABA197A01E}" srcOrd="4" destOrd="0" parTransId="{F139363F-3FBF-4C73-9560-7A30A203B81C}" sibTransId="{FDF9EC02-FEFD-4075-B441-9E0701D8CBB8}"/>
    <dgm:cxn modelId="{44048162-1F48-49FD-ABE1-9813C06220C1}" srcId="{816F2144-7F20-43E8-BB9A-6CE973511050}" destId="{C1906FB2-7802-4019-B93F-9C781B5FEDE6}" srcOrd="0" destOrd="0" parTransId="{F3ACADC7-3B67-44BB-BF13-01809DD21F82}" sibTransId="{7313337D-D10D-42A8-B4DC-6C0E2F6F675D}"/>
    <dgm:cxn modelId="{A3784E64-4B4B-46C6-BA2D-4C13661B6D4D}" srcId="{816F2144-7F20-43E8-BB9A-6CE973511050}" destId="{BD47694C-2A03-4B64-9EF5-CFCD29BFE6FF}" srcOrd="2" destOrd="0" parTransId="{06061AFE-2A67-4CF1-8980-BC0BD5E633FD}" sibTransId="{F794493F-DD80-42A2-9E54-2CD6B499C108}"/>
    <dgm:cxn modelId="{F00DD666-D9A9-4F1A-9582-84F9ED354709}" srcId="{816F2144-7F20-43E8-BB9A-6CE973511050}" destId="{68013D72-153A-488A-BAF6-45E120DE8085}" srcOrd="3" destOrd="0" parTransId="{ECB7B909-2FB2-4255-AE39-9EFC7BB7FE84}" sibTransId="{F94851DA-1B27-4A47-B718-5AD6528BA753}"/>
    <dgm:cxn modelId="{F07B5CAD-0129-4D25-9472-F1F3738A1606}" type="presOf" srcId="{BD47694C-2A03-4B64-9EF5-CFCD29BFE6FF}" destId="{5817F6A4-7390-44E8-B664-1071C905D41E}" srcOrd="0" destOrd="0" presId="urn:microsoft.com/office/officeart/2005/8/layout/default"/>
    <dgm:cxn modelId="{8DDC27B9-2560-4A8E-86F3-7EA3A560B647}" type="presOf" srcId="{C1906FB2-7802-4019-B93F-9C781B5FEDE6}" destId="{54C94BD2-7519-4687-9360-B075B0BE45B9}" srcOrd="0" destOrd="0" presId="urn:microsoft.com/office/officeart/2005/8/layout/default"/>
    <dgm:cxn modelId="{A3E5BBDF-D5A7-4D33-9FD7-04728E664AAE}" srcId="{816F2144-7F20-43E8-BB9A-6CE973511050}" destId="{72DE26A9-F2FF-44EF-A391-F677A606D92C}" srcOrd="1" destOrd="0" parTransId="{AFEC1450-EA23-4D11-BC07-397A94CBC812}" sibTransId="{FD96E7E2-53E3-46F5-B070-DAF406685CDD}"/>
    <dgm:cxn modelId="{B5EF61ED-5FCA-40D4-8AC6-9E5D9C87B7FE}" type="presOf" srcId="{68013D72-153A-488A-BAF6-45E120DE8085}" destId="{614EC8EF-FA98-44DB-B25E-A679C1E247D8}" srcOrd="0" destOrd="0" presId="urn:microsoft.com/office/officeart/2005/8/layout/default"/>
    <dgm:cxn modelId="{0E9C75B7-1303-4FF2-9733-C2EA2A6AE292}" type="presParOf" srcId="{118C2C1D-D964-4A07-B577-F6532206B624}" destId="{54C94BD2-7519-4687-9360-B075B0BE45B9}" srcOrd="0" destOrd="0" presId="urn:microsoft.com/office/officeart/2005/8/layout/default"/>
    <dgm:cxn modelId="{B68BFDDE-54B9-4869-9E2A-2FDBE81BC8CC}" type="presParOf" srcId="{118C2C1D-D964-4A07-B577-F6532206B624}" destId="{8F8CC632-C8A4-4FEC-A85C-7E10DFCAC8F5}" srcOrd="1" destOrd="0" presId="urn:microsoft.com/office/officeart/2005/8/layout/default"/>
    <dgm:cxn modelId="{155C3CB2-FE01-4AED-8F05-1E7EC8A05EFC}" type="presParOf" srcId="{118C2C1D-D964-4A07-B577-F6532206B624}" destId="{AA7C01A0-C06C-4D53-A2E7-6E1AB04372E0}" srcOrd="2" destOrd="0" presId="urn:microsoft.com/office/officeart/2005/8/layout/default"/>
    <dgm:cxn modelId="{B00A9C4F-9CFA-439F-9329-130FDF466888}" type="presParOf" srcId="{118C2C1D-D964-4A07-B577-F6532206B624}" destId="{1B8DF6B3-FBD9-4DBF-9544-19CB0FAFE752}" srcOrd="3" destOrd="0" presId="urn:microsoft.com/office/officeart/2005/8/layout/default"/>
    <dgm:cxn modelId="{4995580D-D910-4834-AAC0-DA6643CE3213}" type="presParOf" srcId="{118C2C1D-D964-4A07-B577-F6532206B624}" destId="{5817F6A4-7390-44E8-B664-1071C905D41E}" srcOrd="4" destOrd="0" presId="urn:microsoft.com/office/officeart/2005/8/layout/default"/>
    <dgm:cxn modelId="{C9B960C2-ADC3-492C-8318-593BE7A066A9}" type="presParOf" srcId="{118C2C1D-D964-4A07-B577-F6532206B624}" destId="{A766DC0C-00DC-4B73-92AC-B62B26B426EF}" srcOrd="5" destOrd="0" presId="urn:microsoft.com/office/officeart/2005/8/layout/default"/>
    <dgm:cxn modelId="{2A112E0A-4EEF-4512-A36B-19B041534AE4}" type="presParOf" srcId="{118C2C1D-D964-4A07-B577-F6532206B624}" destId="{614EC8EF-FA98-44DB-B25E-A679C1E247D8}" srcOrd="6" destOrd="0" presId="urn:microsoft.com/office/officeart/2005/8/layout/default"/>
    <dgm:cxn modelId="{CE132A40-9802-48BC-BB99-A453BA0ADAE7}" type="presParOf" srcId="{118C2C1D-D964-4A07-B577-F6532206B624}" destId="{3241B376-77BD-40B2-A493-7EB8A68BAF77}" srcOrd="7" destOrd="0" presId="urn:microsoft.com/office/officeart/2005/8/layout/default"/>
    <dgm:cxn modelId="{AD83DE8F-0A81-4D9F-986E-401F8D161D20}" type="presParOf" srcId="{118C2C1D-D964-4A07-B577-F6532206B624}" destId="{D959E6BC-A7EF-47CA-942E-896E7C9936DF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043C26-4A6B-497F-A10F-2B28CB54C6DB}" type="doc">
      <dgm:prSet loTypeId="urn:microsoft.com/office/officeart/2008/layout/Lined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5F4B63-3BCA-4A02-90F1-4D83F106C22D}">
      <dgm:prSet/>
      <dgm:spPr/>
      <dgm:t>
        <a:bodyPr/>
        <a:lstStyle/>
        <a:p>
          <a:r>
            <a:rPr lang="en-US"/>
            <a:t>“I can’t get x rays while pregnant.”</a:t>
          </a:r>
        </a:p>
      </dgm:t>
    </dgm:pt>
    <dgm:pt modelId="{D66C5B16-93C3-48BC-A428-69E02DA49AFB}" type="parTrans" cxnId="{DC90681A-CDBB-4A0D-914C-BD0F8EAD24D1}">
      <dgm:prSet/>
      <dgm:spPr/>
      <dgm:t>
        <a:bodyPr/>
        <a:lstStyle/>
        <a:p>
          <a:endParaRPr lang="en-US"/>
        </a:p>
      </dgm:t>
    </dgm:pt>
    <dgm:pt modelId="{4BF43DAE-5844-4900-B6AF-51D352452E0C}" type="sibTrans" cxnId="{DC90681A-CDBB-4A0D-914C-BD0F8EAD24D1}">
      <dgm:prSet/>
      <dgm:spPr/>
      <dgm:t>
        <a:bodyPr/>
        <a:lstStyle/>
        <a:p>
          <a:endParaRPr lang="en-US"/>
        </a:p>
      </dgm:t>
    </dgm:pt>
    <dgm:pt modelId="{D0DB6CB7-50E0-4C89-849C-E781A12E37C0}">
      <dgm:prSet/>
      <dgm:spPr/>
      <dgm:t>
        <a:bodyPr/>
        <a:lstStyle/>
        <a:p>
          <a:r>
            <a:rPr lang="en-US"/>
            <a:t>“Lose a tooth for every pregnancy.”</a:t>
          </a:r>
        </a:p>
      </dgm:t>
    </dgm:pt>
    <dgm:pt modelId="{38353B4E-6BE3-4057-887C-D5588FD5A560}" type="parTrans" cxnId="{CBDC129E-64E8-4731-A5C2-28280EFC7A62}">
      <dgm:prSet/>
      <dgm:spPr/>
      <dgm:t>
        <a:bodyPr/>
        <a:lstStyle/>
        <a:p>
          <a:endParaRPr lang="en-US"/>
        </a:p>
      </dgm:t>
    </dgm:pt>
    <dgm:pt modelId="{9E8B7BAA-D6BE-4BB6-BF95-591DA4D00DEC}" type="sibTrans" cxnId="{CBDC129E-64E8-4731-A5C2-28280EFC7A62}">
      <dgm:prSet/>
      <dgm:spPr/>
      <dgm:t>
        <a:bodyPr/>
        <a:lstStyle/>
        <a:p>
          <a:endParaRPr lang="en-US"/>
        </a:p>
      </dgm:t>
    </dgm:pt>
    <dgm:pt modelId="{7AE1BF21-59A9-42E8-99BB-11939BFACEE2}">
      <dgm:prSet/>
      <dgm:spPr/>
      <dgm:t>
        <a:bodyPr/>
        <a:lstStyle/>
        <a:p>
          <a:r>
            <a:rPr lang="en-US"/>
            <a:t>“Baby sucked the calcium out of my teeth.”</a:t>
          </a:r>
        </a:p>
      </dgm:t>
    </dgm:pt>
    <dgm:pt modelId="{581572A6-4D1C-48EE-B672-78A54B8D244D}" type="parTrans" cxnId="{17FFE6C0-0F45-4ACE-A795-092429F3FB47}">
      <dgm:prSet/>
      <dgm:spPr/>
      <dgm:t>
        <a:bodyPr/>
        <a:lstStyle/>
        <a:p>
          <a:endParaRPr lang="en-US"/>
        </a:p>
      </dgm:t>
    </dgm:pt>
    <dgm:pt modelId="{13185B6D-5241-44B7-9C6E-724ECE959654}" type="sibTrans" cxnId="{17FFE6C0-0F45-4ACE-A795-092429F3FB47}">
      <dgm:prSet/>
      <dgm:spPr/>
      <dgm:t>
        <a:bodyPr/>
        <a:lstStyle/>
        <a:p>
          <a:endParaRPr lang="en-US"/>
        </a:p>
      </dgm:t>
    </dgm:pt>
    <dgm:pt modelId="{563CA80C-38A2-47C6-B56B-34D1246B69BD}" type="pres">
      <dgm:prSet presAssocID="{8C043C26-4A6B-497F-A10F-2B28CB54C6DB}" presName="vert0" presStyleCnt="0">
        <dgm:presLayoutVars>
          <dgm:dir/>
          <dgm:animOne val="branch"/>
          <dgm:animLvl val="lvl"/>
        </dgm:presLayoutVars>
      </dgm:prSet>
      <dgm:spPr/>
    </dgm:pt>
    <dgm:pt modelId="{EBE8A761-3ED1-43EB-84E7-25355DA0F9CF}" type="pres">
      <dgm:prSet presAssocID="{C15F4B63-3BCA-4A02-90F1-4D83F106C22D}" presName="thickLine" presStyleLbl="alignNode1" presStyleIdx="0" presStyleCnt="3"/>
      <dgm:spPr/>
    </dgm:pt>
    <dgm:pt modelId="{706163D2-099E-4107-888C-BE290AFF3DDD}" type="pres">
      <dgm:prSet presAssocID="{C15F4B63-3BCA-4A02-90F1-4D83F106C22D}" presName="horz1" presStyleCnt="0"/>
      <dgm:spPr/>
    </dgm:pt>
    <dgm:pt modelId="{FFAB9692-10A5-4258-AECF-D6420F988A96}" type="pres">
      <dgm:prSet presAssocID="{C15F4B63-3BCA-4A02-90F1-4D83F106C22D}" presName="tx1" presStyleLbl="revTx" presStyleIdx="0" presStyleCnt="3"/>
      <dgm:spPr/>
    </dgm:pt>
    <dgm:pt modelId="{5F701AB6-D28C-477D-8796-A536D301D5BE}" type="pres">
      <dgm:prSet presAssocID="{C15F4B63-3BCA-4A02-90F1-4D83F106C22D}" presName="vert1" presStyleCnt="0"/>
      <dgm:spPr/>
    </dgm:pt>
    <dgm:pt modelId="{AB3837C2-0DF7-4A2E-BA20-49DA79509F2E}" type="pres">
      <dgm:prSet presAssocID="{D0DB6CB7-50E0-4C89-849C-E781A12E37C0}" presName="thickLine" presStyleLbl="alignNode1" presStyleIdx="1" presStyleCnt="3"/>
      <dgm:spPr/>
    </dgm:pt>
    <dgm:pt modelId="{C9198A48-EBCE-4D1D-8270-CADB635F0D81}" type="pres">
      <dgm:prSet presAssocID="{D0DB6CB7-50E0-4C89-849C-E781A12E37C0}" presName="horz1" presStyleCnt="0"/>
      <dgm:spPr/>
    </dgm:pt>
    <dgm:pt modelId="{900CE912-B6F7-4378-9D71-80724714D632}" type="pres">
      <dgm:prSet presAssocID="{D0DB6CB7-50E0-4C89-849C-E781A12E37C0}" presName="tx1" presStyleLbl="revTx" presStyleIdx="1" presStyleCnt="3"/>
      <dgm:spPr/>
    </dgm:pt>
    <dgm:pt modelId="{EE5130C4-1CEE-4887-AF27-03CADE38214C}" type="pres">
      <dgm:prSet presAssocID="{D0DB6CB7-50E0-4C89-849C-E781A12E37C0}" presName="vert1" presStyleCnt="0"/>
      <dgm:spPr/>
    </dgm:pt>
    <dgm:pt modelId="{F955773A-447C-4F74-8E88-DEC45DC67101}" type="pres">
      <dgm:prSet presAssocID="{7AE1BF21-59A9-42E8-99BB-11939BFACEE2}" presName="thickLine" presStyleLbl="alignNode1" presStyleIdx="2" presStyleCnt="3"/>
      <dgm:spPr/>
    </dgm:pt>
    <dgm:pt modelId="{15AE4E7A-F8D6-4345-81E3-C2162B0A28F6}" type="pres">
      <dgm:prSet presAssocID="{7AE1BF21-59A9-42E8-99BB-11939BFACEE2}" presName="horz1" presStyleCnt="0"/>
      <dgm:spPr/>
    </dgm:pt>
    <dgm:pt modelId="{0466BAFF-F80E-424E-90E9-35CBD4AEC7E2}" type="pres">
      <dgm:prSet presAssocID="{7AE1BF21-59A9-42E8-99BB-11939BFACEE2}" presName="tx1" presStyleLbl="revTx" presStyleIdx="2" presStyleCnt="3"/>
      <dgm:spPr/>
    </dgm:pt>
    <dgm:pt modelId="{4D479029-A57C-4245-B88A-5CAD09B65BB7}" type="pres">
      <dgm:prSet presAssocID="{7AE1BF21-59A9-42E8-99BB-11939BFACEE2}" presName="vert1" presStyleCnt="0"/>
      <dgm:spPr/>
    </dgm:pt>
  </dgm:ptLst>
  <dgm:cxnLst>
    <dgm:cxn modelId="{DC90681A-CDBB-4A0D-914C-BD0F8EAD24D1}" srcId="{8C043C26-4A6B-497F-A10F-2B28CB54C6DB}" destId="{C15F4B63-3BCA-4A02-90F1-4D83F106C22D}" srcOrd="0" destOrd="0" parTransId="{D66C5B16-93C3-48BC-A428-69E02DA49AFB}" sibTransId="{4BF43DAE-5844-4900-B6AF-51D352452E0C}"/>
    <dgm:cxn modelId="{5C2D4F42-2C09-4080-B2BF-7DB3088FC914}" type="presOf" srcId="{D0DB6CB7-50E0-4C89-849C-E781A12E37C0}" destId="{900CE912-B6F7-4378-9D71-80724714D632}" srcOrd="0" destOrd="0" presId="urn:microsoft.com/office/officeart/2008/layout/LinedList"/>
    <dgm:cxn modelId="{4BEBEA4F-ECAD-4CEF-B5D1-6A6DB3917EF6}" type="presOf" srcId="{8C043C26-4A6B-497F-A10F-2B28CB54C6DB}" destId="{563CA80C-38A2-47C6-B56B-34D1246B69BD}" srcOrd="0" destOrd="0" presId="urn:microsoft.com/office/officeart/2008/layout/LinedList"/>
    <dgm:cxn modelId="{F25CAB72-39E9-487B-98AE-DCEEF90C98CF}" type="presOf" srcId="{C15F4B63-3BCA-4A02-90F1-4D83F106C22D}" destId="{FFAB9692-10A5-4258-AECF-D6420F988A96}" srcOrd="0" destOrd="0" presId="urn:microsoft.com/office/officeart/2008/layout/LinedList"/>
    <dgm:cxn modelId="{A7DEFB76-A4CB-457A-8208-76E64E02700E}" type="presOf" srcId="{7AE1BF21-59A9-42E8-99BB-11939BFACEE2}" destId="{0466BAFF-F80E-424E-90E9-35CBD4AEC7E2}" srcOrd="0" destOrd="0" presId="urn:microsoft.com/office/officeart/2008/layout/LinedList"/>
    <dgm:cxn modelId="{CBDC129E-64E8-4731-A5C2-28280EFC7A62}" srcId="{8C043C26-4A6B-497F-A10F-2B28CB54C6DB}" destId="{D0DB6CB7-50E0-4C89-849C-E781A12E37C0}" srcOrd="1" destOrd="0" parTransId="{38353B4E-6BE3-4057-887C-D5588FD5A560}" sibTransId="{9E8B7BAA-D6BE-4BB6-BF95-591DA4D00DEC}"/>
    <dgm:cxn modelId="{17FFE6C0-0F45-4ACE-A795-092429F3FB47}" srcId="{8C043C26-4A6B-497F-A10F-2B28CB54C6DB}" destId="{7AE1BF21-59A9-42E8-99BB-11939BFACEE2}" srcOrd="2" destOrd="0" parTransId="{581572A6-4D1C-48EE-B672-78A54B8D244D}" sibTransId="{13185B6D-5241-44B7-9C6E-724ECE959654}"/>
    <dgm:cxn modelId="{974BA1CB-569E-4386-A8A3-CBDD475B0BE0}" type="presParOf" srcId="{563CA80C-38A2-47C6-B56B-34D1246B69BD}" destId="{EBE8A761-3ED1-43EB-84E7-25355DA0F9CF}" srcOrd="0" destOrd="0" presId="urn:microsoft.com/office/officeart/2008/layout/LinedList"/>
    <dgm:cxn modelId="{18F3501B-0524-47AD-8140-B5DE91F57C8F}" type="presParOf" srcId="{563CA80C-38A2-47C6-B56B-34D1246B69BD}" destId="{706163D2-099E-4107-888C-BE290AFF3DDD}" srcOrd="1" destOrd="0" presId="urn:microsoft.com/office/officeart/2008/layout/LinedList"/>
    <dgm:cxn modelId="{9FAD3BAC-6F82-477B-BF17-B1EFD4838807}" type="presParOf" srcId="{706163D2-099E-4107-888C-BE290AFF3DDD}" destId="{FFAB9692-10A5-4258-AECF-D6420F988A96}" srcOrd="0" destOrd="0" presId="urn:microsoft.com/office/officeart/2008/layout/LinedList"/>
    <dgm:cxn modelId="{D9D963AC-103A-4CDD-ADCA-E3B82CEDAE22}" type="presParOf" srcId="{706163D2-099E-4107-888C-BE290AFF3DDD}" destId="{5F701AB6-D28C-477D-8796-A536D301D5BE}" srcOrd="1" destOrd="0" presId="urn:microsoft.com/office/officeart/2008/layout/LinedList"/>
    <dgm:cxn modelId="{85E73B94-AE6D-4392-AA6D-F674278ACF61}" type="presParOf" srcId="{563CA80C-38A2-47C6-B56B-34D1246B69BD}" destId="{AB3837C2-0DF7-4A2E-BA20-49DA79509F2E}" srcOrd="2" destOrd="0" presId="urn:microsoft.com/office/officeart/2008/layout/LinedList"/>
    <dgm:cxn modelId="{95BC4EBC-DB8A-431A-B2B1-94932C7976DD}" type="presParOf" srcId="{563CA80C-38A2-47C6-B56B-34D1246B69BD}" destId="{C9198A48-EBCE-4D1D-8270-CADB635F0D81}" srcOrd="3" destOrd="0" presId="urn:microsoft.com/office/officeart/2008/layout/LinedList"/>
    <dgm:cxn modelId="{57CB17EF-60BB-44F3-A0D1-018319BA7F73}" type="presParOf" srcId="{C9198A48-EBCE-4D1D-8270-CADB635F0D81}" destId="{900CE912-B6F7-4378-9D71-80724714D632}" srcOrd="0" destOrd="0" presId="urn:microsoft.com/office/officeart/2008/layout/LinedList"/>
    <dgm:cxn modelId="{264EBAB4-35BC-431E-B03E-601175658281}" type="presParOf" srcId="{C9198A48-EBCE-4D1D-8270-CADB635F0D81}" destId="{EE5130C4-1CEE-4887-AF27-03CADE38214C}" srcOrd="1" destOrd="0" presId="urn:microsoft.com/office/officeart/2008/layout/LinedList"/>
    <dgm:cxn modelId="{40454792-5AB0-45F6-B695-44D697D85A7C}" type="presParOf" srcId="{563CA80C-38A2-47C6-B56B-34D1246B69BD}" destId="{F955773A-447C-4F74-8E88-DEC45DC67101}" srcOrd="4" destOrd="0" presId="urn:microsoft.com/office/officeart/2008/layout/LinedList"/>
    <dgm:cxn modelId="{EB71159B-EAB8-47BD-BF1E-CBB4F1DD3A1A}" type="presParOf" srcId="{563CA80C-38A2-47C6-B56B-34D1246B69BD}" destId="{15AE4E7A-F8D6-4345-81E3-C2162B0A28F6}" srcOrd="5" destOrd="0" presId="urn:microsoft.com/office/officeart/2008/layout/LinedList"/>
    <dgm:cxn modelId="{3B0F862F-CF73-4BA6-85DB-2B4F4E58B981}" type="presParOf" srcId="{15AE4E7A-F8D6-4345-81E3-C2162B0A28F6}" destId="{0466BAFF-F80E-424E-90E9-35CBD4AEC7E2}" srcOrd="0" destOrd="0" presId="urn:microsoft.com/office/officeart/2008/layout/LinedList"/>
    <dgm:cxn modelId="{921CE787-3478-4C1A-A885-47C04901E174}" type="presParOf" srcId="{15AE4E7A-F8D6-4345-81E3-C2162B0A28F6}" destId="{4D479029-A57C-4245-B88A-5CAD09B65B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859F87-7591-4901-8439-968FA8EA2227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81DA337C-B432-47A5-B979-11147AC1B1A3}">
      <dgm:prSet/>
      <dgm:spPr/>
      <dgm:t>
        <a:bodyPr/>
        <a:lstStyle/>
        <a:p>
          <a:r>
            <a:rPr lang="en-US" b="1" dirty="0"/>
            <a:t>Infants and Children up to 21 years of age have Healthy Kids Dental </a:t>
          </a:r>
          <a:endParaRPr lang="en-US" dirty="0"/>
        </a:p>
      </dgm:t>
    </dgm:pt>
    <dgm:pt modelId="{7CAD0363-885E-4826-AAB7-FB09CC4A7B6B}" type="parTrans" cxnId="{098133C9-6DF6-4DEA-B1B1-2C266ACA2385}">
      <dgm:prSet/>
      <dgm:spPr/>
      <dgm:t>
        <a:bodyPr/>
        <a:lstStyle/>
        <a:p>
          <a:endParaRPr lang="en-US"/>
        </a:p>
      </dgm:t>
    </dgm:pt>
    <dgm:pt modelId="{FA06C0E8-92F5-4039-9911-E8E03E754BD4}" type="sibTrans" cxnId="{098133C9-6DF6-4DEA-B1B1-2C266ACA2385}">
      <dgm:prSet/>
      <dgm:spPr/>
      <dgm:t>
        <a:bodyPr/>
        <a:lstStyle/>
        <a:p>
          <a:endParaRPr lang="en-US"/>
        </a:p>
      </dgm:t>
    </dgm:pt>
    <dgm:pt modelId="{AC9A8351-E41B-47EC-85D5-B3943E0187BA}">
      <dgm:prSet/>
      <dgm:spPr/>
      <dgm:t>
        <a:bodyPr/>
        <a:lstStyle/>
        <a:p>
          <a:r>
            <a:rPr lang="en-US" b="1" dirty="0"/>
            <a:t>Medicaid= Healthy Kids Dental </a:t>
          </a:r>
          <a:endParaRPr lang="en-US" dirty="0"/>
        </a:p>
      </dgm:t>
    </dgm:pt>
    <dgm:pt modelId="{E00FF359-7C74-448B-89A1-01DA9F82BDB3}" type="parTrans" cxnId="{A54F25A7-A965-4F50-B520-5AB5AAA7513E}">
      <dgm:prSet/>
      <dgm:spPr/>
      <dgm:t>
        <a:bodyPr/>
        <a:lstStyle/>
        <a:p>
          <a:endParaRPr lang="en-US"/>
        </a:p>
      </dgm:t>
    </dgm:pt>
    <dgm:pt modelId="{E272CEF5-FA54-4748-A912-70897F20CBD4}" type="sibTrans" cxnId="{A54F25A7-A965-4F50-B520-5AB5AAA7513E}">
      <dgm:prSet/>
      <dgm:spPr/>
      <dgm:t>
        <a:bodyPr/>
        <a:lstStyle/>
        <a:p>
          <a:endParaRPr lang="en-US"/>
        </a:p>
      </dgm:t>
    </dgm:pt>
    <dgm:pt modelId="{229E3CF7-38FF-4F94-A274-7FE9B107022B}" type="pres">
      <dgm:prSet presAssocID="{9E859F87-7591-4901-8439-968FA8EA2227}" presName="linear" presStyleCnt="0">
        <dgm:presLayoutVars>
          <dgm:animLvl val="lvl"/>
          <dgm:resizeHandles val="exact"/>
        </dgm:presLayoutVars>
      </dgm:prSet>
      <dgm:spPr/>
    </dgm:pt>
    <dgm:pt modelId="{05B21A7B-AEC9-45FA-B8B7-A7723D6D89CF}" type="pres">
      <dgm:prSet presAssocID="{81DA337C-B432-47A5-B979-11147AC1B1A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6F3D5C-A41D-4EDF-B801-37083A1DE664}" type="pres">
      <dgm:prSet presAssocID="{FA06C0E8-92F5-4039-9911-E8E03E754BD4}" presName="spacer" presStyleCnt="0"/>
      <dgm:spPr/>
    </dgm:pt>
    <dgm:pt modelId="{CB9E0AD0-FF5E-4FD2-B5B2-C4C0A547EC44}" type="pres">
      <dgm:prSet presAssocID="{AC9A8351-E41B-47EC-85D5-B3943E0187B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C19CF51B-A69F-4EF2-97A5-C8353400B61A}" type="presOf" srcId="{AC9A8351-E41B-47EC-85D5-B3943E0187BA}" destId="{CB9E0AD0-FF5E-4FD2-B5B2-C4C0A547EC44}" srcOrd="0" destOrd="0" presId="urn:microsoft.com/office/officeart/2005/8/layout/vList2"/>
    <dgm:cxn modelId="{5012E08F-7F4C-4D9A-AB69-C99744711A97}" type="presOf" srcId="{9E859F87-7591-4901-8439-968FA8EA2227}" destId="{229E3CF7-38FF-4F94-A274-7FE9B107022B}" srcOrd="0" destOrd="0" presId="urn:microsoft.com/office/officeart/2005/8/layout/vList2"/>
    <dgm:cxn modelId="{A54F25A7-A965-4F50-B520-5AB5AAA7513E}" srcId="{9E859F87-7591-4901-8439-968FA8EA2227}" destId="{AC9A8351-E41B-47EC-85D5-B3943E0187BA}" srcOrd="1" destOrd="0" parTransId="{E00FF359-7C74-448B-89A1-01DA9F82BDB3}" sibTransId="{E272CEF5-FA54-4748-A912-70897F20CBD4}"/>
    <dgm:cxn modelId="{04E170B9-A91F-4D23-B736-022ED2CFABAB}" type="presOf" srcId="{81DA337C-B432-47A5-B979-11147AC1B1A3}" destId="{05B21A7B-AEC9-45FA-B8B7-A7723D6D89CF}" srcOrd="0" destOrd="0" presId="urn:microsoft.com/office/officeart/2005/8/layout/vList2"/>
    <dgm:cxn modelId="{098133C9-6DF6-4DEA-B1B1-2C266ACA2385}" srcId="{9E859F87-7591-4901-8439-968FA8EA2227}" destId="{81DA337C-B432-47A5-B979-11147AC1B1A3}" srcOrd="0" destOrd="0" parTransId="{7CAD0363-885E-4826-AAB7-FB09CC4A7B6B}" sibTransId="{FA06C0E8-92F5-4039-9911-E8E03E754BD4}"/>
    <dgm:cxn modelId="{755E8E51-533A-463D-AB92-02E76E4D72B8}" type="presParOf" srcId="{229E3CF7-38FF-4F94-A274-7FE9B107022B}" destId="{05B21A7B-AEC9-45FA-B8B7-A7723D6D89CF}" srcOrd="0" destOrd="0" presId="urn:microsoft.com/office/officeart/2005/8/layout/vList2"/>
    <dgm:cxn modelId="{ECD1BD39-C43C-4984-AF0F-D81BE9BAB0A9}" type="presParOf" srcId="{229E3CF7-38FF-4F94-A274-7FE9B107022B}" destId="{E06F3D5C-A41D-4EDF-B801-37083A1DE664}" srcOrd="1" destOrd="0" presId="urn:microsoft.com/office/officeart/2005/8/layout/vList2"/>
    <dgm:cxn modelId="{6F39DC54-F819-4B4A-90DC-FA45CB2D34DD}" type="presParOf" srcId="{229E3CF7-38FF-4F94-A274-7FE9B107022B}" destId="{CB9E0AD0-FF5E-4FD2-B5B2-C4C0A547EC4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995B92-BA7B-4358-95F8-D469F16E2E2B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18A9CEF-B01F-4C96-B089-7367C95A9C58}">
      <dgm:prSet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/>
            <a:t>Delta Dental </a:t>
          </a:r>
        </a:p>
      </dgm:t>
    </dgm:pt>
    <dgm:pt modelId="{F7A54CD9-BEC4-4286-ABA4-9E5EC6501D6A}" type="parTrans" cxnId="{C2171147-869F-478B-8622-173B4C009354}">
      <dgm:prSet/>
      <dgm:spPr/>
      <dgm:t>
        <a:bodyPr/>
        <a:lstStyle/>
        <a:p>
          <a:endParaRPr lang="en-US"/>
        </a:p>
      </dgm:t>
    </dgm:pt>
    <dgm:pt modelId="{94433788-E0B4-4232-B82E-6D1376A69CBA}" type="sibTrans" cxnId="{C2171147-869F-478B-8622-173B4C009354}">
      <dgm:prSet/>
      <dgm:spPr/>
      <dgm:t>
        <a:bodyPr/>
        <a:lstStyle/>
        <a:p>
          <a:endParaRPr lang="en-US"/>
        </a:p>
      </dgm:t>
    </dgm:pt>
    <dgm:pt modelId="{774040B3-5A95-4C3D-98CB-38913654B350}">
      <dgm:prSet/>
      <dgm:spPr/>
      <dgm:t>
        <a:bodyPr/>
        <a:lstStyle/>
        <a:p>
          <a:r>
            <a:rPr lang="en-US" dirty="0"/>
            <a:t>Blue Cross Blue Shield Michigan/</a:t>
          </a:r>
          <a:r>
            <a:rPr lang="en-US" dirty="0" err="1"/>
            <a:t>Dentaquest</a:t>
          </a:r>
          <a:r>
            <a:rPr lang="en-US" dirty="0"/>
            <a:t> </a:t>
          </a:r>
        </a:p>
      </dgm:t>
    </dgm:pt>
    <dgm:pt modelId="{6D1F0E06-D814-478D-A441-59F580537E80}" type="parTrans" cxnId="{6A1CC02B-BF7C-4FB2-ABB2-4036A76C80A1}">
      <dgm:prSet/>
      <dgm:spPr/>
      <dgm:t>
        <a:bodyPr/>
        <a:lstStyle/>
        <a:p>
          <a:endParaRPr lang="en-US"/>
        </a:p>
      </dgm:t>
    </dgm:pt>
    <dgm:pt modelId="{CCABCB3D-73CB-4F7F-BAAE-C55B0F3DA714}" type="sibTrans" cxnId="{6A1CC02B-BF7C-4FB2-ABB2-4036A76C80A1}">
      <dgm:prSet/>
      <dgm:spPr/>
      <dgm:t>
        <a:bodyPr/>
        <a:lstStyle/>
        <a:p>
          <a:endParaRPr lang="en-US"/>
        </a:p>
      </dgm:t>
    </dgm:pt>
    <dgm:pt modelId="{98FB33C9-69E2-47F0-BCAA-A764E3714848}" type="pres">
      <dgm:prSet presAssocID="{17995B92-BA7B-4358-95F8-D469F16E2E2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9147F83-A498-4DD1-8A32-E7E8701ADCA9}" type="pres">
      <dgm:prSet presAssocID="{318A9CEF-B01F-4C96-B089-7367C95A9C58}" presName="root" presStyleCnt="0"/>
      <dgm:spPr/>
    </dgm:pt>
    <dgm:pt modelId="{2A0A39B3-467C-41D0-A9CE-09DE665E2290}" type="pres">
      <dgm:prSet presAssocID="{318A9CEF-B01F-4C96-B089-7367C95A9C58}" presName="rootComposite" presStyleCnt="0"/>
      <dgm:spPr/>
    </dgm:pt>
    <dgm:pt modelId="{DB20DF4D-5954-4EE2-AD71-06EA9F235AA7}" type="pres">
      <dgm:prSet presAssocID="{318A9CEF-B01F-4C96-B089-7367C95A9C58}" presName="rootText" presStyleLbl="node1" presStyleIdx="0" presStyleCnt="2" custScaleX="106715" custScaleY="110411"/>
      <dgm:spPr/>
    </dgm:pt>
    <dgm:pt modelId="{B672B34F-EB5D-4B06-8A55-5919E4505FF3}" type="pres">
      <dgm:prSet presAssocID="{318A9CEF-B01F-4C96-B089-7367C95A9C58}" presName="rootConnector" presStyleLbl="node1" presStyleIdx="0" presStyleCnt="2"/>
      <dgm:spPr/>
    </dgm:pt>
    <dgm:pt modelId="{F831685B-F329-4EC4-98C1-2E3E7DADD157}" type="pres">
      <dgm:prSet presAssocID="{318A9CEF-B01F-4C96-B089-7367C95A9C58}" presName="childShape" presStyleCnt="0"/>
      <dgm:spPr/>
    </dgm:pt>
    <dgm:pt modelId="{90CE78DF-6152-460C-9911-289D07A2407A}" type="pres">
      <dgm:prSet presAssocID="{774040B3-5A95-4C3D-98CB-38913654B350}" presName="root" presStyleCnt="0"/>
      <dgm:spPr/>
    </dgm:pt>
    <dgm:pt modelId="{19D5CA75-3535-4E00-8BAB-B8BCAEAE3B75}" type="pres">
      <dgm:prSet presAssocID="{774040B3-5A95-4C3D-98CB-38913654B350}" presName="rootComposite" presStyleCnt="0"/>
      <dgm:spPr/>
    </dgm:pt>
    <dgm:pt modelId="{7C6AC4DF-F908-4B64-A0B7-C185A2897415}" type="pres">
      <dgm:prSet presAssocID="{774040B3-5A95-4C3D-98CB-38913654B350}" presName="rootText" presStyleLbl="node1" presStyleIdx="1" presStyleCnt="2" custScaleX="104384" custScaleY="106999"/>
      <dgm:spPr/>
    </dgm:pt>
    <dgm:pt modelId="{656CD233-4567-44E3-9BE1-6A2C88BC8E30}" type="pres">
      <dgm:prSet presAssocID="{774040B3-5A95-4C3D-98CB-38913654B350}" presName="rootConnector" presStyleLbl="node1" presStyleIdx="1" presStyleCnt="2"/>
      <dgm:spPr/>
    </dgm:pt>
    <dgm:pt modelId="{3442CF69-CAC9-486C-AF18-D064D7CA709F}" type="pres">
      <dgm:prSet presAssocID="{774040B3-5A95-4C3D-98CB-38913654B350}" presName="childShape" presStyleCnt="0"/>
      <dgm:spPr/>
    </dgm:pt>
  </dgm:ptLst>
  <dgm:cxnLst>
    <dgm:cxn modelId="{6A1CC02B-BF7C-4FB2-ABB2-4036A76C80A1}" srcId="{17995B92-BA7B-4358-95F8-D469F16E2E2B}" destId="{774040B3-5A95-4C3D-98CB-38913654B350}" srcOrd="1" destOrd="0" parTransId="{6D1F0E06-D814-478D-A441-59F580537E80}" sibTransId="{CCABCB3D-73CB-4F7F-BAAE-C55B0F3DA714}"/>
    <dgm:cxn modelId="{C2171147-869F-478B-8622-173B4C009354}" srcId="{17995B92-BA7B-4358-95F8-D469F16E2E2B}" destId="{318A9CEF-B01F-4C96-B089-7367C95A9C58}" srcOrd="0" destOrd="0" parTransId="{F7A54CD9-BEC4-4286-ABA4-9E5EC6501D6A}" sibTransId="{94433788-E0B4-4232-B82E-6D1376A69CBA}"/>
    <dgm:cxn modelId="{EDBCFE4D-3418-4C39-B5B9-2B6D38DDEAAC}" type="presOf" srcId="{318A9CEF-B01F-4C96-B089-7367C95A9C58}" destId="{B672B34F-EB5D-4B06-8A55-5919E4505FF3}" srcOrd="1" destOrd="0" presId="urn:microsoft.com/office/officeart/2005/8/layout/hierarchy3"/>
    <dgm:cxn modelId="{CBAD3350-6684-462E-8928-47F74483B3DC}" type="presOf" srcId="{17995B92-BA7B-4358-95F8-D469F16E2E2B}" destId="{98FB33C9-69E2-47F0-BCAA-A764E3714848}" srcOrd="0" destOrd="0" presId="urn:microsoft.com/office/officeart/2005/8/layout/hierarchy3"/>
    <dgm:cxn modelId="{EECC819B-1296-4D95-8F56-F5C218737D78}" type="presOf" srcId="{774040B3-5A95-4C3D-98CB-38913654B350}" destId="{7C6AC4DF-F908-4B64-A0B7-C185A2897415}" srcOrd="0" destOrd="0" presId="urn:microsoft.com/office/officeart/2005/8/layout/hierarchy3"/>
    <dgm:cxn modelId="{654A41B0-B3E1-4F2A-88DF-E2163228D0F3}" type="presOf" srcId="{774040B3-5A95-4C3D-98CB-38913654B350}" destId="{656CD233-4567-44E3-9BE1-6A2C88BC8E30}" srcOrd="1" destOrd="0" presId="urn:microsoft.com/office/officeart/2005/8/layout/hierarchy3"/>
    <dgm:cxn modelId="{223A4BD0-1F19-461F-BCA3-30CFC2DE8BE1}" type="presOf" srcId="{318A9CEF-B01F-4C96-B089-7367C95A9C58}" destId="{DB20DF4D-5954-4EE2-AD71-06EA9F235AA7}" srcOrd="0" destOrd="0" presId="urn:microsoft.com/office/officeart/2005/8/layout/hierarchy3"/>
    <dgm:cxn modelId="{7334B23E-0458-430B-A632-25C296DD2A8E}" type="presParOf" srcId="{98FB33C9-69E2-47F0-BCAA-A764E3714848}" destId="{29147F83-A498-4DD1-8A32-E7E8701ADCA9}" srcOrd="0" destOrd="0" presId="urn:microsoft.com/office/officeart/2005/8/layout/hierarchy3"/>
    <dgm:cxn modelId="{F664EF55-5240-42AF-94F7-BC204D3D6052}" type="presParOf" srcId="{29147F83-A498-4DD1-8A32-E7E8701ADCA9}" destId="{2A0A39B3-467C-41D0-A9CE-09DE665E2290}" srcOrd="0" destOrd="0" presId="urn:microsoft.com/office/officeart/2005/8/layout/hierarchy3"/>
    <dgm:cxn modelId="{FE61B279-9139-477C-AA46-C199CD9E3ED9}" type="presParOf" srcId="{2A0A39B3-467C-41D0-A9CE-09DE665E2290}" destId="{DB20DF4D-5954-4EE2-AD71-06EA9F235AA7}" srcOrd="0" destOrd="0" presId="urn:microsoft.com/office/officeart/2005/8/layout/hierarchy3"/>
    <dgm:cxn modelId="{E63E8323-7855-441F-8ECF-E3548694F2E5}" type="presParOf" srcId="{2A0A39B3-467C-41D0-A9CE-09DE665E2290}" destId="{B672B34F-EB5D-4B06-8A55-5919E4505FF3}" srcOrd="1" destOrd="0" presId="urn:microsoft.com/office/officeart/2005/8/layout/hierarchy3"/>
    <dgm:cxn modelId="{99907DF2-E8E8-46BE-A995-1C2B31FBB082}" type="presParOf" srcId="{29147F83-A498-4DD1-8A32-E7E8701ADCA9}" destId="{F831685B-F329-4EC4-98C1-2E3E7DADD157}" srcOrd="1" destOrd="0" presId="urn:microsoft.com/office/officeart/2005/8/layout/hierarchy3"/>
    <dgm:cxn modelId="{762F088E-8E7B-4AD7-B609-4C56577B13CC}" type="presParOf" srcId="{98FB33C9-69E2-47F0-BCAA-A764E3714848}" destId="{90CE78DF-6152-460C-9911-289D07A2407A}" srcOrd="1" destOrd="0" presId="urn:microsoft.com/office/officeart/2005/8/layout/hierarchy3"/>
    <dgm:cxn modelId="{00249BF7-065D-4DA2-BDDB-6B918574A53E}" type="presParOf" srcId="{90CE78DF-6152-460C-9911-289D07A2407A}" destId="{19D5CA75-3535-4E00-8BAB-B8BCAEAE3B75}" srcOrd="0" destOrd="0" presId="urn:microsoft.com/office/officeart/2005/8/layout/hierarchy3"/>
    <dgm:cxn modelId="{50AA643C-02F8-46DC-9688-0CC1E0BE793C}" type="presParOf" srcId="{19D5CA75-3535-4E00-8BAB-B8BCAEAE3B75}" destId="{7C6AC4DF-F908-4B64-A0B7-C185A2897415}" srcOrd="0" destOrd="0" presId="urn:microsoft.com/office/officeart/2005/8/layout/hierarchy3"/>
    <dgm:cxn modelId="{4A4D1401-5510-480C-B2D4-8FFE8932EA9C}" type="presParOf" srcId="{19D5CA75-3535-4E00-8BAB-B8BCAEAE3B75}" destId="{656CD233-4567-44E3-9BE1-6A2C88BC8E30}" srcOrd="1" destOrd="0" presId="urn:microsoft.com/office/officeart/2005/8/layout/hierarchy3"/>
    <dgm:cxn modelId="{2BCDC4CF-7C87-4918-A521-C853B1870CD8}" type="presParOf" srcId="{90CE78DF-6152-460C-9911-289D07A2407A}" destId="{3442CF69-CAC9-486C-AF18-D064D7CA709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6DA7C0-7F01-44A3-941E-8136B027885C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AD540253-0C19-47B5-A7CD-76EAE7D1015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Xrays</a:t>
          </a:r>
          <a:r>
            <a:rPr lang="en-US" baseline="0" dirty="0"/>
            <a:t> </a:t>
          </a:r>
          <a:endParaRPr lang="en-US" dirty="0"/>
        </a:p>
      </dgm:t>
    </dgm:pt>
    <dgm:pt modelId="{905BBEE9-B2B1-4F89-92E3-703046C11216}" type="parTrans" cxnId="{F7E80D40-8B3E-4678-B430-3D54F79F3C2B}">
      <dgm:prSet/>
      <dgm:spPr/>
      <dgm:t>
        <a:bodyPr/>
        <a:lstStyle/>
        <a:p>
          <a:endParaRPr lang="en-US"/>
        </a:p>
      </dgm:t>
    </dgm:pt>
    <dgm:pt modelId="{4415D35B-C4AF-4572-9D21-EA75AA9D7610}" type="sibTrans" cxnId="{F7E80D40-8B3E-4678-B430-3D54F79F3C2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EBEEC88-E79B-4D78-8118-F2B4E5E5011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Cleanings,  Exams</a:t>
          </a:r>
        </a:p>
      </dgm:t>
    </dgm:pt>
    <dgm:pt modelId="{CF1B7434-D6DA-4C8C-AB37-7047B78FE7C2}" type="parTrans" cxnId="{86F9EE77-F905-401A-9CE7-B3ACCC8B6D32}">
      <dgm:prSet/>
      <dgm:spPr/>
      <dgm:t>
        <a:bodyPr/>
        <a:lstStyle/>
        <a:p>
          <a:endParaRPr lang="en-US"/>
        </a:p>
      </dgm:t>
    </dgm:pt>
    <dgm:pt modelId="{DC599DEB-B1CF-4E58-9D62-F8C00E74BD14}" type="sibTrans" cxnId="{86F9EE77-F905-401A-9CE7-B3ACCC8B6D32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227A1A3A-179B-4711-BDBF-5FA5B25B7D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Fillings</a:t>
          </a:r>
        </a:p>
      </dgm:t>
    </dgm:pt>
    <dgm:pt modelId="{12683CF6-D347-4241-9926-ABAB7E64A232}" type="parTrans" cxnId="{F5DC5877-8F15-47E3-80B6-0028DB6E1578}">
      <dgm:prSet/>
      <dgm:spPr/>
      <dgm:t>
        <a:bodyPr/>
        <a:lstStyle/>
        <a:p>
          <a:endParaRPr lang="en-US"/>
        </a:p>
      </dgm:t>
    </dgm:pt>
    <dgm:pt modelId="{07A1BCA8-DC6E-4C43-8812-39E8C6761201}" type="sibTrans" cxnId="{F5DC5877-8F15-47E3-80B6-0028DB6E157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AF1615FA-0F84-4DBE-9AA2-29CED3F6D87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Root Canal Therapy</a:t>
          </a:r>
        </a:p>
      </dgm:t>
    </dgm:pt>
    <dgm:pt modelId="{73173E6D-405F-4912-9A5D-09A9FD1D3C8B}" type="parTrans" cxnId="{7A27CB66-5FAF-4EE2-9907-B65F52ECE096}">
      <dgm:prSet/>
      <dgm:spPr/>
      <dgm:t>
        <a:bodyPr/>
        <a:lstStyle/>
        <a:p>
          <a:endParaRPr lang="en-US"/>
        </a:p>
      </dgm:t>
    </dgm:pt>
    <dgm:pt modelId="{9A1E914D-67F6-45FE-AFDF-12A22D97962A}" type="sibTrans" cxnId="{7A27CB66-5FAF-4EE2-9907-B65F52ECE09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DB6D472-D4E1-4D93-BEA7-C1088643A2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Partials</a:t>
          </a:r>
        </a:p>
      </dgm:t>
    </dgm:pt>
    <dgm:pt modelId="{6F8A676E-15E5-43BF-924B-6F02B3D39AFF}" type="parTrans" cxnId="{9175A869-A6E4-428C-BA5F-08C0CE5F8A1C}">
      <dgm:prSet/>
      <dgm:spPr/>
      <dgm:t>
        <a:bodyPr/>
        <a:lstStyle/>
        <a:p>
          <a:endParaRPr lang="en-US"/>
        </a:p>
      </dgm:t>
    </dgm:pt>
    <dgm:pt modelId="{8B014E71-BFD1-4729-857B-9D739ED65715}" type="sibTrans" cxnId="{9175A869-A6E4-428C-BA5F-08C0CE5F8A1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890FA3B-1892-4EF0-B334-535B39F1A9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Extractions</a:t>
          </a:r>
        </a:p>
      </dgm:t>
    </dgm:pt>
    <dgm:pt modelId="{F7D868FD-9881-4FD1-80AC-78BF582BC483}" type="parTrans" cxnId="{827C1AA2-DF94-49A0-B105-3BF7C6BD6711}">
      <dgm:prSet/>
      <dgm:spPr/>
      <dgm:t>
        <a:bodyPr/>
        <a:lstStyle/>
        <a:p>
          <a:endParaRPr lang="en-US"/>
        </a:p>
      </dgm:t>
    </dgm:pt>
    <dgm:pt modelId="{CFBBDB83-7468-41B1-B3DA-B9F4A08DC99A}" type="sibTrans" cxnId="{827C1AA2-DF94-49A0-B105-3BF7C6BD671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F6D4F65D-D3C8-4CC9-88F5-43D8ECA994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Sealants, Fluoride</a:t>
          </a:r>
        </a:p>
      </dgm:t>
    </dgm:pt>
    <dgm:pt modelId="{5B05CD49-1E66-48B4-AFD7-9EC8D3EA9DDA}" type="parTrans" cxnId="{EFBEE45A-5297-40E1-8121-9685BD0F15DE}">
      <dgm:prSet/>
      <dgm:spPr/>
      <dgm:t>
        <a:bodyPr/>
        <a:lstStyle/>
        <a:p>
          <a:endParaRPr lang="en-US"/>
        </a:p>
      </dgm:t>
    </dgm:pt>
    <dgm:pt modelId="{869CD83B-DC91-4C72-B630-C54BB1BF7B1C}" type="sibTrans" cxnId="{EFBEE45A-5297-40E1-8121-9685BD0F15DE}">
      <dgm:prSet/>
      <dgm:spPr/>
      <dgm:t>
        <a:bodyPr/>
        <a:lstStyle/>
        <a:p>
          <a:endParaRPr lang="en-US"/>
        </a:p>
      </dgm:t>
    </dgm:pt>
    <dgm:pt modelId="{D143F7DF-7080-4B59-9924-34D1CF514F8B}" type="pres">
      <dgm:prSet presAssocID="{916DA7C0-7F01-44A3-941E-8136B027885C}" presName="root" presStyleCnt="0">
        <dgm:presLayoutVars>
          <dgm:dir/>
          <dgm:resizeHandles val="exact"/>
        </dgm:presLayoutVars>
      </dgm:prSet>
      <dgm:spPr/>
    </dgm:pt>
    <dgm:pt modelId="{8E71141E-9325-479C-827D-BD366557F100}" type="pres">
      <dgm:prSet presAssocID="{916DA7C0-7F01-44A3-941E-8136B027885C}" presName="container" presStyleCnt="0">
        <dgm:presLayoutVars>
          <dgm:dir/>
          <dgm:resizeHandles val="exact"/>
        </dgm:presLayoutVars>
      </dgm:prSet>
      <dgm:spPr/>
    </dgm:pt>
    <dgm:pt modelId="{64463FF3-7A76-49D2-95D7-3E3642D8586C}" type="pres">
      <dgm:prSet presAssocID="{AD540253-0C19-47B5-A7CD-76EAE7D1015B}" presName="compNode" presStyleCnt="0"/>
      <dgm:spPr/>
    </dgm:pt>
    <dgm:pt modelId="{3946889E-AB17-4D9E-BDBE-CD648D8A4FE4}" type="pres">
      <dgm:prSet presAssocID="{AD540253-0C19-47B5-A7CD-76EAE7D1015B}" presName="iconBgRect" presStyleLbl="bgShp" presStyleIdx="0" presStyleCnt="7"/>
      <dgm:spPr/>
    </dgm:pt>
    <dgm:pt modelId="{328FF417-706F-4A1A-AAE8-58CE71775506}" type="pres">
      <dgm:prSet presAssocID="{AD540253-0C19-47B5-A7CD-76EAE7D1015B}" presName="iconRect" presStyleLbl="node1" presStyleIdx="0" presStyleCnt="7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27FC468A-D0DA-4E29-AAC4-197719B3A515}" type="pres">
      <dgm:prSet presAssocID="{AD540253-0C19-47B5-A7CD-76EAE7D1015B}" presName="spaceRect" presStyleCnt="0"/>
      <dgm:spPr/>
    </dgm:pt>
    <dgm:pt modelId="{84CD8DFA-8045-427B-A8EB-022DAC4C3610}" type="pres">
      <dgm:prSet presAssocID="{AD540253-0C19-47B5-A7CD-76EAE7D1015B}" presName="textRect" presStyleLbl="revTx" presStyleIdx="0" presStyleCnt="7">
        <dgm:presLayoutVars>
          <dgm:chMax val="1"/>
          <dgm:chPref val="1"/>
        </dgm:presLayoutVars>
      </dgm:prSet>
      <dgm:spPr/>
    </dgm:pt>
    <dgm:pt modelId="{411CCAFA-0405-45B7-9E4C-9B2610223484}" type="pres">
      <dgm:prSet presAssocID="{4415D35B-C4AF-4572-9D21-EA75AA9D7610}" presName="sibTrans" presStyleLbl="sibTrans2D1" presStyleIdx="0" presStyleCnt="0"/>
      <dgm:spPr/>
    </dgm:pt>
    <dgm:pt modelId="{3183C4CE-875D-43FB-90CA-7C4988797ECF}" type="pres">
      <dgm:prSet presAssocID="{EEBEEC88-E79B-4D78-8118-F2B4E5E5011A}" presName="compNode" presStyleCnt="0"/>
      <dgm:spPr/>
    </dgm:pt>
    <dgm:pt modelId="{E734DE05-5A65-4FFD-99AF-21D7EFD27106}" type="pres">
      <dgm:prSet presAssocID="{EEBEEC88-E79B-4D78-8118-F2B4E5E5011A}" presName="iconBgRect" presStyleLbl="bgShp" presStyleIdx="1" presStyleCnt="7"/>
      <dgm:spPr/>
    </dgm:pt>
    <dgm:pt modelId="{E85EA913-661C-4BD8-9F31-94A508AFA99C}" type="pres">
      <dgm:prSet presAssocID="{EEBEEC88-E79B-4D78-8118-F2B4E5E5011A}" presName="iconRect" presStyleLbl="node1" presStyleIdx="1" presStyleCnt="7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F535E667-DB91-4C97-B1D9-FFBEFCEB45FC}" type="pres">
      <dgm:prSet presAssocID="{EEBEEC88-E79B-4D78-8118-F2B4E5E5011A}" presName="spaceRect" presStyleCnt="0"/>
      <dgm:spPr/>
    </dgm:pt>
    <dgm:pt modelId="{FFD08AFC-60F9-4EFC-9C97-64EBC4325EEC}" type="pres">
      <dgm:prSet presAssocID="{EEBEEC88-E79B-4D78-8118-F2B4E5E5011A}" presName="textRect" presStyleLbl="revTx" presStyleIdx="1" presStyleCnt="7">
        <dgm:presLayoutVars>
          <dgm:chMax val="1"/>
          <dgm:chPref val="1"/>
        </dgm:presLayoutVars>
      </dgm:prSet>
      <dgm:spPr/>
    </dgm:pt>
    <dgm:pt modelId="{45AA4817-F054-4D7E-88AB-162AEFCD5D82}" type="pres">
      <dgm:prSet presAssocID="{DC599DEB-B1CF-4E58-9D62-F8C00E74BD14}" presName="sibTrans" presStyleLbl="sibTrans2D1" presStyleIdx="0" presStyleCnt="0"/>
      <dgm:spPr/>
    </dgm:pt>
    <dgm:pt modelId="{DDB9A65F-070B-4CC0-9576-0E828B416B80}" type="pres">
      <dgm:prSet presAssocID="{227A1A3A-179B-4711-BDBF-5FA5B25B7D9B}" presName="compNode" presStyleCnt="0"/>
      <dgm:spPr/>
    </dgm:pt>
    <dgm:pt modelId="{F29260AF-5486-4A1A-87CB-8B20328CF599}" type="pres">
      <dgm:prSet presAssocID="{227A1A3A-179B-4711-BDBF-5FA5B25B7D9B}" presName="iconBgRect" presStyleLbl="bgShp" presStyleIdx="2" presStyleCnt="7"/>
      <dgm:spPr/>
    </dgm:pt>
    <dgm:pt modelId="{88BF1092-57C3-4AF4-8BC6-B1968814786E}" type="pres">
      <dgm:prSet presAssocID="{227A1A3A-179B-4711-BDBF-5FA5B25B7D9B}" presName="iconRect" presStyleLbl="node1" presStyleIdx="2" presStyleCnt="7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C038A33D-9C0C-45EA-8E71-CD21DF69433C}" type="pres">
      <dgm:prSet presAssocID="{227A1A3A-179B-4711-BDBF-5FA5B25B7D9B}" presName="spaceRect" presStyleCnt="0"/>
      <dgm:spPr/>
    </dgm:pt>
    <dgm:pt modelId="{8C10642B-5975-41B0-8855-C69E26DD7D06}" type="pres">
      <dgm:prSet presAssocID="{227A1A3A-179B-4711-BDBF-5FA5B25B7D9B}" presName="textRect" presStyleLbl="revTx" presStyleIdx="2" presStyleCnt="7">
        <dgm:presLayoutVars>
          <dgm:chMax val="1"/>
          <dgm:chPref val="1"/>
        </dgm:presLayoutVars>
      </dgm:prSet>
      <dgm:spPr/>
    </dgm:pt>
    <dgm:pt modelId="{68CAA67D-205E-4F58-857F-537306CDF41E}" type="pres">
      <dgm:prSet presAssocID="{07A1BCA8-DC6E-4C43-8812-39E8C6761201}" presName="sibTrans" presStyleLbl="sibTrans2D1" presStyleIdx="0" presStyleCnt="0"/>
      <dgm:spPr/>
    </dgm:pt>
    <dgm:pt modelId="{AC825EB3-C65E-4659-9648-070A731A9038}" type="pres">
      <dgm:prSet presAssocID="{AF1615FA-0F84-4DBE-9AA2-29CED3F6D876}" presName="compNode" presStyleCnt="0"/>
      <dgm:spPr/>
    </dgm:pt>
    <dgm:pt modelId="{AADCD1B4-C245-4002-AA11-95ACB0A3D8EB}" type="pres">
      <dgm:prSet presAssocID="{AF1615FA-0F84-4DBE-9AA2-29CED3F6D876}" presName="iconBgRect" presStyleLbl="bgShp" presStyleIdx="3" presStyleCnt="7"/>
      <dgm:spPr/>
    </dgm:pt>
    <dgm:pt modelId="{0A9314D1-3889-49D2-B32B-BF0C306EDC5A}" type="pres">
      <dgm:prSet presAssocID="{AF1615FA-0F84-4DBE-9AA2-29CED3F6D876}" presName="iconRect" presStyleLbl="node1" presStyleIdx="3" presStyleCnt="7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9D78E16-19B1-46B3-9C95-6A92E3BD275D}" type="pres">
      <dgm:prSet presAssocID="{AF1615FA-0F84-4DBE-9AA2-29CED3F6D876}" presName="spaceRect" presStyleCnt="0"/>
      <dgm:spPr/>
    </dgm:pt>
    <dgm:pt modelId="{EDA3DB78-14D0-4D5A-9920-816F4961AD5A}" type="pres">
      <dgm:prSet presAssocID="{AF1615FA-0F84-4DBE-9AA2-29CED3F6D876}" presName="textRect" presStyleLbl="revTx" presStyleIdx="3" presStyleCnt="7">
        <dgm:presLayoutVars>
          <dgm:chMax val="1"/>
          <dgm:chPref val="1"/>
        </dgm:presLayoutVars>
      </dgm:prSet>
      <dgm:spPr/>
    </dgm:pt>
    <dgm:pt modelId="{7EECC9D0-7055-490F-A2AC-80F04490E515}" type="pres">
      <dgm:prSet presAssocID="{9A1E914D-67F6-45FE-AFDF-12A22D97962A}" presName="sibTrans" presStyleLbl="sibTrans2D1" presStyleIdx="0" presStyleCnt="0"/>
      <dgm:spPr/>
    </dgm:pt>
    <dgm:pt modelId="{89A86681-1E2F-4A1A-B107-595DD096C8C6}" type="pres">
      <dgm:prSet presAssocID="{3DB6D472-D4E1-4D93-BEA7-C1088643A2E6}" presName="compNode" presStyleCnt="0"/>
      <dgm:spPr/>
    </dgm:pt>
    <dgm:pt modelId="{6C96D36A-C779-45AF-BBFB-034A93A31BD0}" type="pres">
      <dgm:prSet presAssocID="{3DB6D472-D4E1-4D93-BEA7-C1088643A2E6}" presName="iconBgRect" presStyleLbl="bgShp" presStyleIdx="4" presStyleCnt="7"/>
      <dgm:spPr/>
    </dgm:pt>
    <dgm:pt modelId="{5497857D-EA39-4392-ABFA-54E16CE126E8}" type="pres">
      <dgm:prSet presAssocID="{3DB6D472-D4E1-4D93-BEA7-C1088643A2E6}" presName="iconRect" presStyleLbl="node1" presStyleIdx="4" presStyleCnt="7"/>
      <dgm:spPr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E8EE2673-EB58-47F9-9850-C241E325B13E}" type="pres">
      <dgm:prSet presAssocID="{3DB6D472-D4E1-4D93-BEA7-C1088643A2E6}" presName="spaceRect" presStyleCnt="0"/>
      <dgm:spPr/>
    </dgm:pt>
    <dgm:pt modelId="{B9525FD5-BB65-4C40-8163-765DD4FF3421}" type="pres">
      <dgm:prSet presAssocID="{3DB6D472-D4E1-4D93-BEA7-C1088643A2E6}" presName="textRect" presStyleLbl="revTx" presStyleIdx="4" presStyleCnt="7">
        <dgm:presLayoutVars>
          <dgm:chMax val="1"/>
          <dgm:chPref val="1"/>
        </dgm:presLayoutVars>
      </dgm:prSet>
      <dgm:spPr/>
    </dgm:pt>
    <dgm:pt modelId="{433267EA-91D0-45A2-B971-619534BEF022}" type="pres">
      <dgm:prSet presAssocID="{8B014E71-BFD1-4729-857B-9D739ED65715}" presName="sibTrans" presStyleLbl="sibTrans2D1" presStyleIdx="0" presStyleCnt="0"/>
      <dgm:spPr/>
    </dgm:pt>
    <dgm:pt modelId="{62C39D01-588D-4455-BAA0-046DB5950981}" type="pres">
      <dgm:prSet presAssocID="{0890FA3B-1892-4EF0-B334-535B39F1A90A}" presName="compNode" presStyleCnt="0"/>
      <dgm:spPr/>
    </dgm:pt>
    <dgm:pt modelId="{8CB0A7D2-8F0D-47AA-A528-FA6A20A27B18}" type="pres">
      <dgm:prSet presAssocID="{0890FA3B-1892-4EF0-B334-535B39F1A90A}" presName="iconBgRect" presStyleLbl="bgShp" presStyleIdx="5" presStyleCnt="7"/>
      <dgm:spPr/>
    </dgm:pt>
    <dgm:pt modelId="{629E023B-8036-4D0D-96C2-E7172AE608E4}" type="pres">
      <dgm:prSet presAssocID="{0890FA3B-1892-4EF0-B334-535B39F1A90A}" presName="iconRect" presStyleLbl="node1" presStyleIdx="5" presStyleCnt="7"/>
      <dgm:spPr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941DB7E8-9509-4015-8666-D69C52F0C663}" type="pres">
      <dgm:prSet presAssocID="{0890FA3B-1892-4EF0-B334-535B39F1A90A}" presName="spaceRect" presStyleCnt="0"/>
      <dgm:spPr/>
    </dgm:pt>
    <dgm:pt modelId="{C396E966-7492-4B64-9019-EA470C40CD58}" type="pres">
      <dgm:prSet presAssocID="{0890FA3B-1892-4EF0-B334-535B39F1A90A}" presName="textRect" presStyleLbl="revTx" presStyleIdx="5" presStyleCnt="7">
        <dgm:presLayoutVars>
          <dgm:chMax val="1"/>
          <dgm:chPref val="1"/>
        </dgm:presLayoutVars>
      </dgm:prSet>
      <dgm:spPr/>
    </dgm:pt>
    <dgm:pt modelId="{A681C0FC-65EF-4D0F-A95E-D05F2CCD3FFE}" type="pres">
      <dgm:prSet presAssocID="{CFBBDB83-7468-41B1-B3DA-B9F4A08DC99A}" presName="sibTrans" presStyleLbl="sibTrans2D1" presStyleIdx="0" presStyleCnt="0"/>
      <dgm:spPr/>
    </dgm:pt>
    <dgm:pt modelId="{D417D2D7-DCFD-4EEB-A039-AE214A3FFA78}" type="pres">
      <dgm:prSet presAssocID="{F6D4F65D-D3C8-4CC9-88F5-43D8ECA99459}" presName="compNode" presStyleCnt="0"/>
      <dgm:spPr/>
    </dgm:pt>
    <dgm:pt modelId="{E0FFC398-3CE1-47C2-8B6E-23A3FB0A7744}" type="pres">
      <dgm:prSet presAssocID="{F6D4F65D-D3C8-4CC9-88F5-43D8ECA99459}" presName="iconBgRect" presStyleLbl="bgShp" presStyleIdx="6" presStyleCnt="7"/>
      <dgm:spPr/>
    </dgm:pt>
    <dgm:pt modelId="{B81313C2-C9AA-4F8B-9190-2D9C232BD0FE}" type="pres">
      <dgm:prSet presAssocID="{F6D4F65D-D3C8-4CC9-88F5-43D8ECA99459}" presName="iconRect" presStyleLbl="node1" presStyleIdx="6" presStyleCnt="7"/>
      <dgm:spPr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D0D05F2-89E1-41B0-9DEC-B226E2F1F04F}" type="pres">
      <dgm:prSet presAssocID="{F6D4F65D-D3C8-4CC9-88F5-43D8ECA99459}" presName="spaceRect" presStyleCnt="0"/>
      <dgm:spPr/>
    </dgm:pt>
    <dgm:pt modelId="{A2EA1368-3929-477C-A474-345D0898B206}" type="pres">
      <dgm:prSet presAssocID="{F6D4F65D-D3C8-4CC9-88F5-43D8ECA99459}" presName="textRect" presStyleLbl="revTx" presStyleIdx="6" presStyleCnt="7">
        <dgm:presLayoutVars>
          <dgm:chMax val="1"/>
          <dgm:chPref val="1"/>
        </dgm:presLayoutVars>
      </dgm:prSet>
      <dgm:spPr/>
    </dgm:pt>
  </dgm:ptLst>
  <dgm:cxnLst>
    <dgm:cxn modelId="{56641E17-1637-451C-AF85-6A6BD586A789}" type="presOf" srcId="{07A1BCA8-DC6E-4C43-8812-39E8C6761201}" destId="{68CAA67D-205E-4F58-857F-537306CDF41E}" srcOrd="0" destOrd="0" presId="urn:microsoft.com/office/officeart/2018/2/layout/IconCircleList"/>
    <dgm:cxn modelId="{4C2C5A20-8AF7-4039-BB40-0839A26B543C}" type="presOf" srcId="{916DA7C0-7F01-44A3-941E-8136B027885C}" destId="{D143F7DF-7080-4B59-9924-34D1CF514F8B}" srcOrd="0" destOrd="0" presId="urn:microsoft.com/office/officeart/2018/2/layout/IconCircleList"/>
    <dgm:cxn modelId="{F7E80D40-8B3E-4678-B430-3D54F79F3C2B}" srcId="{916DA7C0-7F01-44A3-941E-8136B027885C}" destId="{AD540253-0C19-47B5-A7CD-76EAE7D1015B}" srcOrd="0" destOrd="0" parTransId="{905BBEE9-B2B1-4F89-92E3-703046C11216}" sibTransId="{4415D35B-C4AF-4572-9D21-EA75AA9D7610}"/>
    <dgm:cxn modelId="{7A27CB66-5FAF-4EE2-9907-B65F52ECE096}" srcId="{916DA7C0-7F01-44A3-941E-8136B027885C}" destId="{AF1615FA-0F84-4DBE-9AA2-29CED3F6D876}" srcOrd="3" destOrd="0" parTransId="{73173E6D-405F-4912-9A5D-09A9FD1D3C8B}" sibTransId="{9A1E914D-67F6-45FE-AFDF-12A22D97962A}"/>
    <dgm:cxn modelId="{9175A869-A6E4-428C-BA5F-08C0CE5F8A1C}" srcId="{916DA7C0-7F01-44A3-941E-8136B027885C}" destId="{3DB6D472-D4E1-4D93-BEA7-C1088643A2E6}" srcOrd="4" destOrd="0" parTransId="{6F8A676E-15E5-43BF-924B-6F02B3D39AFF}" sibTransId="{8B014E71-BFD1-4729-857B-9D739ED65715}"/>
    <dgm:cxn modelId="{0B5E404E-5306-43F3-A78C-B7E7A5BFE9BA}" type="presOf" srcId="{9A1E914D-67F6-45FE-AFDF-12A22D97962A}" destId="{7EECC9D0-7055-490F-A2AC-80F04490E515}" srcOrd="0" destOrd="0" presId="urn:microsoft.com/office/officeart/2018/2/layout/IconCircleList"/>
    <dgm:cxn modelId="{F5DC5877-8F15-47E3-80B6-0028DB6E1578}" srcId="{916DA7C0-7F01-44A3-941E-8136B027885C}" destId="{227A1A3A-179B-4711-BDBF-5FA5B25B7D9B}" srcOrd="2" destOrd="0" parTransId="{12683CF6-D347-4241-9926-ABAB7E64A232}" sibTransId="{07A1BCA8-DC6E-4C43-8812-39E8C6761201}"/>
    <dgm:cxn modelId="{86F9EE77-F905-401A-9CE7-B3ACCC8B6D32}" srcId="{916DA7C0-7F01-44A3-941E-8136B027885C}" destId="{EEBEEC88-E79B-4D78-8118-F2B4E5E5011A}" srcOrd="1" destOrd="0" parTransId="{CF1B7434-D6DA-4C8C-AB37-7047B78FE7C2}" sibTransId="{DC599DEB-B1CF-4E58-9D62-F8C00E74BD14}"/>
    <dgm:cxn modelId="{EFBEE45A-5297-40E1-8121-9685BD0F15DE}" srcId="{916DA7C0-7F01-44A3-941E-8136B027885C}" destId="{F6D4F65D-D3C8-4CC9-88F5-43D8ECA99459}" srcOrd="6" destOrd="0" parTransId="{5B05CD49-1E66-48B4-AFD7-9EC8D3EA9DDA}" sibTransId="{869CD83B-DC91-4C72-B630-C54BB1BF7B1C}"/>
    <dgm:cxn modelId="{FA47F187-17AC-4F54-A23E-8A768E3EFD2D}" type="presOf" srcId="{0890FA3B-1892-4EF0-B334-535B39F1A90A}" destId="{C396E966-7492-4B64-9019-EA470C40CD58}" srcOrd="0" destOrd="0" presId="urn:microsoft.com/office/officeart/2018/2/layout/IconCircleList"/>
    <dgm:cxn modelId="{789CCDA1-32B0-465A-9A8D-304300E4956C}" type="presOf" srcId="{4415D35B-C4AF-4572-9D21-EA75AA9D7610}" destId="{411CCAFA-0405-45B7-9E4C-9B2610223484}" srcOrd="0" destOrd="0" presId="urn:microsoft.com/office/officeart/2018/2/layout/IconCircleList"/>
    <dgm:cxn modelId="{827C1AA2-DF94-49A0-B105-3BF7C6BD6711}" srcId="{916DA7C0-7F01-44A3-941E-8136B027885C}" destId="{0890FA3B-1892-4EF0-B334-535B39F1A90A}" srcOrd="5" destOrd="0" parTransId="{F7D868FD-9881-4FD1-80AC-78BF582BC483}" sibTransId="{CFBBDB83-7468-41B1-B3DA-B9F4A08DC99A}"/>
    <dgm:cxn modelId="{70FC0AAC-E4B0-4737-A1EC-4E5F01A30ED4}" type="presOf" srcId="{8B014E71-BFD1-4729-857B-9D739ED65715}" destId="{433267EA-91D0-45A2-B971-619534BEF022}" srcOrd="0" destOrd="0" presId="urn:microsoft.com/office/officeart/2018/2/layout/IconCircleList"/>
    <dgm:cxn modelId="{46BF02B0-7426-4848-9AB9-DA5E577E09DD}" type="presOf" srcId="{CFBBDB83-7468-41B1-B3DA-B9F4A08DC99A}" destId="{A681C0FC-65EF-4D0F-A95E-D05F2CCD3FFE}" srcOrd="0" destOrd="0" presId="urn:microsoft.com/office/officeart/2018/2/layout/IconCircleList"/>
    <dgm:cxn modelId="{C91AC3CD-B205-4CE5-AABB-A1FA77F53823}" type="presOf" srcId="{AF1615FA-0F84-4DBE-9AA2-29CED3F6D876}" destId="{EDA3DB78-14D0-4D5A-9920-816F4961AD5A}" srcOrd="0" destOrd="0" presId="urn:microsoft.com/office/officeart/2018/2/layout/IconCircleList"/>
    <dgm:cxn modelId="{2A35A5D1-6A74-4F49-BBE5-2031E2E44E72}" type="presOf" srcId="{227A1A3A-179B-4711-BDBF-5FA5B25B7D9B}" destId="{8C10642B-5975-41B0-8855-C69E26DD7D06}" srcOrd="0" destOrd="0" presId="urn:microsoft.com/office/officeart/2018/2/layout/IconCircleList"/>
    <dgm:cxn modelId="{FE493CD3-80F9-4FED-B44C-98F650627220}" type="presOf" srcId="{AD540253-0C19-47B5-A7CD-76EAE7D1015B}" destId="{84CD8DFA-8045-427B-A8EB-022DAC4C3610}" srcOrd="0" destOrd="0" presId="urn:microsoft.com/office/officeart/2018/2/layout/IconCircleList"/>
    <dgm:cxn modelId="{1144C3DB-8381-4B0F-81EE-336331C8DBA4}" type="presOf" srcId="{F6D4F65D-D3C8-4CC9-88F5-43D8ECA99459}" destId="{A2EA1368-3929-477C-A474-345D0898B206}" srcOrd="0" destOrd="0" presId="urn:microsoft.com/office/officeart/2018/2/layout/IconCircleList"/>
    <dgm:cxn modelId="{FD9171E2-9B23-49FB-85B3-69BF038AAE0A}" type="presOf" srcId="{EEBEEC88-E79B-4D78-8118-F2B4E5E5011A}" destId="{FFD08AFC-60F9-4EFC-9C97-64EBC4325EEC}" srcOrd="0" destOrd="0" presId="urn:microsoft.com/office/officeart/2018/2/layout/IconCircleList"/>
    <dgm:cxn modelId="{ED2663EC-251E-411F-B012-A9BF29744C43}" type="presOf" srcId="{3DB6D472-D4E1-4D93-BEA7-C1088643A2E6}" destId="{B9525FD5-BB65-4C40-8163-765DD4FF3421}" srcOrd="0" destOrd="0" presId="urn:microsoft.com/office/officeart/2018/2/layout/IconCircleList"/>
    <dgm:cxn modelId="{56040DFA-F8F1-4DFE-94BA-0948637F33C9}" type="presOf" srcId="{DC599DEB-B1CF-4E58-9D62-F8C00E74BD14}" destId="{45AA4817-F054-4D7E-88AB-162AEFCD5D82}" srcOrd="0" destOrd="0" presId="urn:microsoft.com/office/officeart/2018/2/layout/IconCircleList"/>
    <dgm:cxn modelId="{EF036EF8-A592-47A7-B3DA-8B5B8182CCCA}" type="presParOf" srcId="{D143F7DF-7080-4B59-9924-34D1CF514F8B}" destId="{8E71141E-9325-479C-827D-BD366557F100}" srcOrd="0" destOrd="0" presId="urn:microsoft.com/office/officeart/2018/2/layout/IconCircleList"/>
    <dgm:cxn modelId="{2D2DD718-E6A3-4F3B-BF0C-E3597012CB93}" type="presParOf" srcId="{8E71141E-9325-479C-827D-BD366557F100}" destId="{64463FF3-7A76-49D2-95D7-3E3642D8586C}" srcOrd="0" destOrd="0" presId="urn:microsoft.com/office/officeart/2018/2/layout/IconCircleList"/>
    <dgm:cxn modelId="{A296A362-E231-4809-89FD-1EF00EAF9FDF}" type="presParOf" srcId="{64463FF3-7A76-49D2-95D7-3E3642D8586C}" destId="{3946889E-AB17-4D9E-BDBE-CD648D8A4FE4}" srcOrd="0" destOrd="0" presId="urn:microsoft.com/office/officeart/2018/2/layout/IconCircleList"/>
    <dgm:cxn modelId="{885E5599-19B0-4642-B9D0-2942C2D83B86}" type="presParOf" srcId="{64463FF3-7A76-49D2-95D7-3E3642D8586C}" destId="{328FF417-706F-4A1A-AAE8-58CE71775506}" srcOrd="1" destOrd="0" presId="urn:microsoft.com/office/officeart/2018/2/layout/IconCircleList"/>
    <dgm:cxn modelId="{C480A8B8-97D5-4BFE-AA3A-747E150ACFBB}" type="presParOf" srcId="{64463FF3-7A76-49D2-95D7-3E3642D8586C}" destId="{27FC468A-D0DA-4E29-AAC4-197719B3A515}" srcOrd="2" destOrd="0" presId="urn:microsoft.com/office/officeart/2018/2/layout/IconCircleList"/>
    <dgm:cxn modelId="{1063E46A-AA03-4AC3-B6D8-69BF64084872}" type="presParOf" srcId="{64463FF3-7A76-49D2-95D7-3E3642D8586C}" destId="{84CD8DFA-8045-427B-A8EB-022DAC4C3610}" srcOrd="3" destOrd="0" presId="urn:microsoft.com/office/officeart/2018/2/layout/IconCircleList"/>
    <dgm:cxn modelId="{6659DCC7-7691-409D-8EE0-185C02B4859C}" type="presParOf" srcId="{8E71141E-9325-479C-827D-BD366557F100}" destId="{411CCAFA-0405-45B7-9E4C-9B2610223484}" srcOrd="1" destOrd="0" presId="urn:microsoft.com/office/officeart/2018/2/layout/IconCircleList"/>
    <dgm:cxn modelId="{E7C60FD5-87E2-47E9-AB9D-3CCF29E387F8}" type="presParOf" srcId="{8E71141E-9325-479C-827D-BD366557F100}" destId="{3183C4CE-875D-43FB-90CA-7C4988797ECF}" srcOrd="2" destOrd="0" presId="urn:microsoft.com/office/officeart/2018/2/layout/IconCircleList"/>
    <dgm:cxn modelId="{6EB6C06F-114D-41A2-A672-A8E0EAF19D59}" type="presParOf" srcId="{3183C4CE-875D-43FB-90CA-7C4988797ECF}" destId="{E734DE05-5A65-4FFD-99AF-21D7EFD27106}" srcOrd="0" destOrd="0" presId="urn:microsoft.com/office/officeart/2018/2/layout/IconCircleList"/>
    <dgm:cxn modelId="{CC16E482-EC5C-4951-AB1B-5BF86CCE337C}" type="presParOf" srcId="{3183C4CE-875D-43FB-90CA-7C4988797ECF}" destId="{E85EA913-661C-4BD8-9F31-94A508AFA99C}" srcOrd="1" destOrd="0" presId="urn:microsoft.com/office/officeart/2018/2/layout/IconCircleList"/>
    <dgm:cxn modelId="{2E6680A7-20DD-4A3B-9DEE-ADC00D152E30}" type="presParOf" srcId="{3183C4CE-875D-43FB-90CA-7C4988797ECF}" destId="{F535E667-DB91-4C97-B1D9-FFBEFCEB45FC}" srcOrd="2" destOrd="0" presId="urn:microsoft.com/office/officeart/2018/2/layout/IconCircleList"/>
    <dgm:cxn modelId="{4E909734-5728-4749-9738-A08572297B1A}" type="presParOf" srcId="{3183C4CE-875D-43FB-90CA-7C4988797ECF}" destId="{FFD08AFC-60F9-4EFC-9C97-64EBC4325EEC}" srcOrd="3" destOrd="0" presId="urn:microsoft.com/office/officeart/2018/2/layout/IconCircleList"/>
    <dgm:cxn modelId="{2D031C1F-0F13-4863-A435-1CDDE604AD8C}" type="presParOf" srcId="{8E71141E-9325-479C-827D-BD366557F100}" destId="{45AA4817-F054-4D7E-88AB-162AEFCD5D82}" srcOrd="3" destOrd="0" presId="urn:microsoft.com/office/officeart/2018/2/layout/IconCircleList"/>
    <dgm:cxn modelId="{C1AF3A34-BBE9-48DD-BC9E-273656BF7099}" type="presParOf" srcId="{8E71141E-9325-479C-827D-BD366557F100}" destId="{DDB9A65F-070B-4CC0-9576-0E828B416B80}" srcOrd="4" destOrd="0" presId="urn:microsoft.com/office/officeart/2018/2/layout/IconCircleList"/>
    <dgm:cxn modelId="{AE8A6F9A-491F-49AF-9FC7-70E3FEA3016A}" type="presParOf" srcId="{DDB9A65F-070B-4CC0-9576-0E828B416B80}" destId="{F29260AF-5486-4A1A-87CB-8B20328CF599}" srcOrd="0" destOrd="0" presId="urn:microsoft.com/office/officeart/2018/2/layout/IconCircleList"/>
    <dgm:cxn modelId="{4713FED5-CD4E-426E-837D-68263835A188}" type="presParOf" srcId="{DDB9A65F-070B-4CC0-9576-0E828B416B80}" destId="{88BF1092-57C3-4AF4-8BC6-B1968814786E}" srcOrd="1" destOrd="0" presId="urn:microsoft.com/office/officeart/2018/2/layout/IconCircleList"/>
    <dgm:cxn modelId="{5B94E0BA-9264-4947-B804-3DBECDD5B6AF}" type="presParOf" srcId="{DDB9A65F-070B-4CC0-9576-0E828B416B80}" destId="{C038A33D-9C0C-45EA-8E71-CD21DF69433C}" srcOrd="2" destOrd="0" presId="urn:microsoft.com/office/officeart/2018/2/layout/IconCircleList"/>
    <dgm:cxn modelId="{B7566B73-9BB4-4F70-829F-0ED778813984}" type="presParOf" srcId="{DDB9A65F-070B-4CC0-9576-0E828B416B80}" destId="{8C10642B-5975-41B0-8855-C69E26DD7D06}" srcOrd="3" destOrd="0" presId="urn:microsoft.com/office/officeart/2018/2/layout/IconCircleList"/>
    <dgm:cxn modelId="{4453CFA3-D5A4-4B38-A0CF-C94544DEA93F}" type="presParOf" srcId="{8E71141E-9325-479C-827D-BD366557F100}" destId="{68CAA67D-205E-4F58-857F-537306CDF41E}" srcOrd="5" destOrd="0" presId="urn:microsoft.com/office/officeart/2018/2/layout/IconCircleList"/>
    <dgm:cxn modelId="{EDBFA41D-1022-4478-A25D-EC340E8C442F}" type="presParOf" srcId="{8E71141E-9325-479C-827D-BD366557F100}" destId="{AC825EB3-C65E-4659-9648-070A731A9038}" srcOrd="6" destOrd="0" presId="urn:microsoft.com/office/officeart/2018/2/layout/IconCircleList"/>
    <dgm:cxn modelId="{273E2A66-FE92-4F34-95F6-128A75D1E62E}" type="presParOf" srcId="{AC825EB3-C65E-4659-9648-070A731A9038}" destId="{AADCD1B4-C245-4002-AA11-95ACB0A3D8EB}" srcOrd="0" destOrd="0" presId="urn:microsoft.com/office/officeart/2018/2/layout/IconCircleList"/>
    <dgm:cxn modelId="{77A99236-2DED-4EED-90BB-85D0874447DB}" type="presParOf" srcId="{AC825EB3-C65E-4659-9648-070A731A9038}" destId="{0A9314D1-3889-49D2-B32B-BF0C306EDC5A}" srcOrd="1" destOrd="0" presId="urn:microsoft.com/office/officeart/2018/2/layout/IconCircleList"/>
    <dgm:cxn modelId="{8D2A849F-D6AF-4D8F-883E-4CB82BE49391}" type="presParOf" srcId="{AC825EB3-C65E-4659-9648-070A731A9038}" destId="{09D78E16-19B1-46B3-9C95-6A92E3BD275D}" srcOrd="2" destOrd="0" presId="urn:microsoft.com/office/officeart/2018/2/layout/IconCircleList"/>
    <dgm:cxn modelId="{79E0458E-08BA-4382-95A5-232FF85718F6}" type="presParOf" srcId="{AC825EB3-C65E-4659-9648-070A731A9038}" destId="{EDA3DB78-14D0-4D5A-9920-816F4961AD5A}" srcOrd="3" destOrd="0" presId="urn:microsoft.com/office/officeart/2018/2/layout/IconCircleList"/>
    <dgm:cxn modelId="{14DAC675-9C7B-4C80-88B3-92D5A2203EB9}" type="presParOf" srcId="{8E71141E-9325-479C-827D-BD366557F100}" destId="{7EECC9D0-7055-490F-A2AC-80F04490E515}" srcOrd="7" destOrd="0" presId="urn:microsoft.com/office/officeart/2018/2/layout/IconCircleList"/>
    <dgm:cxn modelId="{05AD0ADC-4A0F-4B06-8E70-0F172DD59510}" type="presParOf" srcId="{8E71141E-9325-479C-827D-BD366557F100}" destId="{89A86681-1E2F-4A1A-B107-595DD096C8C6}" srcOrd="8" destOrd="0" presId="urn:microsoft.com/office/officeart/2018/2/layout/IconCircleList"/>
    <dgm:cxn modelId="{18AF4390-432C-4474-BD48-B11200F37E66}" type="presParOf" srcId="{89A86681-1E2F-4A1A-B107-595DD096C8C6}" destId="{6C96D36A-C779-45AF-BBFB-034A93A31BD0}" srcOrd="0" destOrd="0" presId="urn:microsoft.com/office/officeart/2018/2/layout/IconCircleList"/>
    <dgm:cxn modelId="{5B4E16BE-4627-4CF1-B31E-E8F3CB81F258}" type="presParOf" srcId="{89A86681-1E2F-4A1A-B107-595DD096C8C6}" destId="{5497857D-EA39-4392-ABFA-54E16CE126E8}" srcOrd="1" destOrd="0" presId="urn:microsoft.com/office/officeart/2018/2/layout/IconCircleList"/>
    <dgm:cxn modelId="{AF2FE1A2-DDC3-4459-B706-57C20EB0FA73}" type="presParOf" srcId="{89A86681-1E2F-4A1A-B107-595DD096C8C6}" destId="{E8EE2673-EB58-47F9-9850-C241E325B13E}" srcOrd="2" destOrd="0" presId="urn:microsoft.com/office/officeart/2018/2/layout/IconCircleList"/>
    <dgm:cxn modelId="{911D4055-FD73-489A-B808-F55BF624358A}" type="presParOf" srcId="{89A86681-1E2F-4A1A-B107-595DD096C8C6}" destId="{B9525FD5-BB65-4C40-8163-765DD4FF3421}" srcOrd="3" destOrd="0" presId="urn:microsoft.com/office/officeart/2018/2/layout/IconCircleList"/>
    <dgm:cxn modelId="{F9738864-1404-4A87-8FCB-8A704C22F875}" type="presParOf" srcId="{8E71141E-9325-479C-827D-BD366557F100}" destId="{433267EA-91D0-45A2-B971-619534BEF022}" srcOrd="9" destOrd="0" presId="urn:microsoft.com/office/officeart/2018/2/layout/IconCircleList"/>
    <dgm:cxn modelId="{8C7D5513-7179-438E-9C1D-0C3DFBD84628}" type="presParOf" srcId="{8E71141E-9325-479C-827D-BD366557F100}" destId="{62C39D01-588D-4455-BAA0-046DB5950981}" srcOrd="10" destOrd="0" presId="urn:microsoft.com/office/officeart/2018/2/layout/IconCircleList"/>
    <dgm:cxn modelId="{43DA0433-3414-4950-81AF-F3F74D3F1E2B}" type="presParOf" srcId="{62C39D01-588D-4455-BAA0-046DB5950981}" destId="{8CB0A7D2-8F0D-47AA-A528-FA6A20A27B18}" srcOrd="0" destOrd="0" presId="urn:microsoft.com/office/officeart/2018/2/layout/IconCircleList"/>
    <dgm:cxn modelId="{9270D783-06EF-4A7E-8EB8-57BCB0295C86}" type="presParOf" srcId="{62C39D01-588D-4455-BAA0-046DB5950981}" destId="{629E023B-8036-4D0D-96C2-E7172AE608E4}" srcOrd="1" destOrd="0" presId="urn:microsoft.com/office/officeart/2018/2/layout/IconCircleList"/>
    <dgm:cxn modelId="{9FF82D52-051E-43C0-9C9B-0E7A42BDDC45}" type="presParOf" srcId="{62C39D01-588D-4455-BAA0-046DB5950981}" destId="{941DB7E8-9509-4015-8666-D69C52F0C663}" srcOrd="2" destOrd="0" presId="urn:microsoft.com/office/officeart/2018/2/layout/IconCircleList"/>
    <dgm:cxn modelId="{AADC49B7-0866-4093-81CA-9F98E2B72E6B}" type="presParOf" srcId="{62C39D01-588D-4455-BAA0-046DB5950981}" destId="{C396E966-7492-4B64-9019-EA470C40CD58}" srcOrd="3" destOrd="0" presId="urn:microsoft.com/office/officeart/2018/2/layout/IconCircleList"/>
    <dgm:cxn modelId="{F530A66B-AAB7-49A4-A6FD-CA90DB047DB6}" type="presParOf" srcId="{8E71141E-9325-479C-827D-BD366557F100}" destId="{A681C0FC-65EF-4D0F-A95E-D05F2CCD3FFE}" srcOrd="11" destOrd="0" presId="urn:microsoft.com/office/officeart/2018/2/layout/IconCircleList"/>
    <dgm:cxn modelId="{A7EA7489-5ED2-4F1E-94E9-AA91FCAC55F1}" type="presParOf" srcId="{8E71141E-9325-479C-827D-BD366557F100}" destId="{D417D2D7-DCFD-4EEB-A039-AE214A3FFA78}" srcOrd="12" destOrd="0" presId="urn:microsoft.com/office/officeart/2018/2/layout/IconCircleList"/>
    <dgm:cxn modelId="{7347C2FA-95C3-47BA-B01F-FF4D91E39793}" type="presParOf" srcId="{D417D2D7-DCFD-4EEB-A039-AE214A3FFA78}" destId="{E0FFC398-3CE1-47C2-8B6E-23A3FB0A7744}" srcOrd="0" destOrd="0" presId="urn:microsoft.com/office/officeart/2018/2/layout/IconCircleList"/>
    <dgm:cxn modelId="{217D117E-453D-4FAD-B641-191864BA3E3B}" type="presParOf" srcId="{D417D2D7-DCFD-4EEB-A039-AE214A3FFA78}" destId="{B81313C2-C9AA-4F8B-9190-2D9C232BD0FE}" srcOrd="1" destOrd="0" presId="urn:microsoft.com/office/officeart/2018/2/layout/IconCircleList"/>
    <dgm:cxn modelId="{1EE958D3-5EE7-4FE9-A6A8-87082C9082D2}" type="presParOf" srcId="{D417D2D7-DCFD-4EEB-A039-AE214A3FFA78}" destId="{FD0D05F2-89E1-41B0-9DEC-B226E2F1F04F}" srcOrd="2" destOrd="0" presId="urn:microsoft.com/office/officeart/2018/2/layout/IconCircleList"/>
    <dgm:cxn modelId="{9625B2A2-B24F-41D1-B03A-F0AEF3185081}" type="presParOf" srcId="{D417D2D7-DCFD-4EEB-A039-AE214A3FFA78}" destId="{A2EA1368-3929-477C-A474-345D0898B206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C3D1E6-1B8E-4C47-BC63-9870581A4B73}">
      <dsp:nvSpPr>
        <dsp:cNvPr id="0" name=""/>
        <dsp:cNvSpPr/>
      </dsp:nvSpPr>
      <dsp:spPr>
        <a:xfrm>
          <a:off x="0" y="2001"/>
          <a:ext cx="6692813" cy="1014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D3443-DB3C-4A6A-9216-3E822A774EF2}">
      <dsp:nvSpPr>
        <dsp:cNvPr id="0" name=""/>
        <dsp:cNvSpPr/>
      </dsp:nvSpPr>
      <dsp:spPr>
        <a:xfrm>
          <a:off x="306906" y="230279"/>
          <a:ext cx="558011" cy="558011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F8079D-AAE4-487B-938F-178349323E56}">
      <dsp:nvSpPr>
        <dsp:cNvPr id="0" name=""/>
        <dsp:cNvSpPr/>
      </dsp:nvSpPr>
      <dsp:spPr>
        <a:xfrm>
          <a:off x="1171823" y="2001"/>
          <a:ext cx="5520990" cy="101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75" tIns="107375" rIns="107375" bIns="10737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Early transmission of microbes is a significant risk factor for future caries experience.</a:t>
          </a:r>
          <a:endParaRPr lang="en-US" sz="1700" kern="1200"/>
        </a:p>
      </dsp:txBody>
      <dsp:txXfrm>
        <a:off x="1171823" y="2001"/>
        <a:ext cx="5520990" cy="1014565"/>
      </dsp:txXfrm>
    </dsp:sp>
    <dsp:sp modelId="{F88B5E65-0FC4-4ED9-88C6-FD722A4FA932}">
      <dsp:nvSpPr>
        <dsp:cNvPr id="0" name=""/>
        <dsp:cNvSpPr/>
      </dsp:nvSpPr>
      <dsp:spPr>
        <a:xfrm>
          <a:off x="0" y="1270208"/>
          <a:ext cx="6692813" cy="1014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C23DB7-B3DA-400E-91EE-269E0733439B}">
      <dsp:nvSpPr>
        <dsp:cNvPr id="0" name=""/>
        <dsp:cNvSpPr/>
      </dsp:nvSpPr>
      <dsp:spPr>
        <a:xfrm>
          <a:off x="306906" y="1498486"/>
          <a:ext cx="558011" cy="558011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E0C8A-60DE-4AEB-80DC-967DBD37C9BD}">
      <dsp:nvSpPr>
        <dsp:cNvPr id="0" name=""/>
        <dsp:cNvSpPr/>
      </dsp:nvSpPr>
      <dsp:spPr>
        <a:xfrm>
          <a:off x="1171823" y="1270208"/>
          <a:ext cx="5520990" cy="101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75" tIns="107375" rIns="107375" bIns="10737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Mothers with higher salivary levels of Streptococci mutans are more likely to infect their infants early in life.</a:t>
          </a:r>
          <a:endParaRPr lang="en-US" sz="1700" kern="1200"/>
        </a:p>
      </dsp:txBody>
      <dsp:txXfrm>
        <a:off x="1171823" y="1270208"/>
        <a:ext cx="5520990" cy="1014565"/>
      </dsp:txXfrm>
    </dsp:sp>
    <dsp:sp modelId="{6F46CBC5-97A4-4916-8013-7295EFBA818E}">
      <dsp:nvSpPr>
        <dsp:cNvPr id="0" name=""/>
        <dsp:cNvSpPr/>
      </dsp:nvSpPr>
      <dsp:spPr>
        <a:xfrm>
          <a:off x="0" y="2538415"/>
          <a:ext cx="6692813" cy="1014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C3489F-204C-4B9C-ADA3-BCDC0744694C}">
      <dsp:nvSpPr>
        <dsp:cNvPr id="0" name=""/>
        <dsp:cNvSpPr/>
      </dsp:nvSpPr>
      <dsp:spPr>
        <a:xfrm>
          <a:off x="306906" y="2766692"/>
          <a:ext cx="558011" cy="558011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A080E-D657-472B-83DB-BBD0775B52AA}">
      <dsp:nvSpPr>
        <dsp:cNvPr id="0" name=""/>
        <dsp:cNvSpPr/>
      </dsp:nvSpPr>
      <dsp:spPr>
        <a:xfrm>
          <a:off x="1171823" y="2538415"/>
          <a:ext cx="5520990" cy="101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75" tIns="107375" rIns="107375" bIns="10737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Controlling these levels through preventive care for the mother has shown a reduction in the transmission.</a:t>
          </a:r>
          <a:endParaRPr lang="en-US" sz="1700" kern="1200"/>
        </a:p>
      </dsp:txBody>
      <dsp:txXfrm>
        <a:off x="1171823" y="2538415"/>
        <a:ext cx="5520990" cy="1014565"/>
      </dsp:txXfrm>
    </dsp:sp>
    <dsp:sp modelId="{B9D622DA-89C3-44E9-827E-10ED4406B9CD}">
      <dsp:nvSpPr>
        <dsp:cNvPr id="0" name=""/>
        <dsp:cNvSpPr/>
      </dsp:nvSpPr>
      <dsp:spPr>
        <a:xfrm>
          <a:off x="0" y="3806622"/>
          <a:ext cx="6692813" cy="10145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3FF29-D6B8-4663-9B4E-377E077DF490}">
      <dsp:nvSpPr>
        <dsp:cNvPr id="0" name=""/>
        <dsp:cNvSpPr/>
      </dsp:nvSpPr>
      <dsp:spPr>
        <a:xfrm>
          <a:off x="306906" y="4034899"/>
          <a:ext cx="558011" cy="558011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5F03B-C4D3-4791-983D-6B25C423FED6}">
      <dsp:nvSpPr>
        <dsp:cNvPr id="0" name=""/>
        <dsp:cNvSpPr/>
      </dsp:nvSpPr>
      <dsp:spPr>
        <a:xfrm>
          <a:off x="1171823" y="3806622"/>
          <a:ext cx="5520990" cy="10145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375" tIns="107375" rIns="107375" bIns="107375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Presents an opportunity for education and motivation </a:t>
          </a:r>
          <a:endParaRPr lang="en-US" sz="1700" kern="1200" dirty="0"/>
        </a:p>
      </dsp:txBody>
      <dsp:txXfrm>
        <a:off x="1171823" y="3806622"/>
        <a:ext cx="5520990" cy="10145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94BD2-7519-4687-9360-B075B0BE45B9}">
      <dsp:nvSpPr>
        <dsp:cNvPr id="0" name=""/>
        <dsp:cNvSpPr/>
      </dsp:nvSpPr>
      <dsp:spPr>
        <a:xfrm>
          <a:off x="0" y="97085"/>
          <a:ext cx="3197820" cy="19186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Know your local dental community </a:t>
          </a:r>
          <a:endParaRPr lang="en-US" sz="2500" kern="1200"/>
        </a:p>
      </dsp:txBody>
      <dsp:txXfrm>
        <a:off x="0" y="97085"/>
        <a:ext cx="3197820" cy="1918692"/>
      </dsp:txXfrm>
    </dsp:sp>
    <dsp:sp modelId="{AA7C01A0-C06C-4D53-A2E7-6E1AB04372E0}">
      <dsp:nvSpPr>
        <dsp:cNvPr id="0" name=""/>
        <dsp:cNvSpPr/>
      </dsp:nvSpPr>
      <dsp:spPr>
        <a:xfrm>
          <a:off x="3517602" y="97085"/>
          <a:ext cx="3197820" cy="1918692"/>
        </a:xfrm>
        <a:prstGeom prst="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Who takes Medicaid? (MCDC, FQHC’s, other local community clinics,  </a:t>
          </a:r>
          <a:r>
            <a:rPr lang="en-US" sz="2500" kern="1200" dirty="0" err="1"/>
            <a:t>etc</a:t>
          </a:r>
          <a:r>
            <a:rPr lang="en-US" sz="2500" kern="1200" dirty="0"/>
            <a:t>)</a:t>
          </a:r>
        </a:p>
      </dsp:txBody>
      <dsp:txXfrm>
        <a:off x="3517602" y="97085"/>
        <a:ext cx="3197820" cy="1918692"/>
      </dsp:txXfrm>
    </dsp:sp>
    <dsp:sp modelId="{5817F6A4-7390-44E8-B664-1071C905D41E}">
      <dsp:nvSpPr>
        <dsp:cNvPr id="0" name=""/>
        <dsp:cNvSpPr/>
      </dsp:nvSpPr>
      <dsp:spPr>
        <a:xfrm>
          <a:off x="7035204" y="97085"/>
          <a:ext cx="3197820" cy="1918692"/>
        </a:xfrm>
        <a:prstGeom prst="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Are they accepting new patients? Do they have a waiting list? How long?</a:t>
          </a:r>
        </a:p>
      </dsp:txBody>
      <dsp:txXfrm>
        <a:off x="7035204" y="97085"/>
        <a:ext cx="3197820" cy="1918692"/>
      </dsp:txXfrm>
    </dsp:sp>
    <dsp:sp modelId="{614EC8EF-FA98-44DB-B25E-A679C1E247D8}">
      <dsp:nvSpPr>
        <dsp:cNvPr id="0" name=""/>
        <dsp:cNvSpPr/>
      </dsp:nvSpPr>
      <dsp:spPr>
        <a:xfrm>
          <a:off x="1758801" y="2335560"/>
          <a:ext cx="3197820" cy="1918692"/>
        </a:xfrm>
        <a:prstGeom prst="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Will they see pregnant patients? Any trimester? </a:t>
          </a:r>
        </a:p>
      </dsp:txBody>
      <dsp:txXfrm>
        <a:off x="1758801" y="2335560"/>
        <a:ext cx="3197820" cy="1918692"/>
      </dsp:txXfrm>
    </dsp:sp>
    <dsp:sp modelId="{D959E6BC-A7EF-47CA-942E-896E7C9936DF}">
      <dsp:nvSpPr>
        <dsp:cNvPr id="0" name=""/>
        <dsp:cNvSpPr/>
      </dsp:nvSpPr>
      <dsp:spPr>
        <a:xfrm>
          <a:off x="5276403" y="2335560"/>
          <a:ext cx="3197820" cy="1918692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*Does the dentist require a formal referral and/or signoff from an OBGYN</a:t>
          </a:r>
          <a:r>
            <a:rPr lang="en-US" sz="2500" kern="1200"/>
            <a:t>?*</a:t>
          </a:r>
        </a:p>
      </dsp:txBody>
      <dsp:txXfrm>
        <a:off x="5276403" y="2335560"/>
        <a:ext cx="3197820" cy="19186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E8A761-3ED1-43EB-84E7-25355DA0F9CF}">
      <dsp:nvSpPr>
        <dsp:cNvPr id="0" name=""/>
        <dsp:cNvSpPr/>
      </dsp:nvSpPr>
      <dsp:spPr>
        <a:xfrm>
          <a:off x="0" y="2124"/>
          <a:ext cx="10233025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FAB9692-10A5-4258-AECF-D6420F988A96}">
      <dsp:nvSpPr>
        <dsp:cNvPr id="0" name=""/>
        <dsp:cNvSpPr/>
      </dsp:nvSpPr>
      <dsp:spPr>
        <a:xfrm>
          <a:off x="0" y="2124"/>
          <a:ext cx="10233025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“I can’t get x rays while pregnant.”</a:t>
          </a:r>
        </a:p>
      </dsp:txBody>
      <dsp:txXfrm>
        <a:off x="0" y="2124"/>
        <a:ext cx="10233025" cy="1449029"/>
      </dsp:txXfrm>
    </dsp:sp>
    <dsp:sp modelId="{AB3837C2-0DF7-4A2E-BA20-49DA79509F2E}">
      <dsp:nvSpPr>
        <dsp:cNvPr id="0" name=""/>
        <dsp:cNvSpPr/>
      </dsp:nvSpPr>
      <dsp:spPr>
        <a:xfrm>
          <a:off x="0" y="1451154"/>
          <a:ext cx="10233025" cy="0"/>
        </a:xfrm>
        <a:prstGeom prst="lin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00CE912-B6F7-4378-9D71-80724714D632}">
      <dsp:nvSpPr>
        <dsp:cNvPr id="0" name=""/>
        <dsp:cNvSpPr/>
      </dsp:nvSpPr>
      <dsp:spPr>
        <a:xfrm>
          <a:off x="0" y="1451154"/>
          <a:ext cx="10233025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“Lose a tooth for every pregnancy.”</a:t>
          </a:r>
        </a:p>
      </dsp:txBody>
      <dsp:txXfrm>
        <a:off x="0" y="1451154"/>
        <a:ext cx="10233025" cy="1449029"/>
      </dsp:txXfrm>
    </dsp:sp>
    <dsp:sp modelId="{F955773A-447C-4F74-8E88-DEC45DC67101}">
      <dsp:nvSpPr>
        <dsp:cNvPr id="0" name=""/>
        <dsp:cNvSpPr/>
      </dsp:nvSpPr>
      <dsp:spPr>
        <a:xfrm>
          <a:off x="0" y="2900183"/>
          <a:ext cx="10233025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466BAFF-F80E-424E-90E9-35CBD4AEC7E2}">
      <dsp:nvSpPr>
        <dsp:cNvPr id="0" name=""/>
        <dsp:cNvSpPr/>
      </dsp:nvSpPr>
      <dsp:spPr>
        <a:xfrm>
          <a:off x="0" y="2900183"/>
          <a:ext cx="10233025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“Baby sucked the calcium out of my teeth.”</a:t>
          </a:r>
        </a:p>
      </dsp:txBody>
      <dsp:txXfrm>
        <a:off x="0" y="2900183"/>
        <a:ext cx="10233025" cy="14490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B21A7B-AEC9-45FA-B8B7-A7723D6D89CF}">
      <dsp:nvSpPr>
        <dsp:cNvPr id="0" name=""/>
        <dsp:cNvSpPr/>
      </dsp:nvSpPr>
      <dsp:spPr>
        <a:xfrm>
          <a:off x="0" y="32228"/>
          <a:ext cx="10515600" cy="20685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 dirty="0"/>
            <a:t>Infants and Children up to 21 years of age have Healthy Kids Dental </a:t>
          </a:r>
          <a:endParaRPr lang="en-US" sz="5200" kern="1200" dirty="0"/>
        </a:p>
      </dsp:txBody>
      <dsp:txXfrm>
        <a:off x="100979" y="133207"/>
        <a:ext cx="10313642" cy="1866602"/>
      </dsp:txXfrm>
    </dsp:sp>
    <dsp:sp modelId="{CB9E0AD0-FF5E-4FD2-B5B2-C4C0A547EC44}">
      <dsp:nvSpPr>
        <dsp:cNvPr id="0" name=""/>
        <dsp:cNvSpPr/>
      </dsp:nvSpPr>
      <dsp:spPr>
        <a:xfrm>
          <a:off x="0" y="2250549"/>
          <a:ext cx="10515600" cy="20685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b="1" kern="1200" dirty="0"/>
            <a:t>Medicaid= Healthy Kids Dental </a:t>
          </a:r>
          <a:endParaRPr lang="en-US" sz="5200" kern="1200" dirty="0"/>
        </a:p>
      </dsp:txBody>
      <dsp:txXfrm>
        <a:off x="100979" y="2351528"/>
        <a:ext cx="10313642" cy="186660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0DF4D-5954-4EE2-AD71-06EA9F235AA7}">
      <dsp:nvSpPr>
        <dsp:cNvPr id="0" name=""/>
        <dsp:cNvSpPr/>
      </dsp:nvSpPr>
      <dsp:spPr>
        <a:xfrm>
          <a:off x="2541" y="609459"/>
          <a:ext cx="4603620" cy="238153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Delta Dental </a:t>
          </a:r>
        </a:p>
      </dsp:txBody>
      <dsp:txXfrm>
        <a:off x="72294" y="679212"/>
        <a:ext cx="4464114" cy="2242025"/>
      </dsp:txXfrm>
    </dsp:sp>
    <dsp:sp modelId="{7C6AC4DF-F908-4B64-A0B7-C185A2897415}">
      <dsp:nvSpPr>
        <dsp:cNvPr id="0" name=""/>
        <dsp:cNvSpPr/>
      </dsp:nvSpPr>
      <dsp:spPr>
        <a:xfrm>
          <a:off x="5684647" y="609459"/>
          <a:ext cx="4503062" cy="23079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Blue Cross Blue Shield Michigan/</a:t>
          </a:r>
          <a:r>
            <a:rPr lang="en-US" sz="3700" kern="1200" dirty="0" err="1"/>
            <a:t>Dentaquest</a:t>
          </a:r>
          <a:r>
            <a:rPr lang="en-US" sz="3700" kern="1200" dirty="0"/>
            <a:t> </a:t>
          </a:r>
        </a:p>
      </dsp:txBody>
      <dsp:txXfrm>
        <a:off x="5752244" y="677056"/>
        <a:ext cx="4367868" cy="21727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46889E-AB17-4D9E-BDBE-CD648D8A4FE4}">
      <dsp:nvSpPr>
        <dsp:cNvPr id="0" name=""/>
        <dsp:cNvSpPr/>
      </dsp:nvSpPr>
      <dsp:spPr>
        <a:xfrm>
          <a:off x="791702" y="68352"/>
          <a:ext cx="745133" cy="745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8FF417-706F-4A1A-AAE8-58CE71775506}">
      <dsp:nvSpPr>
        <dsp:cNvPr id="0" name=""/>
        <dsp:cNvSpPr/>
      </dsp:nvSpPr>
      <dsp:spPr>
        <a:xfrm>
          <a:off x="948180" y="224830"/>
          <a:ext cx="432177" cy="432177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D8DFA-8045-427B-A8EB-022DAC4C3610}">
      <dsp:nvSpPr>
        <dsp:cNvPr id="0" name=""/>
        <dsp:cNvSpPr/>
      </dsp:nvSpPr>
      <dsp:spPr>
        <a:xfrm>
          <a:off x="1696506" y="68352"/>
          <a:ext cx="1756385" cy="74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Xrays</a:t>
          </a:r>
          <a:r>
            <a:rPr lang="en-US" sz="2400" kern="1200" baseline="0" dirty="0"/>
            <a:t> </a:t>
          </a:r>
          <a:endParaRPr lang="en-US" sz="2400" kern="1200" dirty="0"/>
        </a:p>
      </dsp:txBody>
      <dsp:txXfrm>
        <a:off x="1696506" y="68352"/>
        <a:ext cx="1756385" cy="745133"/>
      </dsp:txXfrm>
    </dsp:sp>
    <dsp:sp modelId="{E734DE05-5A65-4FFD-99AF-21D7EFD27106}">
      <dsp:nvSpPr>
        <dsp:cNvPr id="0" name=""/>
        <dsp:cNvSpPr/>
      </dsp:nvSpPr>
      <dsp:spPr>
        <a:xfrm>
          <a:off x="3758929" y="68352"/>
          <a:ext cx="745133" cy="7451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5EA913-661C-4BD8-9F31-94A508AFA99C}">
      <dsp:nvSpPr>
        <dsp:cNvPr id="0" name=""/>
        <dsp:cNvSpPr/>
      </dsp:nvSpPr>
      <dsp:spPr>
        <a:xfrm>
          <a:off x="3915407" y="224830"/>
          <a:ext cx="432177" cy="432177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D08AFC-60F9-4EFC-9C97-64EBC4325EEC}">
      <dsp:nvSpPr>
        <dsp:cNvPr id="0" name=""/>
        <dsp:cNvSpPr/>
      </dsp:nvSpPr>
      <dsp:spPr>
        <a:xfrm>
          <a:off x="4663734" y="68352"/>
          <a:ext cx="1756385" cy="74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Cleanings,  Exams</a:t>
          </a:r>
        </a:p>
      </dsp:txBody>
      <dsp:txXfrm>
        <a:off x="4663734" y="68352"/>
        <a:ext cx="1756385" cy="745133"/>
      </dsp:txXfrm>
    </dsp:sp>
    <dsp:sp modelId="{F29260AF-5486-4A1A-87CB-8B20328CF599}">
      <dsp:nvSpPr>
        <dsp:cNvPr id="0" name=""/>
        <dsp:cNvSpPr/>
      </dsp:nvSpPr>
      <dsp:spPr>
        <a:xfrm>
          <a:off x="6726157" y="68352"/>
          <a:ext cx="745133" cy="7451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BF1092-57C3-4AF4-8BC6-B1968814786E}">
      <dsp:nvSpPr>
        <dsp:cNvPr id="0" name=""/>
        <dsp:cNvSpPr/>
      </dsp:nvSpPr>
      <dsp:spPr>
        <a:xfrm>
          <a:off x="6882635" y="224830"/>
          <a:ext cx="432177" cy="432177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10642B-5975-41B0-8855-C69E26DD7D06}">
      <dsp:nvSpPr>
        <dsp:cNvPr id="0" name=""/>
        <dsp:cNvSpPr/>
      </dsp:nvSpPr>
      <dsp:spPr>
        <a:xfrm>
          <a:off x="7630962" y="68352"/>
          <a:ext cx="1756385" cy="74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Fillings</a:t>
          </a:r>
        </a:p>
      </dsp:txBody>
      <dsp:txXfrm>
        <a:off x="7630962" y="68352"/>
        <a:ext cx="1756385" cy="745133"/>
      </dsp:txXfrm>
    </dsp:sp>
    <dsp:sp modelId="{AADCD1B4-C245-4002-AA11-95ACB0A3D8EB}">
      <dsp:nvSpPr>
        <dsp:cNvPr id="0" name=""/>
        <dsp:cNvSpPr/>
      </dsp:nvSpPr>
      <dsp:spPr>
        <a:xfrm>
          <a:off x="791702" y="1424483"/>
          <a:ext cx="745133" cy="74513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314D1-3889-49D2-B32B-BF0C306EDC5A}">
      <dsp:nvSpPr>
        <dsp:cNvPr id="0" name=""/>
        <dsp:cNvSpPr/>
      </dsp:nvSpPr>
      <dsp:spPr>
        <a:xfrm>
          <a:off x="948180" y="1580961"/>
          <a:ext cx="432177" cy="432177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A3DB78-14D0-4D5A-9920-816F4961AD5A}">
      <dsp:nvSpPr>
        <dsp:cNvPr id="0" name=""/>
        <dsp:cNvSpPr/>
      </dsp:nvSpPr>
      <dsp:spPr>
        <a:xfrm>
          <a:off x="1696506" y="1424483"/>
          <a:ext cx="1756385" cy="74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Root Canal Therapy</a:t>
          </a:r>
        </a:p>
      </dsp:txBody>
      <dsp:txXfrm>
        <a:off x="1696506" y="1424483"/>
        <a:ext cx="1756385" cy="745133"/>
      </dsp:txXfrm>
    </dsp:sp>
    <dsp:sp modelId="{6C96D36A-C779-45AF-BBFB-034A93A31BD0}">
      <dsp:nvSpPr>
        <dsp:cNvPr id="0" name=""/>
        <dsp:cNvSpPr/>
      </dsp:nvSpPr>
      <dsp:spPr>
        <a:xfrm>
          <a:off x="3758929" y="1424483"/>
          <a:ext cx="745133" cy="74513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97857D-EA39-4392-ABFA-54E16CE126E8}">
      <dsp:nvSpPr>
        <dsp:cNvPr id="0" name=""/>
        <dsp:cNvSpPr/>
      </dsp:nvSpPr>
      <dsp:spPr>
        <a:xfrm>
          <a:off x="3915407" y="1580961"/>
          <a:ext cx="432177" cy="432177"/>
        </a:xfrm>
        <a:prstGeom prst="rect">
          <a:avLst/>
        </a:prstGeom>
        <a:blipFill>
          <a:blip xmlns:r="http://schemas.openxmlformats.org/officeDocument/2006/relationships"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525FD5-BB65-4C40-8163-765DD4FF3421}">
      <dsp:nvSpPr>
        <dsp:cNvPr id="0" name=""/>
        <dsp:cNvSpPr/>
      </dsp:nvSpPr>
      <dsp:spPr>
        <a:xfrm>
          <a:off x="4663734" y="1424483"/>
          <a:ext cx="1756385" cy="74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Partials</a:t>
          </a:r>
        </a:p>
      </dsp:txBody>
      <dsp:txXfrm>
        <a:off x="4663734" y="1424483"/>
        <a:ext cx="1756385" cy="745133"/>
      </dsp:txXfrm>
    </dsp:sp>
    <dsp:sp modelId="{8CB0A7D2-8F0D-47AA-A528-FA6A20A27B18}">
      <dsp:nvSpPr>
        <dsp:cNvPr id="0" name=""/>
        <dsp:cNvSpPr/>
      </dsp:nvSpPr>
      <dsp:spPr>
        <a:xfrm>
          <a:off x="6726157" y="1424483"/>
          <a:ext cx="745133" cy="74513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9E023B-8036-4D0D-96C2-E7172AE608E4}">
      <dsp:nvSpPr>
        <dsp:cNvPr id="0" name=""/>
        <dsp:cNvSpPr/>
      </dsp:nvSpPr>
      <dsp:spPr>
        <a:xfrm>
          <a:off x="6882635" y="1580961"/>
          <a:ext cx="432177" cy="432177"/>
        </a:xfrm>
        <a:prstGeom prst="rect">
          <a:avLst/>
        </a:prstGeom>
        <a:blipFill>
          <a:blip xmlns:r="http://schemas.openxmlformats.org/officeDocument/2006/relationships"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96E966-7492-4B64-9019-EA470C40CD58}">
      <dsp:nvSpPr>
        <dsp:cNvPr id="0" name=""/>
        <dsp:cNvSpPr/>
      </dsp:nvSpPr>
      <dsp:spPr>
        <a:xfrm>
          <a:off x="7630962" y="1424483"/>
          <a:ext cx="1756385" cy="74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Extractions</a:t>
          </a:r>
        </a:p>
      </dsp:txBody>
      <dsp:txXfrm>
        <a:off x="7630962" y="1424483"/>
        <a:ext cx="1756385" cy="745133"/>
      </dsp:txXfrm>
    </dsp:sp>
    <dsp:sp modelId="{E0FFC398-3CE1-47C2-8B6E-23A3FB0A7744}">
      <dsp:nvSpPr>
        <dsp:cNvPr id="0" name=""/>
        <dsp:cNvSpPr/>
      </dsp:nvSpPr>
      <dsp:spPr>
        <a:xfrm>
          <a:off x="791702" y="2780613"/>
          <a:ext cx="745133" cy="74513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313C2-C9AA-4F8B-9190-2D9C232BD0FE}">
      <dsp:nvSpPr>
        <dsp:cNvPr id="0" name=""/>
        <dsp:cNvSpPr/>
      </dsp:nvSpPr>
      <dsp:spPr>
        <a:xfrm>
          <a:off x="948180" y="2937091"/>
          <a:ext cx="432177" cy="432177"/>
        </a:xfrm>
        <a:prstGeom prst="rect">
          <a:avLst/>
        </a:prstGeom>
        <a:blipFill>
          <a:blip xmlns:r="http://schemas.openxmlformats.org/officeDocument/2006/relationships"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EA1368-3929-477C-A474-345D0898B206}">
      <dsp:nvSpPr>
        <dsp:cNvPr id="0" name=""/>
        <dsp:cNvSpPr/>
      </dsp:nvSpPr>
      <dsp:spPr>
        <a:xfrm>
          <a:off x="1696506" y="2780613"/>
          <a:ext cx="1756385" cy="745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Sealants, Fluoride</a:t>
          </a:r>
        </a:p>
      </dsp:txBody>
      <dsp:txXfrm>
        <a:off x="1696506" y="2780613"/>
        <a:ext cx="1756385" cy="7451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FB5F4-FF98-41CC-AD66-14154193F16F}" type="datetimeFigureOut">
              <a:rPr lang="en-US" smtClean="0"/>
              <a:t>11/07/2023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7BBEE-8253-417A-83B6-41A38DCE4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6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CWF and SBS programs are </a:t>
            </a:r>
            <a:r>
              <a:rPr lang="en-US"/>
              <a:t>the two </a:t>
            </a:r>
            <a:r>
              <a:rPr lang="en-US" dirty="0"/>
              <a:t>evidence-based programs. 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Function of assessment is Surveillance</a:t>
            </a:r>
          </a:p>
          <a:p>
            <a:endParaRPr lang="en-US" dirty="0"/>
          </a:p>
          <a:p>
            <a:r>
              <a:rPr lang="en-US" dirty="0"/>
              <a:t>Mention surveys such as PRAMS, BRFS, Count Your Smiles YRBS, YTS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CB93-5566-4CE8-961D-2E064197EB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00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818C9-9BB9-4FC8-BF7E-73A4F92F5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554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818C9-9BB9-4FC8-BF7E-73A4F92F5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55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All MI kids with Medicaid have HKD</a:t>
            </a:r>
          </a:p>
          <a:p>
            <a:endParaRPr lang="en-US" b="1" dirty="0"/>
          </a:p>
          <a:p>
            <a:r>
              <a:rPr lang="en-US" b="1" dirty="0"/>
              <a:t>Who can tell us what HKD is?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D22D5-5F09-444F-A6A9-B214A40E479C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7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41BE0AC0-E38E-E386-7A2A-39C9411A0E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855260A0-5061-600E-2FA6-B89370D8E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ts val="2163"/>
              </a:lnSpc>
              <a:buFontTx/>
              <a:buChar char="•"/>
            </a:pPr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564CAFA0-18C9-C921-4C2B-F154B71C8B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A8065-3545-40E8-B708-F646F3DE201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3080A261-FFC4-DB03-9FA8-5FDD08F269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0BF9596B-580C-2420-B0C0-F12C4D419D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ts val="2163"/>
              </a:lnSpc>
              <a:buFontTx/>
              <a:buChar char="•"/>
            </a:pPr>
            <a:r>
              <a:rPr lang="en-US" altLang="en-US"/>
              <a:t>6</a:t>
            </a:r>
            <a:r>
              <a:rPr lang="en-US" altLang="en-US" baseline="30000"/>
              <a:t>th</a:t>
            </a:r>
            <a:r>
              <a:rPr lang="en-US" altLang="en-US"/>
              <a:t> most number of dental HPSAs in the country</a:t>
            </a:r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05A53ECE-7A40-8EB5-CFE2-AA323E08E4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F36FAE-E18A-425D-8CB3-E4B59FF96F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B7A8D6B3-4F7C-E876-65DF-32E22F46C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B84B039-74B1-1803-3E41-6E40D87FC6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ts val="2163"/>
              </a:lnSpc>
              <a:buFontTx/>
              <a:buChar char="•"/>
            </a:pPr>
            <a:endParaRPr lang="en-US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740600D2-B141-074F-1616-408591D8A6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D4A375-E718-42CC-A33B-FB2BF606B5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27886F6E-28A6-5E96-E6DE-FCC28EFE12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C18623F5-FBF4-931C-DEE6-F872B26F0E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RDH: Cited reasons for not returning include lack of childcare, work/life balance, decreased satisfaction with career choice, vaccination mandates, and low compensation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D4939A15-2247-18C6-5BD2-BC12E36BEB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EC2A9-EBE1-4DA3-A877-4E4D5D4888B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eaLnBrk="1" hangingPunct="1"/>
            <a:fld id="{9F80719D-E2EC-4DB0-BA02-E29CED2E4917}" type="slidenum">
              <a:rPr lang="en-US" altLang="en-US" sz="1200">
                <a:solidFill>
                  <a:srgbClr val="000000"/>
                </a:solidFill>
                <a:latin typeface="Calibri" pitchFamily="34" charset="0"/>
              </a:rPr>
              <a:pPr eaLnBrk="1" hangingPunct="1"/>
              <a:t>18</a:t>
            </a:fld>
            <a:endParaRPr lang="en-US" altLang="en-US" sz="120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86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C0DC1-4274-4708-9601-D80C21628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4603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C0DC1-4274-4708-9601-D80C21628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507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3C0DC1-4274-4708-9601-D80C21628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73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824AD7E-8E07-025E-1C1B-43AC6C5221F5}"/>
              </a:ext>
            </a:extLst>
          </p:cNvPr>
          <p:cNvSpPr/>
          <p:nvPr userDrawn="1"/>
        </p:nvSpPr>
        <p:spPr>
          <a:xfrm>
            <a:off x="0" y="0"/>
            <a:ext cx="12192000" cy="4948881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94B56E5C-6779-5966-1163-B4449A84A7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57700" y="5040956"/>
            <a:ext cx="3276600" cy="1670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8009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9B3B15-B613-95A9-B12D-1986BCB57B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72CC5A-87C4-9C3E-6432-EA8C1EC05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7169" y="5747265"/>
            <a:ext cx="1477662" cy="5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2D213-47C3-6884-5268-D0240E7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A76AF-C2CB-C3AC-FFB2-89F3610C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9B3C54-BE60-8D42-B958-D833F7DCC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45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1D299B-0049-C495-7303-C7E7F2C5690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15CEE-E90C-859F-4450-7BFE02B8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E435E-BBAF-A2E7-72ED-13955A61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987425"/>
            <a:ext cx="5263662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5BCC-586E-5461-F968-A677903C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ACF30-0588-8FD5-402F-B4A287C3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71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95E3212-1013-E0B9-F253-D720381EDC2C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9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15CEE-E90C-859F-4450-7BFE02B8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E435E-BBAF-A2E7-72ED-13955A61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987425"/>
            <a:ext cx="5263662" cy="4873625"/>
          </a:xfrm>
        </p:spPr>
        <p:txBody>
          <a:bodyPr/>
          <a:lstStyle>
            <a:lvl1pPr>
              <a:buClr>
                <a:srgbClr val="009D4E"/>
              </a:buClr>
              <a:defRPr sz="3200"/>
            </a:lvl1pPr>
            <a:lvl2pPr>
              <a:buClr>
                <a:srgbClr val="009D4E"/>
              </a:buClr>
              <a:defRPr sz="2800"/>
            </a:lvl2pPr>
            <a:lvl3pPr>
              <a:buClr>
                <a:srgbClr val="009D4E"/>
              </a:buClr>
              <a:defRPr sz="2400"/>
            </a:lvl3pPr>
            <a:lvl4pPr>
              <a:buClr>
                <a:srgbClr val="009D4E"/>
              </a:buClr>
              <a:defRPr sz="2000"/>
            </a:lvl4pPr>
            <a:lvl5pPr>
              <a:buClr>
                <a:srgbClr val="009D4E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5BCC-586E-5461-F968-A677903C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ACF30-0588-8FD5-402F-B4A287C3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39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1A0F12-0037-DEAA-51A6-2975296D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85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DE34-B508-5EA4-A7DD-B2547FCC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2E915-6E0C-CDEF-B898-CC9BC1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3CF40-EE2C-F6C1-4A5C-A0B899646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3A05F-7391-3BA5-66B9-DBFA40B0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5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632D-1587-8BBF-987D-73D0553F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D30CE-0100-C31E-C67C-59D9DC240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01053-E4FF-3304-A78F-4E6CE3FA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37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FD0D6-B10A-B2B8-A1A6-F50589A92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5A245-94A3-005B-BF71-F1E5A8ABC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FF3C-0E25-A3A3-C189-F10F3B4C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441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anny Strong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2169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outdoor, sky, sunset&#10;&#10;Description automatically generated">
            <a:extLst>
              <a:ext uri="{FF2B5EF4-FFF2-40B4-BE49-F238E27FC236}">
                <a16:creationId xmlns:a16="http://schemas.microsoft.com/office/drawing/2014/main" id="{8A82B93A-D7AD-1259-74A2-15874A9A5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0" y="1777254"/>
            <a:ext cx="12203168" cy="50899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0B70B9-E621-00A9-2A37-454C118A6285}"/>
              </a:ext>
            </a:extLst>
          </p:cNvPr>
          <p:cNvSpPr/>
          <p:nvPr userDrawn="1"/>
        </p:nvSpPr>
        <p:spPr>
          <a:xfrm>
            <a:off x="-22337" y="-6394"/>
            <a:ext cx="12214337" cy="2040645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4AD7E-8E07-025E-1C1B-43AC6C5221F5}"/>
              </a:ext>
            </a:extLst>
          </p:cNvPr>
          <p:cNvSpPr/>
          <p:nvPr userDrawn="1"/>
        </p:nvSpPr>
        <p:spPr>
          <a:xfrm>
            <a:off x="2144110" y="1273008"/>
            <a:ext cx="7903780" cy="1535275"/>
          </a:xfrm>
          <a:prstGeom prst="rect">
            <a:avLst/>
          </a:prstGeom>
          <a:solidFill>
            <a:srgbClr val="00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110" y="1330904"/>
            <a:ext cx="7903780" cy="136302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15041FA-E847-47B2-5F7E-1D188F076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52" y="284361"/>
            <a:ext cx="1872158" cy="704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BB46DD-DF7B-2B0A-B440-1A9DFBED082E}"/>
              </a:ext>
            </a:extLst>
          </p:cNvPr>
          <p:cNvSpPr/>
          <p:nvPr userDrawn="1"/>
        </p:nvSpPr>
        <p:spPr>
          <a:xfrm>
            <a:off x="2144110" y="2808284"/>
            <a:ext cx="7903780" cy="76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110" y="3005959"/>
            <a:ext cx="7903780" cy="76273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F40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542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distance, shore&#10;&#10;Description automatically generated">
            <a:extLst>
              <a:ext uri="{FF2B5EF4-FFF2-40B4-BE49-F238E27FC236}">
                <a16:creationId xmlns:a16="http://schemas.microsoft.com/office/drawing/2014/main" id="{A702518F-9638-3C2D-3953-62373141E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08"/>
          <a:stretch/>
        </p:blipFill>
        <p:spPr>
          <a:xfrm>
            <a:off x="0" y="284361"/>
            <a:ext cx="12191999" cy="65736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0B70B9-E621-00A9-2A37-454C118A6285}"/>
              </a:ext>
            </a:extLst>
          </p:cNvPr>
          <p:cNvSpPr/>
          <p:nvPr userDrawn="1"/>
        </p:nvSpPr>
        <p:spPr>
          <a:xfrm>
            <a:off x="-11168" y="-641"/>
            <a:ext cx="12214335" cy="2028498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4AD7E-8E07-025E-1C1B-43AC6C5221F5}"/>
              </a:ext>
            </a:extLst>
          </p:cNvPr>
          <p:cNvSpPr/>
          <p:nvPr userDrawn="1"/>
        </p:nvSpPr>
        <p:spPr>
          <a:xfrm>
            <a:off x="2144110" y="1273008"/>
            <a:ext cx="7903780" cy="1535275"/>
          </a:xfrm>
          <a:prstGeom prst="rect">
            <a:avLst/>
          </a:prstGeom>
          <a:solidFill>
            <a:srgbClr val="8A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110" y="1330904"/>
            <a:ext cx="7903780" cy="136302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15041FA-E847-47B2-5F7E-1D188F076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52" y="284361"/>
            <a:ext cx="1872158" cy="704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1D79C3-C744-DF77-F857-A5278A55806B}"/>
              </a:ext>
            </a:extLst>
          </p:cNvPr>
          <p:cNvSpPr/>
          <p:nvPr userDrawn="1"/>
        </p:nvSpPr>
        <p:spPr>
          <a:xfrm>
            <a:off x="2144110" y="2808284"/>
            <a:ext cx="7903780" cy="76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110" y="3005959"/>
            <a:ext cx="7903780" cy="56506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F40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19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CBC2B-1E5D-70D4-C2B0-10A8719BCB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A76AF-C2CB-C3AC-FFB2-89F3610C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9B3C54-BE60-8D42-B958-D833F7DCCF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C166C-E526-839A-DBBD-4DC49227CD0E}"/>
              </a:ext>
            </a:extLst>
          </p:cNvPr>
          <p:cNvSpPr txBox="1"/>
          <p:nvPr userDrawn="1"/>
        </p:nvSpPr>
        <p:spPr>
          <a:xfrm>
            <a:off x="1081454" y="2274838"/>
            <a:ext cx="1015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MISSION: </a:t>
            </a:r>
          </a:p>
          <a:p>
            <a:pPr marL="0" indent="0" algn="l"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Michigan Department of Health and Human Services (MDHHS) provides opportunities, services, and programs that promote a healthy, safe and stable environment for residents to be self-sufficient.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984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65FF3543-2E30-1994-3168-2EDCD83C96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52"/>
          <a:stretch/>
        </p:blipFill>
        <p:spPr>
          <a:xfrm>
            <a:off x="7958" y="1395078"/>
            <a:ext cx="12190436" cy="54629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0B70B9-E621-00A9-2A37-454C118A6285}"/>
              </a:ext>
            </a:extLst>
          </p:cNvPr>
          <p:cNvSpPr/>
          <p:nvPr userDrawn="1"/>
        </p:nvSpPr>
        <p:spPr>
          <a:xfrm>
            <a:off x="-15941" y="-7035"/>
            <a:ext cx="12214335" cy="2028498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4AD7E-8E07-025E-1C1B-43AC6C5221F5}"/>
              </a:ext>
            </a:extLst>
          </p:cNvPr>
          <p:cNvSpPr/>
          <p:nvPr userDrawn="1"/>
        </p:nvSpPr>
        <p:spPr>
          <a:xfrm>
            <a:off x="2144110" y="1273008"/>
            <a:ext cx="7903780" cy="1535275"/>
          </a:xfrm>
          <a:prstGeom prst="rect">
            <a:avLst/>
          </a:prstGeom>
          <a:solidFill>
            <a:srgbClr val="00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110" y="1330904"/>
            <a:ext cx="7903780" cy="136302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15041FA-E847-47B2-5F7E-1D188F076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52" y="284361"/>
            <a:ext cx="1872158" cy="704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7C8B6E-7DD3-145D-983C-3FECA86847A8}"/>
              </a:ext>
            </a:extLst>
          </p:cNvPr>
          <p:cNvSpPr/>
          <p:nvPr userDrawn="1"/>
        </p:nvSpPr>
        <p:spPr>
          <a:xfrm>
            <a:off x="2144110" y="2808284"/>
            <a:ext cx="7903780" cy="76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110" y="3005959"/>
            <a:ext cx="7903780" cy="565063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F40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1139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aterfall in a forest&#10;&#10;Description automatically generated with low confidence">
            <a:extLst>
              <a:ext uri="{FF2B5EF4-FFF2-40B4-BE49-F238E27FC236}">
                <a16:creationId xmlns:a16="http://schemas.microsoft.com/office/drawing/2014/main" id="{35CAF9F3-4A97-814B-2CD0-35EDF366A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375668"/>
            <a:ext cx="12192001" cy="54992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0B70B9-E621-00A9-2A37-454C118A6285}"/>
              </a:ext>
            </a:extLst>
          </p:cNvPr>
          <p:cNvSpPr/>
          <p:nvPr userDrawn="1"/>
        </p:nvSpPr>
        <p:spPr>
          <a:xfrm>
            <a:off x="-15941" y="-6394"/>
            <a:ext cx="12207941" cy="2028498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24AD7E-8E07-025E-1C1B-43AC6C5221F5}"/>
              </a:ext>
            </a:extLst>
          </p:cNvPr>
          <p:cNvSpPr/>
          <p:nvPr userDrawn="1"/>
        </p:nvSpPr>
        <p:spPr>
          <a:xfrm>
            <a:off x="2144110" y="1273008"/>
            <a:ext cx="7903780" cy="1535276"/>
          </a:xfrm>
          <a:prstGeom prst="rect">
            <a:avLst/>
          </a:prstGeom>
          <a:solidFill>
            <a:srgbClr val="A95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110" y="1330904"/>
            <a:ext cx="7903780" cy="136302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15041FA-E847-47B2-5F7E-1D188F0766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52" y="284361"/>
            <a:ext cx="1872158" cy="704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BB4193-8751-B5C5-0CC0-C8E9BDD0E99D}"/>
              </a:ext>
            </a:extLst>
          </p:cNvPr>
          <p:cNvSpPr/>
          <p:nvPr userDrawn="1"/>
        </p:nvSpPr>
        <p:spPr>
          <a:xfrm>
            <a:off x="2144110" y="2808284"/>
            <a:ext cx="7903780" cy="76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110" y="3005959"/>
            <a:ext cx="7903780" cy="762738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F406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0205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forest&#10;&#10;Description automatically generated with medium confidence">
            <a:extLst>
              <a:ext uri="{FF2B5EF4-FFF2-40B4-BE49-F238E27FC236}">
                <a16:creationId xmlns:a16="http://schemas.microsoft.com/office/drawing/2014/main" id="{EB1294DF-7532-21DA-141F-9DBED4896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877"/>
          <a:stretch/>
        </p:blipFill>
        <p:spPr>
          <a:xfrm>
            <a:off x="-20595" y="-3007"/>
            <a:ext cx="12212595" cy="68610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D87334-3F42-BCCD-F9B0-6007B3EC79FC}"/>
              </a:ext>
            </a:extLst>
          </p:cNvPr>
          <p:cNvSpPr/>
          <p:nvPr userDrawn="1"/>
        </p:nvSpPr>
        <p:spPr>
          <a:xfrm>
            <a:off x="-20595" y="0"/>
            <a:ext cx="4960240" cy="6858000"/>
          </a:xfrm>
          <a:prstGeom prst="rect">
            <a:avLst/>
          </a:prstGeom>
          <a:solidFill>
            <a:srgbClr val="8A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587" y="1589293"/>
            <a:ext cx="4449388" cy="186279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4587" y="3556744"/>
            <a:ext cx="3668111" cy="8240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506999F-234A-4C8B-F19A-8A9C3A76A6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41" y="4467973"/>
            <a:ext cx="1422965" cy="5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1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water, outdoor, scene&#10;&#10;Description automatically generated">
            <a:extLst>
              <a:ext uri="{FF2B5EF4-FFF2-40B4-BE49-F238E27FC236}">
                <a16:creationId xmlns:a16="http://schemas.microsoft.com/office/drawing/2014/main" id="{0CED7941-C211-759F-7E5F-AE40BB22E3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824"/>
          <a:stretch/>
        </p:blipFill>
        <p:spPr>
          <a:xfrm>
            <a:off x="-9475" y="0"/>
            <a:ext cx="1221094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D87334-3F42-BCCD-F9B0-6007B3EC79FC}"/>
              </a:ext>
            </a:extLst>
          </p:cNvPr>
          <p:cNvSpPr/>
          <p:nvPr userDrawn="1"/>
        </p:nvSpPr>
        <p:spPr>
          <a:xfrm>
            <a:off x="-9475" y="22677"/>
            <a:ext cx="4958593" cy="6858000"/>
          </a:xfrm>
          <a:prstGeom prst="rect">
            <a:avLst/>
          </a:prstGeom>
          <a:solidFill>
            <a:srgbClr val="00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688" y="1588881"/>
            <a:ext cx="4516275" cy="186279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688" y="3549643"/>
            <a:ext cx="3668111" cy="8240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7165DEF-2B20-B73E-706F-7F5D739014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41" y="4467973"/>
            <a:ext cx="1422965" cy="5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37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idge with lights at night&#10;&#10;Description automatically generated with medium confidence">
            <a:extLst>
              <a:ext uri="{FF2B5EF4-FFF2-40B4-BE49-F238E27FC236}">
                <a16:creationId xmlns:a16="http://schemas.microsoft.com/office/drawing/2014/main" id="{3FC6DAF6-AB25-8045-EA65-C98076F53F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55"/>
          <a:stretch/>
        </p:blipFill>
        <p:spPr>
          <a:xfrm>
            <a:off x="-18949" y="0"/>
            <a:ext cx="1221094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D87334-3F42-BCCD-F9B0-6007B3EC79FC}"/>
              </a:ext>
            </a:extLst>
          </p:cNvPr>
          <p:cNvSpPr/>
          <p:nvPr userDrawn="1"/>
        </p:nvSpPr>
        <p:spPr>
          <a:xfrm>
            <a:off x="-18949" y="18854"/>
            <a:ext cx="4958594" cy="6858000"/>
          </a:xfrm>
          <a:prstGeom prst="rect">
            <a:avLst/>
          </a:prstGeom>
          <a:solidFill>
            <a:srgbClr val="A95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473" y="1585058"/>
            <a:ext cx="4463356" cy="186279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473" y="3542732"/>
            <a:ext cx="3668111" cy="8240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9C6A2C2-9EBA-9914-6082-74DFB2DF50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41" y="4467973"/>
            <a:ext cx="1422965" cy="5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57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outdoor, light, sunset&#10;&#10;Description automatically generated">
            <a:extLst>
              <a:ext uri="{FF2B5EF4-FFF2-40B4-BE49-F238E27FC236}">
                <a16:creationId xmlns:a16="http://schemas.microsoft.com/office/drawing/2014/main" id="{E0CE6C28-70C5-6313-B913-C306D4BA1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297"/>
          <a:stretch/>
        </p:blipFill>
        <p:spPr>
          <a:xfrm>
            <a:off x="-23004" y="0"/>
            <a:ext cx="1221500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35DA1A-CAF1-2294-1F66-A361BA74C377}"/>
              </a:ext>
            </a:extLst>
          </p:cNvPr>
          <p:cNvSpPr/>
          <p:nvPr userDrawn="1"/>
        </p:nvSpPr>
        <p:spPr>
          <a:xfrm>
            <a:off x="-18949" y="0"/>
            <a:ext cx="4958594" cy="6858000"/>
          </a:xfrm>
          <a:prstGeom prst="rect">
            <a:avLst/>
          </a:prstGeom>
          <a:solidFill>
            <a:srgbClr val="00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01AFED-6283-EF14-828F-F1564B66E2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80" y="1583278"/>
            <a:ext cx="4527137" cy="186279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6C3C61-8C36-77AD-9E0A-9FA62B81B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680" y="3540256"/>
            <a:ext cx="3668111" cy="82402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E11AF6-1C0D-A2AA-6B8D-B13A579180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741" y="4467973"/>
            <a:ext cx="1422965" cy="53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330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B33613A-4836-249B-1D02-75268402FF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66" y="3071004"/>
            <a:ext cx="10244667" cy="310595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6" y="1639019"/>
            <a:ext cx="10244668" cy="1207698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3002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DCFA63-1DAF-D2AF-E446-618FD4AB2E8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666" y="3071003"/>
            <a:ext cx="10244667" cy="3105959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666" y="465858"/>
            <a:ext cx="10244668" cy="2380859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65892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C9C8E6D7-558B-6C56-F094-FBBDF7632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49" y="0"/>
            <a:ext cx="435726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33613A-4836-249B-1D02-75268402FFE5}"/>
              </a:ext>
            </a:extLst>
          </p:cNvPr>
          <p:cNvSpPr/>
          <p:nvPr userDrawn="1"/>
        </p:nvSpPr>
        <p:spPr>
          <a:xfrm>
            <a:off x="4338320" y="0"/>
            <a:ext cx="7853680" cy="6858000"/>
          </a:xfrm>
          <a:prstGeom prst="rect">
            <a:avLst/>
          </a:prstGeom>
          <a:solidFill>
            <a:srgbClr val="A95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825625"/>
            <a:ext cx="6477000" cy="435133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A7D5A9-33DD-B771-774B-D7DF5A6BB05D}"/>
              </a:ext>
            </a:extLst>
          </p:cNvPr>
          <p:cNvSpPr/>
          <p:nvPr userDrawn="1"/>
        </p:nvSpPr>
        <p:spPr>
          <a:xfrm>
            <a:off x="-18949" y="465858"/>
            <a:ext cx="3412389" cy="1137920"/>
          </a:xfrm>
          <a:prstGeom prst="rect">
            <a:avLst/>
          </a:prstGeom>
          <a:solidFill>
            <a:srgbClr val="C32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65858"/>
            <a:ext cx="2801620" cy="11379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1477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iver running through a forest&#10;&#10;Description automatically generated with medium confidence">
            <a:extLst>
              <a:ext uri="{FF2B5EF4-FFF2-40B4-BE49-F238E27FC236}">
                <a16:creationId xmlns:a16="http://schemas.microsoft.com/office/drawing/2014/main" id="{77D2EE92-2247-E398-B71A-2E686E579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700"/>
            <a:ext cx="4338320" cy="68453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33613A-4836-249B-1D02-75268402FFE5}"/>
              </a:ext>
            </a:extLst>
          </p:cNvPr>
          <p:cNvSpPr/>
          <p:nvPr userDrawn="1"/>
        </p:nvSpPr>
        <p:spPr>
          <a:xfrm>
            <a:off x="4338320" y="0"/>
            <a:ext cx="7853680" cy="6858000"/>
          </a:xfrm>
          <a:prstGeom prst="rect">
            <a:avLst/>
          </a:prstGeom>
          <a:solidFill>
            <a:srgbClr val="00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825625"/>
            <a:ext cx="6477000" cy="435133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A7D5A9-33DD-B771-774B-D7DF5A6BB05D}"/>
              </a:ext>
            </a:extLst>
          </p:cNvPr>
          <p:cNvSpPr/>
          <p:nvPr userDrawn="1"/>
        </p:nvSpPr>
        <p:spPr>
          <a:xfrm>
            <a:off x="0" y="465858"/>
            <a:ext cx="3393440" cy="1137920"/>
          </a:xfrm>
          <a:prstGeom prst="rect">
            <a:avLst/>
          </a:prstGeom>
          <a:solidFill>
            <a:srgbClr val="A95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65858"/>
            <a:ext cx="2801620" cy="11379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16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CBC2B-1E5D-70D4-C2B0-10A8719BCB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9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9D4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A76AF-C2CB-C3AC-FFB2-89F3610C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9B3C54-BE60-8D42-B958-D833F7DCCF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C166C-E526-839A-DBBD-4DC49227CD0E}"/>
              </a:ext>
            </a:extLst>
          </p:cNvPr>
          <p:cNvSpPr txBox="1"/>
          <p:nvPr userDrawn="1"/>
        </p:nvSpPr>
        <p:spPr>
          <a:xfrm>
            <a:off x="1081454" y="2274838"/>
            <a:ext cx="101551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MISSION: </a:t>
            </a:r>
          </a:p>
          <a:p>
            <a:pPr marL="0" indent="0" algn="l">
              <a:buNone/>
            </a:pPr>
            <a:r>
              <a:rPr lang="en-US" sz="16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Michigan Department of Health and Human Services (MDHHS) provides opportunities, services, and programs that promote a healthy, safe and stable environment for residents to be self-sufficient.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833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idge&#10;&#10;Description automatically generated with medium confidence">
            <a:extLst>
              <a:ext uri="{FF2B5EF4-FFF2-40B4-BE49-F238E27FC236}">
                <a16:creationId xmlns:a16="http://schemas.microsoft.com/office/drawing/2014/main" id="{B6907F62-2805-85B1-C44D-40680DFD3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950" y="0"/>
            <a:ext cx="435726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33613A-4836-249B-1D02-75268402FFE5}"/>
              </a:ext>
            </a:extLst>
          </p:cNvPr>
          <p:cNvSpPr/>
          <p:nvPr userDrawn="1"/>
        </p:nvSpPr>
        <p:spPr>
          <a:xfrm>
            <a:off x="4338320" y="0"/>
            <a:ext cx="7853680" cy="6858000"/>
          </a:xfrm>
          <a:prstGeom prst="rect">
            <a:avLst/>
          </a:prstGeom>
          <a:solidFill>
            <a:srgbClr val="8A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825625"/>
            <a:ext cx="6477000" cy="435133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A7D5A9-33DD-B771-774B-D7DF5A6BB05D}"/>
              </a:ext>
            </a:extLst>
          </p:cNvPr>
          <p:cNvSpPr/>
          <p:nvPr userDrawn="1"/>
        </p:nvSpPr>
        <p:spPr>
          <a:xfrm>
            <a:off x="0" y="465858"/>
            <a:ext cx="3393440" cy="1137920"/>
          </a:xfrm>
          <a:prstGeom prst="rect">
            <a:avLst/>
          </a:prstGeom>
          <a:solidFill>
            <a:srgbClr val="00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65858"/>
            <a:ext cx="2801620" cy="11379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1650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ghthouse on a beach&#10;&#10;Description automatically generated with low confidence">
            <a:extLst>
              <a:ext uri="{FF2B5EF4-FFF2-40B4-BE49-F238E27FC236}">
                <a16:creationId xmlns:a16="http://schemas.microsoft.com/office/drawing/2014/main" id="{B2B660D4-E4D1-D8CD-D71F-1BA4C15F5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33831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33613A-4836-249B-1D02-75268402FFE5}"/>
              </a:ext>
            </a:extLst>
          </p:cNvPr>
          <p:cNvSpPr/>
          <p:nvPr userDrawn="1"/>
        </p:nvSpPr>
        <p:spPr>
          <a:xfrm>
            <a:off x="4338320" y="0"/>
            <a:ext cx="7853680" cy="6858000"/>
          </a:xfrm>
          <a:prstGeom prst="rect">
            <a:avLst/>
          </a:prstGeom>
          <a:solidFill>
            <a:srgbClr val="00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1825625"/>
            <a:ext cx="6477000" cy="4351338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A7D5A9-33DD-B771-774B-D7DF5A6BB05D}"/>
              </a:ext>
            </a:extLst>
          </p:cNvPr>
          <p:cNvSpPr/>
          <p:nvPr userDrawn="1"/>
        </p:nvSpPr>
        <p:spPr>
          <a:xfrm>
            <a:off x="0" y="465858"/>
            <a:ext cx="3393440" cy="1137920"/>
          </a:xfrm>
          <a:prstGeom prst="rect">
            <a:avLst/>
          </a:prstGeom>
          <a:solidFill>
            <a:srgbClr val="C320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65858"/>
            <a:ext cx="2801620" cy="11379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9031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510561-6342-B832-FF50-E32136307C9C}"/>
              </a:ext>
            </a:extLst>
          </p:cNvPr>
          <p:cNvSpPr/>
          <p:nvPr userDrawn="1"/>
        </p:nvSpPr>
        <p:spPr>
          <a:xfrm>
            <a:off x="0" y="474506"/>
            <a:ext cx="3393440" cy="1137920"/>
          </a:xfrm>
          <a:prstGeom prst="rect">
            <a:avLst/>
          </a:prstGeom>
          <a:solidFill>
            <a:srgbClr val="00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474506"/>
            <a:ext cx="2885440" cy="11379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320" y="474506"/>
            <a:ext cx="7523480" cy="5702458"/>
          </a:xfrm>
        </p:spPr>
        <p:txBody>
          <a:bodyPr/>
          <a:lstStyle>
            <a:lvl1pPr>
              <a:buClr>
                <a:srgbClr val="007EB4"/>
              </a:buClr>
              <a:defRPr/>
            </a:lvl1pPr>
            <a:lvl2pPr>
              <a:buClr>
                <a:srgbClr val="007EB4"/>
              </a:buClr>
              <a:defRPr/>
            </a:lvl2pPr>
            <a:lvl3pPr>
              <a:buClr>
                <a:srgbClr val="007EB4"/>
              </a:buClr>
              <a:defRPr/>
            </a:lvl3pPr>
            <a:lvl4pPr>
              <a:buClr>
                <a:srgbClr val="007EB4"/>
              </a:buClr>
              <a:defRPr/>
            </a:lvl4pPr>
            <a:lvl5pPr>
              <a:buClr>
                <a:srgbClr val="007EB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8775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510561-6342-B832-FF50-E32136307C9C}"/>
              </a:ext>
            </a:extLst>
          </p:cNvPr>
          <p:cNvSpPr/>
          <p:nvPr userDrawn="1"/>
        </p:nvSpPr>
        <p:spPr>
          <a:xfrm>
            <a:off x="0" y="474506"/>
            <a:ext cx="3393440" cy="1137920"/>
          </a:xfrm>
          <a:prstGeom prst="rect">
            <a:avLst/>
          </a:prstGeom>
          <a:solidFill>
            <a:srgbClr val="8A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474506"/>
            <a:ext cx="2885440" cy="11379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320" y="474506"/>
            <a:ext cx="7523480" cy="5702458"/>
          </a:xfrm>
        </p:spPr>
        <p:txBody>
          <a:bodyPr/>
          <a:lstStyle>
            <a:lvl1pPr>
              <a:buClr>
                <a:srgbClr val="8A2580"/>
              </a:buClr>
              <a:defRPr/>
            </a:lvl1pPr>
            <a:lvl2pPr>
              <a:buClr>
                <a:srgbClr val="8A2580"/>
              </a:buClr>
              <a:defRPr/>
            </a:lvl2pPr>
            <a:lvl3pPr>
              <a:buClr>
                <a:srgbClr val="8A2580"/>
              </a:buClr>
              <a:defRPr/>
            </a:lvl3pPr>
            <a:lvl4pPr>
              <a:buClr>
                <a:srgbClr val="8A2580"/>
              </a:buClr>
              <a:defRPr/>
            </a:lvl4pPr>
            <a:lvl5pPr>
              <a:buClr>
                <a:srgbClr val="8A258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965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510561-6342-B832-FF50-E32136307C9C}"/>
              </a:ext>
            </a:extLst>
          </p:cNvPr>
          <p:cNvSpPr/>
          <p:nvPr userDrawn="1"/>
        </p:nvSpPr>
        <p:spPr>
          <a:xfrm>
            <a:off x="0" y="474506"/>
            <a:ext cx="3393440" cy="1137920"/>
          </a:xfrm>
          <a:prstGeom prst="rect">
            <a:avLst/>
          </a:prstGeom>
          <a:solidFill>
            <a:srgbClr val="00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474506"/>
            <a:ext cx="2885440" cy="1137919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320" y="474506"/>
            <a:ext cx="7523480" cy="5702458"/>
          </a:xfrm>
        </p:spPr>
        <p:txBody>
          <a:bodyPr/>
          <a:lstStyle>
            <a:lvl1pPr>
              <a:buClr>
                <a:srgbClr val="009D4E"/>
              </a:buClr>
              <a:defRPr/>
            </a:lvl1pPr>
            <a:lvl2pPr>
              <a:buClr>
                <a:srgbClr val="009D4E"/>
              </a:buClr>
              <a:defRPr/>
            </a:lvl2pPr>
            <a:lvl3pPr>
              <a:buClr>
                <a:srgbClr val="009D4E"/>
              </a:buClr>
              <a:defRPr/>
            </a:lvl3pPr>
            <a:lvl4pPr>
              <a:buClr>
                <a:srgbClr val="009D4E"/>
              </a:buClr>
              <a:defRPr/>
            </a:lvl4pPr>
            <a:lvl5pPr>
              <a:buClr>
                <a:srgbClr val="009D4E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1226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9FDA-4B9A-BE2A-B621-00558294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7EB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C8F63-449F-DE35-5768-2528F8986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7474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29B3B15-B613-95A9-B12D-1986BCB57B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72CC5A-87C4-9C3E-6432-EA8C1EC05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169" y="5747265"/>
            <a:ext cx="1477662" cy="55588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63BBC8-9C7C-4D4C-D5A5-52E3F13D8B39}"/>
              </a:ext>
            </a:extLst>
          </p:cNvPr>
          <p:cNvSpPr/>
          <p:nvPr userDrawn="1"/>
        </p:nvSpPr>
        <p:spPr>
          <a:xfrm>
            <a:off x="2144110" y="2661363"/>
            <a:ext cx="7903780" cy="1535275"/>
          </a:xfrm>
          <a:prstGeom prst="rect">
            <a:avLst/>
          </a:prstGeom>
          <a:solidFill>
            <a:srgbClr val="007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2D213-47C3-6884-5268-D0240E7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110" y="2766218"/>
            <a:ext cx="790378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8680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CBC2B-1E5D-70D4-C2B0-10A8719BCB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A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72CC5A-87C4-9C3E-6432-EA8C1EC05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169" y="5747265"/>
            <a:ext cx="1477662" cy="555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174A2E-EFAA-5053-9140-621BC94ABC95}"/>
              </a:ext>
            </a:extLst>
          </p:cNvPr>
          <p:cNvSpPr/>
          <p:nvPr userDrawn="1"/>
        </p:nvSpPr>
        <p:spPr>
          <a:xfrm>
            <a:off x="2144110" y="2670963"/>
            <a:ext cx="7903780" cy="1535275"/>
          </a:xfrm>
          <a:prstGeom prst="rect">
            <a:avLst/>
          </a:prstGeom>
          <a:solidFill>
            <a:srgbClr val="A95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2D213-47C3-6884-5268-D0240E7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110" y="2766218"/>
            <a:ext cx="790378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5743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CBC2B-1E5D-70D4-C2B0-10A8719BCB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6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72CC5A-87C4-9C3E-6432-EA8C1EC05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169" y="5747265"/>
            <a:ext cx="1477662" cy="5558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174A2E-EFAA-5053-9140-621BC94ABC95}"/>
              </a:ext>
            </a:extLst>
          </p:cNvPr>
          <p:cNvSpPr/>
          <p:nvPr userDrawn="1"/>
        </p:nvSpPr>
        <p:spPr>
          <a:xfrm>
            <a:off x="2144110" y="2670963"/>
            <a:ext cx="7903780" cy="1535275"/>
          </a:xfrm>
          <a:prstGeom prst="rect">
            <a:avLst/>
          </a:prstGeom>
          <a:solidFill>
            <a:srgbClr val="8A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2D213-47C3-6884-5268-D0240E7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110" y="2766218"/>
            <a:ext cx="790378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95574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1D299B-0049-C495-7303-C7E7F2C5690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15CEE-E90C-859F-4450-7BFE02B8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E435E-BBAF-A2E7-72ED-13955A61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987425"/>
            <a:ext cx="5263662" cy="4873625"/>
          </a:xfrm>
        </p:spPr>
        <p:txBody>
          <a:bodyPr/>
          <a:lstStyle>
            <a:lvl1pPr>
              <a:buClr>
                <a:srgbClr val="0F406B"/>
              </a:buClr>
              <a:defRPr sz="3200"/>
            </a:lvl1pPr>
            <a:lvl2pPr>
              <a:buClr>
                <a:srgbClr val="0F406B"/>
              </a:buClr>
              <a:defRPr sz="2800"/>
            </a:lvl2pPr>
            <a:lvl3pPr>
              <a:buClr>
                <a:srgbClr val="0F406B"/>
              </a:buClr>
              <a:defRPr sz="2400"/>
            </a:lvl3pPr>
            <a:lvl4pPr>
              <a:buClr>
                <a:srgbClr val="0F406B"/>
              </a:buClr>
              <a:defRPr sz="2000"/>
            </a:lvl4pPr>
            <a:lvl5pPr>
              <a:buClr>
                <a:srgbClr val="0F406B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5BCC-586E-5461-F968-A677903C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515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160492-787F-85FD-8490-F5257C1F930F}"/>
              </a:ext>
            </a:extLst>
          </p:cNvPr>
          <p:cNvSpPr/>
          <p:nvPr userDrawn="1"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970C-3214-5EDC-CB6A-52407D45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8BD528A-FAD6-81BB-1EB4-827ADE020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5238" y="384841"/>
            <a:ext cx="1477662" cy="5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441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1D299B-0049-C495-7303-C7E7F2C5690A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8A2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115CEE-E90C-859F-4450-7BFE02B8B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E435E-BBAF-A2E7-72ED-13955A61E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987425"/>
            <a:ext cx="5263662" cy="4873625"/>
          </a:xfrm>
        </p:spPr>
        <p:txBody>
          <a:bodyPr/>
          <a:lstStyle>
            <a:lvl1pPr>
              <a:buClr>
                <a:srgbClr val="8A2580"/>
              </a:buClr>
              <a:defRPr sz="3200"/>
            </a:lvl1pPr>
            <a:lvl2pPr>
              <a:buClr>
                <a:srgbClr val="8A2580"/>
              </a:buClr>
              <a:defRPr sz="2800"/>
            </a:lvl2pPr>
            <a:lvl3pPr>
              <a:buClr>
                <a:srgbClr val="8A2580"/>
              </a:buClr>
              <a:defRPr sz="2400"/>
            </a:lvl3pPr>
            <a:lvl4pPr>
              <a:buClr>
                <a:srgbClr val="8A2580"/>
              </a:buClr>
              <a:defRPr sz="2000"/>
            </a:lvl4pPr>
            <a:lvl5pPr>
              <a:buClr>
                <a:srgbClr val="8A2580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B35BCC-586E-5461-F968-A677903C2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521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DE34-B508-5EA4-A7DD-B2547FCC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7EB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2E915-6E0C-CDEF-B898-CC9BC1FF26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3CF40-EE2C-F6C1-4A5C-A0B8996466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3A05F-7391-3BA5-66B9-DBFA40B08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785" y="6013670"/>
            <a:ext cx="725214" cy="489384"/>
          </a:xfrm>
          <a:prstGeom prst="rect">
            <a:avLst/>
          </a:prstGeom>
        </p:spPr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190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632D-1587-8BBF-987D-73D0553F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EB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3D30CE-0100-C31E-C67C-59D9DC240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rgbClr val="007EB4"/>
              </a:buClr>
              <a:defRPr/>
            </a:lvl1pPr>
            <a:lvl2pPr>
              <a:buClr>
                <a:srgbClr val="007EB4"/>
              </a:buClr>
              <a:defRPr/>
            </a:lvl2pPr>
            <a:lvl3pPr>
              <a:buClr>
                <a:srgbClr val="007EB4"/>
              </a:buClr>
              <a:defRPr/>
            </a:lvl3pPr>
            <a:lvl4pPr>
              <a:buClr>
                <a:srgbClr val="007EB4"/>
              </a:buClr>
              <a:defRPr/>
            </a:lvl4pPr>
            <a:lvl5pPr>
              <a:buClr>
                <a:srgbClr val="007EB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01053-E4FF-3304-A78F-4E6CE3FA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785" y="6013670"/>
            <a:ext cx="725214" cy="489384"/>
          </a:xfrm>
          <a:prstGeom prst="rect">
            <a:avLst/>
          </a:prstGeom>
        </p:spPr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873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1FD0D6-B10A-B2B8-A1A6-F50589A92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7EB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5A245-94A3-005B-BF71-F1E5A8ABC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buClr>
                <a:srgbClr val="007EB4"/>
              </a:buClr>
              <a:defRPr/>
            </a:lvl1pPr>
            <a:lvl2pPr>
              <a:buClr>
                <a:srgbClr val="007EB4"/>
              </a:buClr>
              <a:defRPr/>
            </a:lvl2pPr>
            <a:lvl3pPr>
              <a:buClr>
                <a:srgbClr val="007EB4"/>
              </a:buClr>
              <a:defRPr/>
            </a:lvl3pPr>
            <a:lvl4pPr>
              <a:buClr>
                <a:srgbClr val="007EB4"/>
              </a:buClr>
              <a:defRPr/>
            </a:lvl4pPr>
            <a:lvl5pPr>
              <a:buClr>
                <a:srgbClr val="007EB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20FF3C-0E25-A3A3-C189-F10F3B4C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6785" y="6013670"/>
            <a:ext cx="725214" cy="489384"/>
          </a:xfrm>
          <a:prstGeom prst="rect">
            <a:avLst/>
          </a:prstGeom>
        </p:spPr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5379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11/07/2023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76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2191999" cy="6857997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2122303"/>
            <a:ext cx="12192000" cy="4735830"/>
          </a:xfrm>
          <a:custGeom>
            <a:avLst/>
            <a:gdLst/>
            <a:ahLst/>
            <a:cxnLst/>
            <a:rect l="l" t="t" r="r" b="b"/>
            <a:pathLst>
              <a:path w="18288000" h="7103745">
                <a:moveTo>
                  <a:pt x="0" y="7103545"/>
                </a:moveTo>
                <a:lnTo>
                  <a:pt x="0" y="0"/>
                </a:lnTo>
                <a:lnTo>
                  <a:pt x="18287999" y="0"/>
                </a:lnTo>
                <a:lnTo>
                  <a:pt x="18287999" y="7103545"/>
                </a:lnTo>
                <a:lnTo>
                  <a:pt x="0" y="7103545"/>
                </a:lnTo>
                <a:close/>
              </a:path>
            </a:pathLst>
          </a:custGeom>
          <a:solidFill>
            <a:srgbClr val="043C57">
              <a:alpha val="897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34" b="1" i="0">
                <a:solidFill>
                  <a:schemeClr val="tx1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11/07/2023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784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160492-787F-85FD-8490-F5257C1F930F}"/>
              </a:ext>
            </a:extLst>
          </p:cNvPr>
          <p:cNvSpPr/>
          <p:nvPr userDrawn="1"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09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F34B63-C06B-E934-D5FE-35E3A6DF4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C2B83-950D-446E-C1BD-1E58F255B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9D4E"/>
              </a:buClr>
              <a:defRPr/>
            </a:lvl1pPr>
            <a:lvl2pPr>
              <a:buClr>
                <a:srgbClr val="009D4E"/>
              </a:buClr>
              <a:defRPr/>
            </a:lvl2pPr>
            <a:lvl3pPr>
              <a:buClr>
                <a:srgbClr val="009D4E"/>
              </a:buClr>
              <a:defRPr/>
            </a:lvl3pPr>
            <a:lvl4pPr>
              <a:buClr>
                <a:srgbClr val="009D4E"/>
              </a:buClr>
              <a:defRPr/>
            </a:lvl4pPr>
            <a:lvl5pPr>
              <a:buClr>
                <a:srgbClr val="009D4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970C-3214-5EDC-CB6A-52407D451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8BD528A-FAD6-81BB-1EB4-827ADE020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5238" y="384841"/>
            <a:ext cx="1477662" cy="55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2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09FDA-4B9A-BE2A-B621-00558294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3C8F63-449F-DE35-5768-2528F8986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4DCD-D27D-03A2-EA28-3E878A406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87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8D5B03-AF55-B078-9735-BC04D403FE45}"/>
              </a:ext>
            </a:extLst>
          </p:cNvPr>
          <p:cNvSpPr/>
          <p:nvPr userDrawn="1"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F22A19E-9CD5-DE59-0966-468CB68B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5238" y="384841"/>
            <a:ext cx="1477662" cy="5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9283F-0F50-5019-0A76-8176EFC4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BE59-1388-7371-D6A0-8ADA67364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46AAF-EB99-4096-71FF-F13FCA6F5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687AE-0A1C-8E11-AEA6-15650182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89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6B12952-505E-4353-9404-0FCF97FE7320}"/>
              </a:ext>
            </a:extLst>
          </p:cNvPr>
          <p:cNvSpPr/>
          <p:nvPr userDrawn="1"/>
        </p:nvSpPr>
        <p:spPr>
          <a:xfrm>
            <a:off x="0" y="0"/>
            <a:ext cx="12192000" cy="1325564"/>
          </a:xfrm>
          <a:prstGeom prst="rect">
            <a:avLst/>
          </a:prstGeom>
          <a:solidFill>
            <a:srgbClr val="009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0892C6-F724-239E-0B54-8F06D9CC6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95238" y="384841"/>
            <a:ext cx="1477662" cy="5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79283F-0F50-5019-0A76-8176EFC42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1BE59-1388-7371-D6A0-8ADA673642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009D4E"/>
              </a:buClr>
              <a:defRPr/>
            </a:lvl1pPr>
            <a:lvl2pPr>
              <a:buClr>
                <a:srgbClr val="009D4E"/>
              </a:buClr>
              <a:defRPr/>
            </a:lvl2pPr>
            <a:lvl3pPr>
              <a:buClr>
                <a:srgbClr val="009D4E"/>
              </a:buClr>
              <a:defRPr/>
            </a:lvl3pPr>
            <a:lvl4pPr>
              <a:buClr>
                <a:srgbClr val="009D4E"/>
              </a:buClr>
              <a:defRPr/>
            </a:lvl4pPr>
            <a:lvl5pPr>
              <a:buClr>
                <a:srgbClr val="009D4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946AAF-EB99-4096-71FF-F13FCA6F59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009D4E"/>
              </a:buClr>
              <a:defRPr/>
            </a:lvl1pPr>
            <a:lvl2pPr>
              <a:buClr>
                <a:srgbClr val="009D4E"/>
              </a:buClr>
              <a:defRPr/>
            </a:lvl2pPr>
            <a:lvl3pPr>
              <a:buClr>
                <a:srgbClr val="009D4E"/>
              </a:buClr>
              <a:defRPr/>
            </a:lvl3pPr>
            <a:lvl4pPr>
              <a:buClr>
                <a:srgbClr val="009D4E"/>
              </a:buClr>
              <a:defRPr/>
            </a:lvl4pPr>
            <a:lvl5pPr>
              <a:buClr>
                <a:srgbClr val="009D4E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E687AE-0A1C-8E11-AEA6-15650182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B3C54-BE60-8D42-B958-D833F7DCC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32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BCBC2B-1E5D-70D4-C2B0-10A8719BCB7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F40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572CC5A-87C4-9C3E-6432-EA8C1EC05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57169" y="5747265"/>
            <a:ext cx="1477662" cy="5558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42D213-47C3-6884-5268-D0240E7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FA76AF-C2CB-C3AC-FFB2-89F3610C0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9B3C54-BE60-8D42-B958-D833F7DCC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7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8ACD4-22B1-6B1D-CBBD-D77CD984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037938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C9917-27B6-3046-49AB-03FDCA409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458EF-EA24-7457-AEB7-C34B6377A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9B3C54-BE60-8D42-B958-D833F7DCCF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52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50" r:id="rId4"/>
    <p:sldLayoutId id="2147483662" r:id="rId5"/>
    <p:sldLayoutId id="2147483651" r:id="rId6"/>
    <p:sldLayoutId id="2147483652" r:id="rId7"/>
    <p:sldLayoutId id="2147483663" r:id="rId8"/>
    <p:sldLayoutId id="2147483654" r:id="rId9"/>
    <p:sldLayoutId id="2147483660" r:id="rId10"/>
    <p:sldLayoutId id="2147483656" r:id="rId11"/>
    <p:sldLayoutId id="2147483661" r:id="rId12"/>
    <p:sldLayoutId id="2147483655" r:id="rId13"/>
    <p:sldLayoutId id="2147483657" r:id="rId14"/>
    <p:sldLayoutId id="2147483658" r:id="rId15"/>
    <p:sldLayoutId id="2147483659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F406B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F406B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F406B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F406B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F406B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F406B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8ACD4-22B1-6B1D-CBBD-D77CD984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825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0C9917-27B6-3046-49AB-03FDCA409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66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7EB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7EB4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EB4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EB4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EB4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7EB4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aidph.org/wp-content/uploads/2022/10/AIDPH-Workforce-2022.pdf" TargetMode="Externa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Michigan.gov/oralhealth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p.org/en/practice-management/care-delivery-approaches/periodicity-schedule/" TargetMode="External"/><Relationship Id="rId2" Type="http://schemas.openxmlformats.org/officeDocument/2006/relationships/hyperlink" Target="https://www.michigan.gov/mdhhs/keepmi-healthy/communicablediseases/epidemiology/chronicepi/oral-health-epidemiology/oralhealth-dashboard-michigan-medicaid-perinatal-oral-health-care-utilization-2018-2021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aapd.org/research/oral-health-policies--recommendations/periodicity-of-examination-preventive-dental-services-anticipatory-guidance-counseling-and-oral-treatment-for-infants-children-and-adolescents/periodicity-chart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9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ichigan.gov/mdhhs/assistance-programs/healthcare/childrenteens/hkdental" TargetMode="Externa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equest.org/topics/health-equity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ltadental.com/us/en/protect-my-smile/oral-health-conditions.html" TargetMode="External"/><Relationship Id="rId7" Type="http://schemas.openxmlformats.org/officeDocument/2006/relationships/hyperlink" Target="https://www.ada.org/resources/research/science-and-research-institute/evidence-based-dental-research/fluoride-toothpaste-for-young-children-guideline" TargetMode="External"/><Relationship Id="rId2" Type="http://schemas.openxmlformats.org/officeDocument/2006/relationships/hyperlink" Target="https://www.cdc.gov/oralhealth/oral_health_disparities/index.htm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ublications.aap.org/aapnews/news/14804/Weighing-in-on-fruit-juice-AAP-now-says-no-juice?autologincheck=redirected" TargetMode="External"/><Relationship Id="rId5" Type="http://schemas.openxmlformats.org/officeDocument/2006/relationships/hyperlink" Target="https://www.aapd.org/globalassets/media/policy-center/year1visit.pdf" TargetMode="External"/><Relationship Id="rId4" Type="http://schemas.openxmlformats.org/officeDocument/2006/relationships/hyperlink" Target="https://www.michigan.gov/mdhhs/adult-child-serv/childrenfamilies/familyhealth/oralhealth/varnish-michigan-free-fluoride-varnish-program-for-medical-provider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cdc.gov/oralhealth/oral_health_disparities/index.htm" TargetMode="Externa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mailto:beaversh1@michigan.gov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815C-4B7B-9656-49C1-0BF1F471D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110" y="1320744"/>
            <a:ext cx="7903780" cy="1363020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Perinatal and Infant Oral Health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4DD73-5CDA-0DBA-D063-52AC84BD4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110" y="2813951"/>
            <a:ext cx="7903780" cy="762738"/>
          </a:xfrm>
        </p:spPr>
        <p:txBody>
          <a:bodyPr>
            <a:normAutofit/>
          </a:bodyPr>
          <a:lstStyle/>
          <a:p>
            <a:r>
              <a:rPr lang="en-US" sz="3200" dirty="0"/>
              <a:t>A Practical Guide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DACF352-FE0D-570D-0C28-641988CE093A}"/>
              </a:ext>
            </a:extLst>
          </p:cNvPr>
          <p:cNvSpPr txBox="1">
            <a:spLocks/>
          </p:cNvSpPr>
          <p:nvPr/>
        </p:nvSpPr>
        <p:spPr>
          <a:xfrm>
            <a:off x="1073689" y="5121648"/>
            <a:ext cx="3766758" cy="12864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EB4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0F40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EB4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EB4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EB4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EB4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EB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06400-F485-24DF-A2FC-827748894149}"/>
              </a:ext>
            </a:extLst>
          </p:cNvPr>
          <p:cNvSpPr txBox="1"/>
          <p:nvPr/>
        </p:nvSpPr>
        <p:spPr>
          <a:xfrm>
            <a:off x="7351555" y="5121648"/>
            <a:ext cx="3556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Emily Norrix, MPH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Perinatal Oral Health Consultant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Michigan Department of Health and Human Services </a:t>
            </a:r>
          </a:p>
        </p:txBody>
      </p:sp>
    </p:spTree>
    <p:extLst>
      <p:ext uri="{BB962C8B-B14F-4D97-AF65-F5344CB8AC3E}">
        <p14:creationId xmlns:p14="http://schemas.microsoft.com/office/powerpoint/2010/main" val="393121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16">
            <a:extLst>
              <a:ext uri="{FF2B5EF4-FFF2-40B4-BE49-F238E27FC236}">
                <a16:creationId xmlns:a16="http://schemas.microsoft.com/office/drawing/2014/main" id="{1D8F5608-0F26-CED2-0FA5-8754603AD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1989" y="1355726"/>
            <a:ext cx="832802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lnSpc>
                <a:spcPts val="362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13294B"/>
                </a:solidFill>
                <a:latin typeface="Trebuchet MS" panose="020B0603020202020204" pitchFamily="34" charset="0"/>
                <a:cs typeface="Poppins Medium" panose="00000600000000000000" pitchFamily="2" charset="0"/>
              </a:rPr>
              <a:t>Michigan State Oral Health Plan </a:t>
            </a:r>
          </a:p>
          <a:p>
            <a:pPr algn="ctr" fontAlgn="base">
              <a:lnSpc>
                <a:spcPts val="362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13294B"/>
                </a:solidFill>
                <a:latin typeface="Trebuchet MS" panose="020B0603020202020204" pitchFamily="34" charset="0"/>
                <a:cs typeface="Poppins Medium" panose="00000600000000000000" pitchFamily="2" charset="0"/>
              </a:rPr>
              <a:t>Assessments Over Time</a:t>
            </a:r>
          </a:p>
        </p:txBody>
      </p:sp>
      <p:pic>
        <p:nvPicPr>
          <p:cNvPr id="66563" name="Picture 18">
            <a:extLst>
              <a:ext uri="{FF2B5EF4-FFF2-40B4-BE49-F238E27FC236}">
                <a16:creationId xmlns:a16="http://schemas.microsoft.com/office/drawing/2014/main" id="{FBFE7EED-57BF-F173-DAF2-94AF8DCCB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664" y="5570538"/>
            <a:ext cx="9429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47BC96-6B1A-68E5-C0E5-1EC1F1B65CD9}"/>
              </a:ext>
            </a:extLst>
          </p:cNvPr>
          <p:cNvSpPr txBox="1"/>
          <p:nvPr/>
        </p:nvSpPr>
        <p:spPr>
          <a:xfrm>
            <a:off x="1924050" y="5494339"/>
            <a:ext cx="342900" cy="319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lnSpc>
                <a:spcPts val="2145"/>
              </a:lnSpc>
              <a:defRPr/>
            </a:pPr>
            <a:r>
              <a:rPr lang="en-US" sz="788" spc="45">
                <a:solidFill>
                  <a:srgbClr val="13294B"/>
                </a:solidFill>
                <a:latin typeface="Raleway Light" panose="020B0403030101060003" pitchFamily="34" charset="77"/>
                <a:cs typeface="Poppins Medium" pitchFamily="2" charset="77"/>
              </a:rPr>
              <a:t>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2414BE9-0222-6577-6B74-8FE321AC71F0}"/>
              </a:ext>
            </a:extLst>
          </p:cNvPr>
          <p:cNvCxnSpPr>
            <a:cxnSpLocks/>
          </p:cNvCxnSpPr>
          <p:nvPr/>
        </p:nvCxnSpPr>
        <p:spPr>
          <a:xfrm>
            <a:off x="2201863" y="5645150"/>
            <a:ext cx="0" cy="114300"/>
          </a:xfrm>
          <a:prstGeom prst="line">
            <a:avLst/>
          </a:prstGeom>
          <a:ln w="6350">
            <a:solidFill>
              <a:srgbClr val="142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5A196E-5208-B77D-BBDD-18F50F4DF7BC}"/>
              </a:ext>
            </a:extLst>
          </p:cNvPr>
          <p:cNvSpPr txBox="1"/>
          <p:nvPr/>
        </p:nvSpPr>
        <p:spPr>
          <a:xfrm>
            <a:off x="2266950" y="2619376"/>
            <a:ext cx="3448051" cy="246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-Michigan State Oral Health Plan 2020 (2015 data)</a:t>
            </a:r>
          </a:p>
          <a:p>
            <a:pPr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HRSA estimates that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862,159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people live in Michigan’s dental HPSAs and that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To remove the dental shortage designations,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121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additional dental professionals would be needed. </a:t>
            </a: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2ADE21-0AD6-1E28-758C-6F727DB40E79}"/>
              </a:ext>
            </a:extLst>
          </p:cNvPr>
          <p:cNvSpPr txBox="1"/>
          <p:nvPr/>
        </p:nvSpPr>
        <p:spPr>
          <a:xfrm>
            <a:off x="6221414" y="2619376"/>
            <a:ext cx="3703636" cy="246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-Michigan State Oral Health Plan 2025 (2021 data)</a:t>
            </a:r>
          </a:p>
          <a:p>
            <a:pPr defTabSz="685800">
              <a:defRPr/>
            </a:pPr>
            <a:endParaRPr lang="en-US" sz="15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[Regarding dental HPSAs]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HRSA estimates that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1.6 million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Michiganders have inadequate access to dental services and that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An additional </a:t>
            </a:r>
            <a:r>
              <a:rPr lang="en-US" sz="1500" b="1" dirty="0">
                <a:solidFill>
                  <a:prstClr val="black"/>
                </a:solidFill>
                <a:latin typeface="Calibri" panose="020F0502020204030204"/>
              </a:rPr>
              <a:t>400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</a:rPr>
              <a:t> dentists are needed to serve them. </a:t>
            </a:r>
          </a:p>
          <a:p>
            <a:pPr defTabSz="685800">
              <a:defRPr/>
            </a:pP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6">
            <a:extLst>
              <a:ext uri="{FF2B5EF4-FFF2-40B4-BE49-F238E27FC236}">
                <a16:creationId xmlns:a16="http://schemas.microsoft.com/office/drawing/2014/main" id="{8179E707-478F-9855-A613-73B85ADA6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1379539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lnSpc>
                <a:spcPts val="362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>
                <a:solidFill>
                  <a:srgbClr val="13294B"/>
                </a:solidFill>
                <a:latin typeface="Trebuchet MS" panose="020B0603020202020204" pitchFamily="34" charset="0"/>
                <a:cs typeface="Poppins Medium" panose="00000600000000000000" pitchFamily="2" charset="0"/>
              </a:rPr>
              <a:t>Current Dental HPSAs in MI</a:t>
            </a:r>
          </a:p>
        </p:txBody>
      </p:sp>
      <p:pic>
        <p:nvPicPr>
          <p:cNvPr id="68611" name="Picture 18">
            <a:extLst>
              <a:ext uri="{FF2B5EF4-FFF2-40B4-BE49-F238E27FC236}">
                <a16:creationId xmlns:a16="http://schemas.microsoft.com/office/drawing/2014/main" id="{A1FF2734-2BA3-7F93-2A4D-B9288F71F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664" y="5570538"/>
            <a:ext cx="9429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5BA3C6-648D-77CD-D984-38631A4F7FBF}"/>
              </a:ext>
            </a:extLst>
          </p:cNvPr>
          <p:cNvSpPr txBox="1"/>
          <p:nvPr/>
        </p:nvSpPr>
        <p:spPr>
          <a:xfrm>
            <a:off x="1924050" y="5494339"/>
            <a:ext cx="342900" cy="319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lnSpc>
                <a:spcPts val="2145"/>
              </a:lnSpc>
              <a:defRPr/>
            </a:pPr>
            <a:r>
              <a:rPr lang="en-US" sz="788" spc="45">
                <a:solidFill>
                  <a:srgbClr val="13294B"/>
                </a:solidFill>
                <a:latin typeface="Raleway Light" panose="020B0403030101060003" pitchFamily="34" charset="77"/>
                <a:cs typeface="Poppins Medium" pitchFamily="2" charset="77"/>
              </a:rPr>
              <a:t>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091BC8-339B-96CA-2CA5-36495527B6E2}"/>
              </a:ext>
            </a:extLst>
          </p:cNvPr>
          <p:cNvCxnSpPr>
            <a:cxnSpLocks/>
          </p:cNvCxnSpPr>
          <p:nvPr/>
        </p:nvCxnSpPr>
        <p:spPr>
          <a:xfrm>
            <a:off x="2201863" y="5645150"/>
            <a:ext cx="0" cy="114300"/>
          </a:xfrm>
          <a:prstGeom prst="line">
            <a:avLst/>
          </a:prstGeom>
          <a:ln w="6350">
            <a:solidFill>
              <a:srgbClr val="142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614" name="Picture 3">
            <a:extLst>
              <a:ext uri="{FF2B5EF4-FFF2-40B4-BE49-F238E27FC236}">
                <a16:creationId xmlns:a16="http://schemas.microsoft.com/office/drawing/2014/main" id="{8D3C6F18-F36F-5040-CF15-6D02E040C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5163" y="2049464"/>
            <a:ext cx="3763962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2939D2-4F35-C2CD-2E36-08C5F767122D}"/>
              </a:ext>
            </a:extLst>
          </p:cNvPr>
          <p:cNvSpPr txBox="1"/>
          <p:nvPr/>
        </p:nvSpPr>
        <p:spPr>
          <a:xfrm>
            <a:off x="6770689" y="2646363"/>
            <a:ext cx="2441575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350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47 counties are entirely HPSA</a:t>
            </a:r>
          </a:p>
          <a:p>
            <a:pPr algn="ctr" defTabSz="685800">
              <a:defRPr/>
            </a:pPr>
            <a:endParaRPr lang="en-US" sz="1350" b="1">
              <a:solidFill>
                <a:prstClr val="black"/>
              </a:solidFill>
              <a:latin typeface="Raleway" panose="020B0503030101060003" pitchFamily="34" charset="77"/>
              <a:cs typeface="Poppins Light" pitchFamily="2" charset="77"/>
            </a:endParaRPr>
          </a:p>
          <a:p>
            <a:pPr algn="ctr" defTabSz="685800">
              <a:defRPr/>
            </a:pPr>
            <a:r>
              <a:rPr lang="en-US" sz="1350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25 counties are partial HPSAs</a:t>
            </a:r>
          </a:p>
          <a:p>
            <a:pPr algn="ctr" defTabSz="685800">
              <a:defRPr/>
            </a:pPr>
            <a:endParaRPr lang="en-US" sz="1350" b="1">
              <a:solidFill>
                <a:prstClr val="black"/>
              </a:solidFill>
              <a:latin typeface="Raleway" panose="020B0503030101060003" pitchFamily="34" charset="77"/>
              <a:cs typeface="Poppins Light" pitchFamily="2" charset="77"/>
            </a:endParaRPr>
          </a:p>
          <a:p>
            <a:pPr algn="ctr" defTabSz="685800">
              <a:defRPr/>
            </a:pPr>
            <a:r>
              <a:rPr lang="en-US" sz="1350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11 counties are fully served</a:t>
            </a:r>
          </a:p>
          <a:p>
            <a:pPr algn="ctr" defTabSz="685800">
              <a:defRPr/>
            </a:pPr>
            <a:endParaRPr lang="en-US" sz="1350" b="1">
              <a:solidFill>
                <a:prstClr val="black"/>
              </a:solidFill>
              <a:latin typeface="Raleway" panose="020B0503030101060003" pitchFamily="34" charset="77"/>
              <a:cs typeface="Poppins Light" pitchFamily="2" charset="77"/>
            </a:endParaRPr>
          </a:p>
          <a:p>
            <a:pPr algn="ctr" defTabSz="685800">
              <a:defRPr/>
            </a:pPr>
            <a:r>
              <a:rPr lang="en-US" sz="1350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*there are still underserved individuals within these counties!</a:t>
            </a:r>
          </a:p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Raleway" panose="020B0503030101060003" pitchFamily="34" charset="77"/>
              <a:cs typeface="Poppins Light" pitchFamily="2" charset="77"/>
            </a:endParaRPr>
          </a:p>
        </p:txBody>
      </p:sp>
      <p:pic>
        <p:nvPicPr>
          <p:cNvPr id="68616" name="Picture 7">
            <a:extLst>
              <a:ext uri="{FF2B5EF4-FFF2-40B4-BE49-F238E27FC236}">
                <a16:creationId xmlns:a16="http://schemas.microsoft.com/office/drawing/2014/main" id="{36A3A980-F9B6-4C9B-F932-163D0013F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6438" y="5092700"/>
            <a:ext cx="27606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836456-8B2C-A7F0-755F-615114B4FD92}"/>
              </a:ext>
            </a:extLst>
          </p:cNvPr>
          <p:cNvSpPr txBox="1"/>
          <p:nvPr/>
        </p:nvSpPr>
        <p:spPr>
          <a:xfrm>
            <a:off x="4010025" y="4845050"/>
            <a:ext cx="1658938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675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Health Professional Shortage Areas, Dental Care, 2023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16">
            <a:extLst>
              <a:ext uri="{FF2B5EF4-FFF2-40B4-BE49-F238E27FC236}">
                <a16:creationId xmlns:a16="http://schemas.microsoft.com/office/drawing/2014/main" id="{50590811-3A62-F1EF-16C7-7F41DB477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0350" y="1379539"/>
            <a:ext cx="91440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fontAlgn="base">
              <a:lnSpc>
                <a:spcPts val="362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000" dirty="0">
                <a:solidFill>
                  <a:srgbClr val="13294B"/>
                </a:solidFill>
                <a:latin typeface="Trebuchet MS" panose="020B0603020202020204" pitchFamily="34" charset="0"/>
                <a:cs typeface="Poppins Medium" panose="00000600000000000000" pitchFamily="2" charset="0"/>
              </a:rPr>
              <a:t>Dental HPSAs 1/22 vs. 5/23</a:t>
            </a:r>
          </a:p>
        </p:txBody>
      </p:sp>
      <p:pic>
        <p:nvPicPr>
          <p:cNvPr id="70659" name="Picture 18">
            <a:extLst>
              <a:ext uri="{FF2B5EF4-FFF2-40B4-BE49-F238E27FC236}">
                <a16:creationId xmlns:a16="http://schemas.microsoft.com/office/drawing/2014/main" id="{4E845F6C-B7B8-9906-4FAD-F633459F8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664" y="5570538"/>
            <a:ext cx="9429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9FB104B-DA99-D578-E454-A7A6EF26D5B5}"/>
              </a:ext>
            </a:extLst>
          </p:cNvPr>
          <p:cNvSpPr txBox="1"/>
          <p:nvPr/>
        </p:nvSpPr>
        <p:spPr>
          <a:xfrm>
            <a:off x="1924050" y="5494339"/>
            <a:ext cx="342900" cy="319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lnSpc>
                <a:spcPts val="2145"/>
              </a:lnSpc>
              <a:defRPr/>
            </a:pPr>
            <a:r>
              <a:rPr lang="en-US" sz="788" spc="45">
                <a:solidFill>
                  <a:srgbClr val="13294B"/>
                </a:solidFill>
                <a:latin typeface="Raleway Light" panose="020B0403030101060003" pitchFamily="34" charset="77"/>
                <a:cs typeface="Poppins Medium" pitchFamily="2" charset="77"/>
              </a:rPr>
              <a:t>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619DB5-98E0-FA63-FBE5-11837B39868E}"/>
              </a:ext>
            </a:extLst>
          </p:cNvPr>
          <p:cNvCxnSpPr>
            <a:cxnSpLocks/>
          </p:cNvCxnSpPr>
          <p:nvPr/>
        </p:nvCxnSpPr>
        <p:spPr>
          <a:xfrm>
            <a:off x="2201863" y="5645150"/>
            <a:ext cx="0" cy="114300"/>
          </a:xfrm>
          <a:prstGeom prst="line">
            <a:avLst/>
          </a:prstGeom>
          <a:ln w="6350">
            <a:solidFill>
              <a:srgbClr val="142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662" name="Picture 3">
            <a:extLst>
              <a:ext uri="{FF2B5EF4-FFF2-40B4-BE49-F238E27FC236}">
                <a16:creationId xmlns:a16="http://schemas.microsoft.com/office/drawing/2014/main" id="{C462AC49-0EB7-006E-4B02-2C9DF8BB6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013" y="1846264"/>
            <a:ext cx="376555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5">
            <a:extLst>
              <a:ext uri="{FF2B5EF4-FFF2-40B4-BE49-F238E27FC236}">
                <a16:creationId xmlns:a16="http://schemas.microsoft.com/office/drawing/2014/main" id="{7CE6834B-86F6-35D0-FFF3-F092AAA42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6263" y="1985963"/>
            <a:ext cx="2698750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D7D3B6-C1CA-FDE8-D6CF-C76A4AE89C18}"/>
              </a:ext>
            </a:extLst>
          </p:cNvPr>
          <p:cNvSpPr txBox="1"/>
          <p:nvPr/>
        </p:nvSpPr>
        <p:spPr>
          <a:xfrm>
            <a:off x="8389939" y="2646364"/>
            <a:ext cx="1404937" cy="237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1350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7 counties </a:t>
            </a:r>
            <a:r>
              <a:rPr lang="en-US" sz="1350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changed from</a:t>
            </a:r>
          </a:p>
          <a:p>
            <a:pPr algn="ctr" defTabSz="685800">
              <a:defRPr/>
            </a:pPr>
            <a:endParaRPr lang="en-US" sz="1350" b="1">
              <a:solidFill>
                <a:prstClr val="black"/>
              </a:solidFill>
              <a:latin typeface="Raleway" panose="020B0503030101060003" pitchFamily="34" charset="77"/>
              <a:cs typeface="Poppins Light" pitchFamily="2" charset="77"/>
            </a:endParaRPr>
          </a:p>
          <a:p>
            <a:pPr algn="ctr" defTabSz="685800">
              <a:defRPr/>
            </a:pPr>
            <a:r>
              <a:rPr lang="en-US" sz="1350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 Part </a:t>
            </a:r>
            <a:r>
              <a:rPr lang="en-US" sz="1350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of county contains dental HPSA</a:t>
            </a:r>
          </a:p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Raleway" panose="020B0503030101060003" pitchFamily="34" charset="77"/>
              <a:cs typeface="Poppins Light" pitchFamily="2" charset="77"/>
            </a:endParaRPr>
          </a:p>
          <a:p>
            <a:pPr algn="ctr" defTabSz="685800">
              <a:defRPr/>
            </a:pPr>
            <a:r>
              <a:rPr lang="en-US" sz="1350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to </a:t>
            </a:r>
          </a:p>
          <a:p>
            <a:pPr algn="ctr" defTabSz="685800">
              <a:defRPr/>
            </a:pPr>
            <a:endParaRPr lang="en-US" sz="1350">
              <a:solidFill>
                <a:prstClr val="black"/>
              </a:solidFill>
              <a:latin typeface="Raleway" panose="020B0503030101060003" pitchFamily="34" charset="77"/>
              <a:cs typeface="Poppins Light" pitchFamily="2" charset="77"/>
            </a:endParaRPr>
          </a:p>
          <a:p>
            <a:pPr algn="ctr" defTabSz="685800">
              <a:defRPr/>
            </a:pPr>
            <a:r>
              <a:rPr lang="en-US" sz="1350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Whole</a:t>
            </a:r>
            <a:r>
              <a:rPr lang="en-US" sz="1350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 county is dental HPSA</a:t>
            </a:r>
          </a:p>
        </p:txBody>
      </p:sp>
      <p:pic>
        <p:nvPicPr>
          <p:cNvPr id="70665" name="Picture 7">
            <a:extLst>
              <a:ext uri="{FF2B5EF4-FFF2-40B4-BE49-F238E27FC236}">
                <a16:creationId xmlns:a16="http://schemas.microsoft.com/office/drawing/2014/main" id="{E1B75FCD-58F1-9234-E5F4-F51D6676D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1226" y="4873625"/>
            <a:ext cx="2760663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47FA27-1E5C-031B-6859-7F6635F9554E}"/>
              </a:ext>
            </a:extLst>
          </p:cNvPr>
          <p:cNvSpPr txBox="1"/>
          <p:nvPr/>
        </p:nvSpPr>
        <p:spPr>
          <a:xfrm>
            <a:off x="5086350" y="4645025"/>
            <a:ext cx="1658938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>
              <a:defRPr/>
            </a:pPr>
            <a:r>
              <a:rPr lang="en-US" sz="675" b="1">
                <a:solidFill>
                  <a:prstClr val="black"/>
                </a:solidFill>
                <a:latin typeface="Raleway" panose="020B0503030101060003" pitchFamily="34" charset="77"/>
                <a:cs typeface="Poppins Light" pitchFamily="2" charset="77"/>
              </a:rPr>
              <a:t>Health Professional Shortage Areas, Dental Care, 2023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57">
            <a:extLst>
              <a:ext uri="{FF2B5EF4-FFF2-40B4-BE49-F238E27FC236}">
                <a16:creationId xmlns:a16="http://schemas.microsoft.com/office/drawing/2014/main" id="{73FB02D2-C4DF-B89E-614A-5E1A6FBD5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5063" y="620713"/>
            <a:ext cx="3232150" cy="538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Box 16">
            <a:extLst>
              <a:ext uri="{FF2B5EF4-FFF2-40B4-BE49-F238E27FC236}">
                <a16:creationId xmlns:a16="http://schemas.microsoft.com/office/drawing/2014/main" id="{BDF48FD7-3107-A60F-C1C4-975DEB028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1606550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lnSpc>
                <a:spcPts val="362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13294B"/>
                </a:solidFill>
                <a:latin typeface="Raleway Medium" pitchFamily="2" charset="0"/>
                <a:cs typeface="Poppins Medium" panose="00000600000000000000" pitchFamily="2" charset="0"/>
              </a:rPr>
              <a:t>Distribution Issues</a:t>
            </a:r>
          </a:p>
        </p:txBody>
      </p:sp>
      <p:pic>
        <p:nvPicPr>
          <p:cNvPr id="73732" name="Picture 18">
            <a:extLst>
              <a:ext uri="{FF2B5EF4-FFF2-40B4-BE49-F238E27FC236}">
                <a16:creationId xmlns:a16="http://schemas.microsoft.com/office/drawing/2014/main" id="{E707E167-79E9-D367-2FCE-B14110818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664" y="5570538"/>
            <a:ext cx="9429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F11970-E80C-D9B2-3578-AAEE80B88045}"/>
              </a:ext>
            </a:extLst>
          </p:cNvPr>
          <p:cNvSpPr txBox="1"/>
          <p:nvPr/>
        </p:nvSpPr>
        <p:spPr>
          <a:xfrm>
            <a:off x="1924050" y="5494339"/>
            <a:ext cx="342900" cy="319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lnSpc>
                <a:spcPts val="2145"/>
              </a:lnSpc>
              <a:defRPr/>
            </a:pPr>
            <a:r>
              <a:rPr lang="en-US" sz="788" spc="45">
                <a:solidFill>
                  <a:srgbClr val="13294B"/>
                </a:solidFill>
                <a:latin typeface="Raleway Light" panose="020B0403030101060003" pitchFamily="34" charset="77"/>
                <a:cs typeface="Poppins Medium" pitchFamily="2" charset="77"/>
              </a:rPr>
              <a:t>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BC5511-4A5E-D073-6A21-CF5AC8861C80}"/>
              </a:ext>
            </a:extLst>
          </p:cNvPr>
          <p:cNvCxnSpPr>
            <a:cxnSpLocks/>
          </p:cNvCxnSpPr>
          <p:nvPr/>
        </p:nvCxnSpPr>
        <p:spPr>
          <a:xfrm>
            <a:off x="2201863" y="5645150"/>
            <a:ext cx="0" cy="114300"/>
          </a:xfrm>
          <a:prstGeom prst="line">
            <a:avLst/>
          </a:prstGeom>
          <a:ln w="6350">
            <a:solidFill>
              <a:srgbClr val="142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06FEB2C-9C39-1DFD-C4CF-3FAF79659AEB}"/>
              </a:ext>
            </a:extLst>
          </p:cNvPr>
          <p:cNvSpPr txBox="1"/>
          <p:nvPr/>
        </p:nvSpPr>
        <p:spPr>
          <a:xfrm>
            <a:off x="1924050" y="2598738"/>
            <a:ext cx="5746751" cy="1990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defTabSz="685800">
              <a:lnSpc>
                <a:spcPts val="162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13294B"/>
                </a:solidFill>
                <a:latin typeface="Raleway" panose="020B0503030101060003" pitchFamily="34" charset="77"/>
                <a:cs typeface="Poppins Light" pitchFamily="2" charset="77"/>
              </a:rPr>
              <a:t>Both MI dental schools are in SE MI</a:t>
            </a:r>
          </a:p>
          <a:p>
            <a:pPr marL="557213" lvl="1" indent="-214313" defTabSz="685800">
              <a:lnSpc>
                <a:spcPts val="162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13294B"/>
                </a:solidFill>
                <a:latin typeface="Raleway" panose="020B0503030101060003" pitchFamily="34" charset="77"/>
                <a:cs typeface="Poppins Light" pitchFamily="2" charset="77"/>
              </a:rPr>
              <a:t>High student debt, business ownership, &amp; production-based pay means they gravitate to highly populated &amp; affluent areas</a:t>
            </a:r>
          </a:p>
          <a:p>
            <a:pPr marL="214313" indent="-214313" defTabSz="685800">
              <a:lnSpc>
                <a:spcPts val="162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13294B"/>
                </a:solidFill>
                <a:latin typeface="Raleway" panose="020B0503030101060003" pitchFamily="34" charset="77"/>
                <a:cs typeface="Poppins Light" pitchFamily="2" charset="77"/>
              </a:rPr>
              <a:t>No dental hygiene program in the Upper Peninsula</a:t>
            </a:r>
          </a:p>
          <a:p>
            <a:pPr marL="214313" indent="-214313" defTabSz="685800">
              <a:lnSpc>
                <a:spcPts val="162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13294B"/>
                </a:solidFill>
                <a:latin typeface="Raleway" panose="020B0503030101060003" pitchFamily="34" charset="77"/>
                <a:cs typeface="Poppins Light" pitchFamily="2" charset="77"/>
              </a:rPr>
              <a:t>Most RDA pathways are 2-year AAS degree for relatively low pay</a:t>
            </a:r>
          </a:p>
          <a:p>
            <a:pPr marL="214313" indent="-214313" defTabSz="685800">
              <a:lnSpc>
                <a:spcPts val="1620"/>
              </a:lnSpc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sz="1350" dirty="0">
                <a:solidFill>
                  <a:srgbClr val="13294B"/>
                </a:solidFill>
                <a:latin typeface="Raleway" panose="020B0503030101060003" pitchFamily="34" charset="77"/>
                <a:cs typeface="Poppins Light" pitchFamily="2" charset="77"/>
              </a:rPr>
              <a:t>Most DDS, DHs and DAs go into private practice or DSOs; most don’t learn of public health options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>
            <a:extLst>
              <a:ext uri="{FF2B5EF4-FFF2-40B4-BE49-F238E27FC236}">
                <a16:creationId xmlns:a16="http://schemas.microsoft.com/office/drawing/2014/main" id="{431B3D1B-D9BE-0E1B-56D9-1CE97A77F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1440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18">
            <a:extLst>
              <a:ext uri="{FF2B5EF4-FFF2-40B4-BE49-F238E27FC236}">
                <a16:creationId xmlns:a16="http://schemas.microsoft.com/office/drawing/2014/main" id="{C448A43E-9CFE-2D9F-6A0F-A28663026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664" y="5570538"/>
            <a:ext cx="9429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867F13D-B35D-AD6F-CE93-13A3B6BCAA2B}"/>
              </a:ext>
            </a:extLst>
          </p:cNvPr>
          <p:cNvSpPr txBox="1"/>
          <p:nvPr/>
        </p:nvSpPr>
        <p:spPr>
          <a:xfrm>
            <a:off x="1924050" y="5494339"/>
            <a:ext cx="342900" cy="319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lnSpc>
                <a:spcPts val="2145"/>
              </a:lnSpc>
              <a:defRPr/>
            </a:pPr>
            <a:r>
              <a:rPr lang="en-US" sz="788" spc="45">
                <a:solidFill>
                  <a:srgbClr val="13294B"/>
                </a:solidFill>
                <a:latin typeface="Raleway Light" panose="020B0403030101060003" pitchFamily="34" charset="77"/>
                <a:cs typeface="Poppins Medium" pitchFamily="2" charset="77"/>
              </a:rPr>
              <a:t>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F8ADDB9-5634-8607-CAD1-2FE49DF927D5}"/>
              </a:ext>
            </a:extLst>
          </p:cNvPr>
          <p:cNvCxnSpPr>
            <a:cxnSpLocks/>
          </p:cNvCxnSpPr>
          <p:nvPr/>
        </p:nvCxnSpPr>
        <p:spPr>
          <a:xfrm>
            <a:off x="2201863" y="5645150"/>
            <a:ext cx="0" cy="114300"/>
          </a:xfrm>
          <a:prstGeom prst="line">
            <a:avLst/>
          </a:prstGeom>
          <a:ln w="6350">
            <a:solidFill>
              <a:srgbClr val="1427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8935B-511D-15C6-2591-B3EBCA4AF9F9}"/>
              </a:ext>
            </a:extLst>
          </p:cNvPr>
          <p:cNvSpPr/>
          <p:nvPr/>
        </p:nvSpPr>
        <p:spPr>
          <a:xfrm>
            <a:off x="1524000" y="842963"/>
            <a:ext cx="9144000" cy="2603500"/>
          </a:xfrm>
          <a:prstGeom prst="rect">
            <a:avLst/>
          </a:prstGeom>
          <a:solidFill>
            <a:srgbClr val="13294B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4759" name="Group 6">
            <a:extLst>
              <a:ext uri="{FF2B5EF4-FFF2-40B4-BE49-F238E27FC236}">
                <a16:creationId xmlns:a16="http://schemas.microsoft.com/office/drawing/2014/main" id="{F8EC8335-706F-16A0-1611-23FE60B7A66A}"/>
              </a:ext>
            </a:extLst>
          </p:cNvPr>
          <p:cNvGrpSpPr>
            <a:grpSpLocks/>
          </p:cNvGrpSpPr>
          <p:nvPr/>
        </p:nvGrpSpPr>
        <p:grpSpPr bwMode="auto">
          <a:xfrm>
            <a:off x="1766889" y="2841626"/>
            <a:ext cx="2479675" cy="2663825"/>
            <a:chOff x="584606" y="2645946"/>
            <a:chExt cx="3307948" cy="355138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C059DF-68B3-DEA7-5DF7-9EA0C443F163}"/>
                </a:ext>
              </a:extLst>
            </p:cNvPr>
            <p:cNvSpPr txBox="1"/>
            <p:nvPr/>
          </p:nvSpPr>
          <p:spPr>
            <a:xfrm>
              <a:off x="584606" y="4732753"/>
              <a:ext cx="3307948" cy="146457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lnSpc>
                  <a:spcPts val="1620"/>
                </a:lnSpc>
                <a:defRPr/>
              </a:pPr>
              <a:r>
                <a:rPr lang="en-US" sz="1050">
                  <a:solidFill>
                    <a:srgbClr val="13294B"/>
                  </a:solidFill>
                  <a:latin typeface="Raleway" panose="020B0503030101060003" pitchFamily="34" charset="77"/>
                  <a:cs typeface="Poppins Light" pitchFamily="2" charset="77"/>
                </a:rPr>
                <a:t>[By 2021] Employed dentists are within 2.0% of pre-pandemic levels. However, increased burnout and compassion fatigue are affecting retention of dentists in the workforce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22EAAF-D10D-B22F-C305-CDBC0E698935}"/>
                </a:ext>
              </a:extLst>
            </p:cNvPr>
            <p:cNvSpPr txBox="1"/>
            <p:nvPr/>
          </p:nvSpPr>
          <p:spPr>
            <a:xfrm>
              <a:off x="584606" y="4375076"/>
              <a:ext cx="3307948" cy="38519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lnSpc>
                  <a:spcPts val="1695"/>
                </a:lnSpc>
                <a:defRPr/>
              </a:pPr>
              <a:r>
                <a:rPr lang="en-US" sz="1050" b="1">
                  <a:solidFill>
                    <a:srgbClr val="13294B"/>
                  </a:solidFill>
                  <a:latin typeface="Raleway SemiBold" panose="020B0503030101060003" pitchFamily="34" charset="77"/>
                  <a:cs typeface="Poppins Light" pitchFamily="2" charset="77"/>
                </a:rPr>
                <a:t>Decrease in dentists 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9EB919E-647F-04DE-BA29-CEFDC9D7A083}"/>
                </a:ext>
              </a:extLst>
            </p:cNvPr>
            <p:cNvSpPr/>
            <p:nvPr/>
          </p:nvSpPr>
          <p:spPr>
            <a:xfrm>
              <a:off x="1327941" y="2645946"/>
              <a:ext cx="1592559" cy="1591560"/>
            </a:xfrm>
            <a:prstGeom prst="ellipse">
              <a:avLst/>
            </a:prstGeom>
            <a:solidFill>
              <a:srgbClr val="719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775" name="TextBox 26">
              <a:extLst>
                <a:ext uri="{FF2B5EF4-FFF2-40B4-BE49-F238E27FC236}">
                  <a16:creationId xmlns:a16="http://schemas.microsoft.com/office/drawing/2014/main" id="{45D98402-F669-53A1-1FD2-FE21D89EF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241" y="3179769"/>
              <a:ext cx="159261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  <a:latin typeface="Raleway Medium" pitchFamily="2" charset="0"/>
                  <a:cs typeface="Poppins Medium" panose="00000600000000000000" pitchFamily="2" charset="0"/>
                </a:rPr>
                <a:t>12.6%</a:t>
              </a:r>
            </a:p>
          </p:txBody>
        </p:sp>
      </p:grpSp>
      <p:grpSp>
        <p:nvGrpSpPr>
          <p:cNvPr id="74760" name="Group 37">
            <a:extLst>
              <a:ext uri="{FF2B5EF4-FFF2-40B4-BE49-F238E27FC236}">
                <a16:creationId xmlns:a16="http://schemas.microsoft.com/office/drawing/2014/main" id="{582459E1-144E-6F18-BA34-2DAB2772A6F8}"/>
              </a:ext>
            </a:extLst>
          </p:cNvPr>
          <p:cNvGrpSpPr>
            <a:grpSpLocks/>
          </p:cNvGrpSpPr>
          <p:nvPr/>
        </p:nvGrpSpPr>
        <p:grpSpPr bwMode="auto">
          <a:xfrm>
            <a:off x="4906964" y="2841625"/>
            <a:ext cx="2378075" cy="2546350"/>
            <a:chOff x="584606" y="2645946"/>
            <a:chExt cx="3168800" cy="339530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B7B7CD6-F7A6-FBB4-3CAE-F9B827CDE1FB}"/>
                </a:ext>
              </a:extLst>
            </p:cNvPr>
            <p:cNvSpPr txBox="1"/>
            <p:nvPr/>
          </p:nvSpPr>
          <p:spPr>
            <a:xfrm>
              <a:off x="724219" y="4849508"/>
              <a:ext cx="2889573" cy="11917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lnSpc>
                  <a:spcPts val="1620"/>
                </a:lnSpc>
                <a:defRPr/>
              </a:pPr>
              <a:r>
                <a:rPr lang="en-US" sz="1050">
                  <a:solidFill>
                    <a:srgbClr val="13294B"/>
                  </a:solidFill>
                  <a:latin typeface="Raleway" panose="020B0503030101060003" pitchFamily="34" charset="77"/>
                  <a:cs typeface="Poppins Light" pitchFamily="2" charset="77"/>
                </a:rPr>
                <a:t>6.5% had returned to work by 2021. 90% of hiring dentists report significant challenges in filling staffing vacancies.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122160-A0FD-55CD-D7ED-E2DC6A2DE82C}"/>
                </a:ext>
              </a:extLst>
            </p:cNvPr>
            <p:cNvSpPr txBox="1"/>
            <p:nvPr/>
          </p:nvSpPr>
          <p:spPr>
            <a:xfrm>
              <a:off x="584606" y="4375351"/>
              <a:ext cx="3168800" cy="38313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lnSpc>
                  <a:spcPts val="1695"/>
                </a:lnSpc>
                <a:defRPr/>
              </a:pPr>
              <a:r>
                <a:rPr lang="en-US" sz="1050" b="1">
                  <a:solidFill>
                    <a:srgbClr val="13294B"/>
                  </a:solidFill>
                  <a:latin typeface="Raleway SemiBold" panose="020B0503030101060003" pitchFamily="34" charset="77"/>
                  <a:cs typeface="Poppins Light" pitchFamily="2" charset="77"/>
                </a:rPr>
                <a:t>Decrease in RDH workforce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773703C-7F53-DCE9-B8FE-FFA02E81F34E}"/>
                </a:ext>
              </a:extLst>
            </p:cNvPr>
            <p:cNvSpPr/>
            <p:nvPr/>
          </p:nvSpPr>
          <p:spPr>
            <a:xfrm>
              <a:off x="1329211" y="2645946"/>
              <a:ext cx="1590746" cy="1591814"/>
            </a:xfrm>
            <a:prstGeom prst="ellipse">
              <a:avLst/>
            </a:prstGeom>
            <a:solidFill>
              <a:srgbClr val="719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771" name="TextBox 49">
              <a:extLst>
                <a:ext uri="{FF2B5EF4-FFF2-40B4-BE49-F238E27FC236}">
                  <a16:creationId xmlns:a16="http://schemas.microsoft.com/office/drawing/2014/main" id="{6F7FBE36-0170-9141-5DBD-FA40819C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241" y="3179769"/>
              <a:ext cx="159261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  <a:latin typeface="Raleway Medium" pitchFamily="2" charset="0"/>
                  <a:cs typeface="Poppins Medium" panose="00000600000000000000" pitchFamily="2" charset="0"/>
                </a:rPr>
                <a:t>12.1%</a:t>
              </a:r>
            </a:p>
          </p:txBody>
        </p:sp>
      </p:grpSp>
      <p:grpSp>
        <p:nvGrpSpPr>
          <p:cNvPr id="74761" name="Group 50">
            <a:extLst>
              <a:ext uri="{FF2B5EF4-FFF2-40B4-BE49-F238E27FC236}">
                <a16:creationId xmlns:a16="http://schemas.microsoft.com/office/drawing/2014/main" id="{FA041204-80D6-E4C2-BA82-B1D1204C17E4}"/>
              </a:ext>
            </a:extLst>
          </p:cNvPr>
          <p:cNvGrpSpPr>
            <a:grpSpLocks/>
          </p:cNvGrpSpPr>
          <p:nvPr/>
        </p:nvGrpSpPr>
        <p:grpSpPr bwMode="auto">
          <a:xfrm>
            <a:off x="7945439" y="2841625"/>
            <a:ext cx="2376487" cy="2693988"/>
            <a:chOff x="584605" y="2645946"/>
            <a:chExt cx="3168801" cy="359196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F127E3E-52EA-7485-B087-589B1C816F0B}"/>
                </a:ext>
              </a:extLst>
            </p:cNvPr>
            <p:cNvSpPr txBox="1"/>
            <p:nvPr/>
          </p:nvSpPr>
          <p:spPr>
            <a:xfrm>
              <a:off x="584605" y="4773184"/>
              <a:ext cx="3168801" cy="146472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lnSpc>
                  <a:spcPts val="1620"/>
                </a:lnSpc>
                <a:defRPr/>
              </a:pPr>
              <a:r>
                <a:rPr lang="en-US" sz="1050">
                  <a:solidFill>
                    <a:srgbClr val="13294B"/>
                  </a:solidFill>
                  <a:latin typeface="Raleway" panose="020B0503030101060003" pitchFamily="34" charset="77"/>
                  <a:cs typeface="Poppins Light" pitchFamily="2" charset="77"/>
                </a:rPr>
                <a:t>In 2021, employment numbers were within 1.2% of pre-pandemic numbers; however, dentists reported difficulty finding and hiring dental assistants.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2E88802-28FD-BE34-5779-263BFF70D899}"/>
                </a:ext>
              </a:extLst>
            </p:cNvPr>
            <p:cNvSpPr txBox="1"/>
            <p:nvPr/>
          </p:nvSpPr>
          <p:spPr>
            <a:xfrm>
              <a:off x="584605" y="4375253"/>
              <a:ext cx="3168801" cy="3831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685800">
                <a:lnSpc>
                  <a:spcPts val="1695"/>
                </a:lnSpc>
                <a:defRPr/>
              </a:pPr>
              <a:r>
                <a:rPr lang="en-US" sz="1050" b="1">
                  <a:solidFill>
                    <a:srgbClr val="13294B"/>
                  </a:solidFill>
                  <a:latin typeface="Raleway SemiBold" panose="020B0503030101060003" pitchFamily="34" charset="77"/>
                  <a:cs typeface="Poppins Light" pitchFamily="2" charset="77"/>
                </a:rPr>
                <a:t>Decrease in DA Workforce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3525B1F7-D798-4B8E-0D7C-773205E67025}"/>
                </a:ext>
              </a:extLst>
            </p:cNvPr>
            <p:cNvSpPr/>
            <p:nvPr/>
          </p:nvSpPr>
          <p:spPr>
            <a:xfrm>
              <a:off x="1327590" y="2645946"/>
              <a:ext cx="1593927" cy="1591724"/>
            </a:xfrm>
            <a:prstGeom prst="ellipse">
              <a:avLst/>
            </a:prstGeom>
            <a:solidFill>
              <a:srgbClr val="719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4767" name="TextBox 54">
              <a:extLst>
                <a:ext uri="{FF2B5EF4-FFF2-40B4-BE49-F238E27FC236}">
                  <a16:creationId xmlns:a16="http://schemas.microsoft.com/office/drawing/2014/main" id="{444176CC-DE52-EBF9-7A9D-DF49F56DEA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28241" y="3179769"/>
              <a:ext cx="1592612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defTabSz="685800"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  <a:latin typeface="Raleway Medium" pitchFamily="2" charset="0"/>
                  <a:cs typeface="Poppins Medium" panose="00000600000000000000" pitchFamily="2" charset="0"/>
                </a:rPr>
                <a:t>10.5%</a:t>
              </a:r>
            </a:p>
          </p:txBody>
        </p:sp>
      </p:grpSp>
      <p:sp>
        <p:nvSpPr>
          <p:cNvPr id="74762" name="TextBox 1">
            <a:extLst>
              <a:ext uri="{FF2B5EF4-FFF2-40B4-BE49-F238E27FC236}">
                <a16:creationId xmlns:a16="http://schemas.microsoft.com/office/drawing/2014/main" id="{A308C5DF-C24E-A2EC-161C-6438D4F85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1606550"/>
            <a:ext cx="9144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lnSpc>
                <a:spcPts val="3625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700">
                <a:solidFill>
                  <a:srgbClr val="FFFFFF"/>
                </a:solidFill>
                <a:latin typeface="Raleway Medium" pitchFamily="2" charset="0"/>
                <a:cs typeface="Poppins Medium" panose="00000600000000000000" pitchFamily="2" charset="0"/>
              </a:rPr>
              <a:t>COVID Impact on OH Workforce</a:t>
            </a:r>
          </a:p>
        </p:txBody>
      </p:sp>
      <p:sp>
        <p:nvSpPr>
          <p:cNvPr id="74763" name="TextBox 7">
            <a:extLst>
              <a:ext uri="{FF2B5EF4-FFF2-40B4-BE49-F238E27FC236}">
                <a16:creationId xmlns:a16="http://schemas.microsoft.com/office/drawing/2014/main" id="{D571504F-2CB7-9DE7-9164-EDAAFC17A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900" y="5680076"/>
            <a:ext cx="18542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90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Source: AIDPH-Workforce-2022.pdf</a:t>
            </a:r>
            <a:endParaRPr lang="en-US" altLang="en-US" sz="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3165-0B4E-7022-2608-214E2803B0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Perinatal Oral Health In Michigan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486B0-AC5D-19F8-EF54-B4916EF181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 Practical Guide</a:t>
            </a:r>
          </a:p>
        </p:txBody>
      </p:sp>
    </p:spTree>
    <p:extLst>
      <p:ext uri="{BB962C8B-B14F-4D97-AF65-F5344CB8AC3E}">
        <p14:creationId xmlns:p14="http://schemas.microsoft.com/office/powerpoint/2010/main" val="2638948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7762-613F-A291-4A42-E0300818E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2269"/>
            <a:ext cx="10515600" cy="3545633"/>
          </a:xfrm>
        </p:spPr>
        <p:txBody>
          <a:bodyPr>
            <a:normAutofit/>
          </a:bodyPr>
          <a:lstStyle/>
          <a:p>
            <a:r>
              <a:rPr lang="en-US" dirty="0"/>
              <a:t>Tell us your stories! </a:t>
            </a:r>
            <a:br>
              <a:rPr lang="en-US" dirty="0"/>
            </a:br>
            <a:r>
              <a:rPr lang="en-US" dirty="0"/>
              <a:t>What are you experiencing in trying to get pregnant people into dental care? </a:t>
            </a:r>
          </a:p>
        </p:txBody>
      </p:sp>
    </p:spTree>
    <p:extLst>
      <p:ext uri="{BB962C8B-B14F-4D97-AF65-F5344CB8AC3E}">
        <p14:creationId xmlns:p14="http://schemas.microsoft.com/office/powerpoint/2010/main" val="427576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FA37C-3825-3A95-BD42-584F3CA22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Why is it important for pregnant people to see the dentist?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1B4BD-C0B5-5A50-EC21-94C749FB7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Font typeface="Montserrat" panose="00000500000000000000" pitchFamily="2" charset="0"/>
              <a:buAutoNum type="arabicPeriod"/>
              <a:defRPr/>
            </a:pPr>
            <a:r>
              <a:rPr lang="en-US" kern="100" dirty="0">
                <a:solidFill>
                  <a:srgbClr val="353535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Studies show that periodontal disease (gum disease) may be a contributing factor for preterm birth.</a:t>
            </a:r>
            <a:endParaRPr lang="en-US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Font typeface="Montserrat" panose="00000500000000000000" pitchFamily="2" charset="0"/>
              <a:buAutoNum type="arabicPeriod"/>
              <a:defRPr/>
            </a:pPr>
            <a:r>
              <a:rPr lang="en-US" kern="100" dirty="0">
                <a:solidFill>
                  <a:srgbClr val="353535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You can pass the germs that cause cavities to your infant child.</a:t>
            </a:r>
            <a:endParaRPr lang="en-US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Font typeface="Montserrat" panose="00000500000000000000" pitchFamily="2" charset="0"/>
              <a:buAutoNum type="arabicPeriod"/>
              <a:defRPr/>
            </a:pPr>
            <a:r>
              <a:rPr lang="en-US" kern="100" dirty="0">
                <a:solidFill>
                  <a:srgbClr val="353535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There may be pregnancy related oral health issues that need to be addressed.</a:t>
            </a:r>
            <a:endParaRPr lang="en-US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Font typeface="Montserrat" panose="00000500000000000000" pitchFamily="2" charset="0"/>
              <a:buAutoNum type="arabicPeriod"/>
              <a:defRPr/>
            </a:pPr>
            <a:r>
              <a:rPr lang="en-US" kern="100" dirty="0">
                <a:solidFill>
                  <a:srgbClr val="353535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Half of all Births in Michigan are covered by Medicaid. There is a comprehensive Medicaid Dental Benefit for all Medicaid beneficiaries. This presents an opportunity to receive needed care. </a:t>
            </a:r>
            <a:endParaRPr lang="en-US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rgbClr val="353535"/>
              </a:buClr>
              <a:buFont typeface="Montserrat" panose="00000500000000000000" pitchFamily="2" charset="0"/>
              <a:buAutoNum type="arabicPeriod"/>
              <a:defRPr/>
            </a:pPr>
            <a:r>
              <a:rPr lang="en-US" kern="100" dirty="0">
                <a:solidFill>
                  <a:srgbClr val="353535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By addressing the oral health of mom, we can help the oral health of the future baby at the same time.</a:t>
            </a:r>
            <a:endParaRPr lang="en-US" kern="1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39328" y="643464"/>
            <a:ext cx="3090672" cy="4733879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en-US" altLang="en-US" sz="4000" b="1" cap="none" dirty="0">
                <a:solidFill>
                  <a:schemeClr val="tx1"/>
                </a:solidFill>
              </a:rPr>
              <a:t>This is not a drug over-dose story or an accidental death story, but rather a perinatal oral health story </a:t>
            </a:r>
            <a:endParaRPr lang="en-US" sz="4000" b="1" cap="none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5298" name="Content Placeholder 1"/>
          <p:cNvSpPr>
            <a:spLocks noGrp="1"/>
          </p:cNvSpPr>
          <p:nvPr>
            <p:ph idx="1"/>
          </p:nvPr>
        </p:nvSpPr>
        <p:spPr>
          <a:xfrm>
            <a:off x="8339328" y="1655065"/>
            <a:ext cx="3090672" cy="4224528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 typeface="Arial" pitchFamily="34" charset="0"/>
              <a:buChar char="•"/>
            </a:pPr>
            <a:endParaRPr lang="en-US" altLang="en-US" sz="1600" dirty="0">
              <a:solidFill>
                <a:srgbClr val="FFFFFF"/>
              </a:solidFill>
            </a:endParaRPr>
          </a:p>
          <a:p>
            <a:pPr eaLnBrk="1" hangingPunct="1"/>
            <a:endParaRPr lang="en-US" altLang="en-US" sz="1600" dirty="0">
              <a:solidFill>
                <a:srgbClr val="FFFFFF"/>
              </a:solidFill>
            </a:endParaRPr>
          </a:p>
        </p:txBody>
      </p:sp>
      <p:sp>
        <p:nvSpPr>
          <p:cNvPr id="5530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endParaRPr lang="en-US" altLang="en-US" sz="600"/>
          </a:p>
        </p:txBody>
      </p:sp>
      <p:pic>
        <p:nvPicPr>
          <p:cNvPr id="55299" name="Picture 2" descr="A screenshot of a cell phone&#10;&#10;Description automatically generated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81779" y="643464"/>
            <a:ext cx="5668569" cy="52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82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Michigan Issue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5126" y="1904535"/>
            <a:ext cx="7004706" cy="35988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0930" y="3180211"/>
            <a:ext cx="3353091" cy="6172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35" y="5289525"/>
            <a:ext cx="7119840" cy="711220"/>
          </a:xfrm>
          <a:prstGeom prst="rect">
            <a:avLst/>
          </a:prstGeom>
          <a:solidFill>
            <a:srgbClr val="FFFF00">
              <a:alpha val="0"/>
            </a:srgbClr>
          </a:solidFill>
          <a:ln cmpd="sng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9455" y="5824912"/>
            <a:ext cx="6110192" cy="642434"/>
          </a:xfrm>
          <a:prstGeom prst="rect">
            <a:avLst/>
          </a:prstGeom>
          <a:solidFill>
            <a:srgbClr val="FFFF00"/>
          </a:solidFill>
          <a:ln cmpd="thickThin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90041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1560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BC21-C395-924B-5F7A-F7B78E4CA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25" y="287338"/>
            <a:ext cx="7543800" cy="931862"/>
          </a:xfrm>
        </p:spPr>
        <p:txBody>
          <a:bodyPr/>
          <a:lstStyle/>
          <a:p>
            <a:pPr>
              <a:defRPr/>
            </a:pPr>
            <a:r>
              <a:rPr lang="en-US" dirty="0"/>
              <a:t>A Little History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8C4D5628-EBC6-6646-6551-F082E93F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325" y="1828800"/>
            <a:ext cx="7543800" cy="404018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dirty="0"/>
              <a:t>The Perinatal Oral Health Initiative was started as part of a national response to reports of fetal demise related to oral health conditions</a:t>
            </a:r>
          </a:p>
          <a:p>
            <a:pPr>
              <a:defRPr/>
            </a:pPr>
            <a:r>
              <a:rPr lang="en-US" kern="100" dirty="0">
                <a:solidFill>
                  <a:srgbClr val="35353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 work collaboratively with partners across the state to educate patients and providers, increase access to care, and develop creative models to improve oral health for pregnant people.</a:t>
            </a:r>
            <a:endParaRPr lang="en-US" altLang="en-US" dirty="0"/>
          </a:p>
          <a:p>
            <a:pPr>
              <a:defRPr/>
            </a:pPr>
            <a:r>
              <a:rPr lang="en-US" altLang="en-US" dirty="0"/>
              <a:t>Michigan joined other states in creating guidelines and starting educational initiatives for both medical and dental providers as well other entities. </a:t>
            </a:r>
          </a:p>
          <a:p>
            <a:pPr marL="0" indent="0">
              <a:buNone/>
              <a:defRPr/>
            </a:pPr>
            <a:endParaRPr lang="en-US" alt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9B646-46D9-3207-DABB-03BFCF520D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wrap="square">
            <a:normAutofit/>
          </a:bodyPr>
          <a:lstStyle/>
          <a:p>
            <a:r>
              <a:rPr lang="en-US" sz="7200"/>
              <a:t>Michigan Data Landscape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8F04D69-E117-0C50-8A9A-D9636879D1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does the data tell us?</a:t>
            </a:r>
          </a:p>
        </p:txBody>
      </p:sp>
    </p:spTree>
    <p:extLst>
      <p:ext uri="{BB962C8B-B14F-4D97-AF65-F5344CB8AC3E}">
        <p14:creationId xmlns:p14="http://schemas.microsoft.com/office/powerpoint/2010/main" val="750430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FFC786-C1DD-345A-9E79-CCF0CAE40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561" y="541944"/>
            <a:ext cx="10450878" cy="577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6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FF82B958-CB86-3733-8C57-27938C496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714" y="404769"/>
            <a:ext cx="11714572" cy="604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04DB8401-C20F-A345-952C-357D43C19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546" y="399021"/>
            <a:ext cx="11332907" cy="6059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>
            <a:extLst>
              <a:ext uri="{FF2B5EF4-FFF2-40B4-BE49-F238E27FC236}">
                <a16:creationId xmlns:a16="http://schemas.microsoft.com/office/drawing/2014/main" id="{32171199-4225-90FD-4714-BB3D5F01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695" y="368766"/>
            <a:ext cx="10356609" cy="612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8D1C86C4-11F3-F89C-6B06-EE76A6E99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627" y="208989"/>
            <a:ext cx="11448746" cy="621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4EC69-EF53-9774-D1DD-69904DE31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Data: A Summary of MI Medicaid Utilization</a:t>
            </a:r>
          </a:p>
        </p:txBody>
      </p:sp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id="{E38C8E2A-C52E-3E7B-57A8-C749549B0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en-US"/>
              <a:t>As of 2022 only 20% of pregnant people on Medicaid had any contact with the dental system during their pregnancy. </a:t>
            </a:r>
          </a:p>
          <a:p>
            <a:r>
              <a:rPr lang="en-US" altLang="en-US"/>
              <a:t>Only 5% had restorative (a filling etc.) care. </a:t>
            </a:r>
          </a:p>
          <a:p>
            <a:r>
              <a:rPr lang="en-US" altLang="en-US"/>
              <a:t>Rates vary by race/ethnicity and geographic region. </a:t>
            </a:r>
          </a:p>
          <a:p>
            <a:pPr lvl="1"/>
            <a:r>
              <a:rPr lang="en-US" altLang="en-US"/>
              <a:t>In 2022 the Detroit Metro Region is at 17% for any dental care, and 4% for restorative.</a:t>
            </a:r>
          </a:p>
          <a:p>
            <a:pPr lvl="1"/>
            <a:r>
              <a:rPr lang="en-US" altLang="en-US"/>
              <a:t>In 2022 the Northwest Region is at about 29% for any dental care and 11% for restorative </a:t>
            </a:r>
          </a:p>
          <a:p>
            <a:pPr lvl="1"/>
            <a:r>
              <a:rPr lang="en-US" altLang="en-US"/>
              <a:t>Non-Hispanic white populations have higher utilization than other groups</a:t>
            </a:r>
          </a:p>
          <a:p>
            <a:r>
              <a:rPr lang="en-US" altLang="en-US"/>
              <a:t>Covid caused a reduction in already low rates. While slowing rising they have not reach pre pandemic levels.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E70F-FFBA-4683-4576-4FF3B22F3064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/>
        </p:spPr>
        <p:txBody>
          <a:bodyPr wrap="square" anchor="ctr">
            <a:normAutofit fontScale="90000"/>
          </a:bodyPr>
          <a:lstStyle/>
          <a:p>
            <a:pPr algn="l"/>
            <a:r>
              <a:rPr lang="en-US" sz="7200" dirty="0"/>
              <a:t>Expansion of Michigan Medicaid Over 21 Adult Dental Benefits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47E6B-5A68-352F-DE67-FAEC4F98C4A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892073" y="4514008"/>
            <a:ext cx="2895600" cy="1754188"/>
          </a:xfrm>
        </p:spPr>
        <p:txBody>
          <a:bodyPr anchor="ctr">
            <a:normAutofit fontScale="92500"/>
          </a:bodyPr>
          <a:lstStyle/>
          <a:p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NOW 100% reimbursement rate – fees had not been increased in over 30 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yrs</a:t>
            </a:r>
            <a:endParaRPr 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06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F4A2-97B6-061E-CA32-99C0653B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Michigan Dental Medicaid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F7184-DB41-181B-7C6E-65F3DD221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Nearly half of all births in Michigan are covered by Medicaid.</a:t>
            </a:r>
          </a:p>
          <a:p>
            <a:r>
              <a:rPr lang="en-US" dirty="0"/>
              <a:t>Michigan has a comprehensive dental benefit for beneficiaries; in fact, the reimbursement rate was just dramatically increased (2023) along with additional services like periodontal coverage, crowns, and root canals. </a:t>
            </a:r>
          </a:p>
          <a:p>
            <a:r>
              <a:rPr lang="en-US" dirty="0"/>
              <a:t>Coverage for pregnant people has increased to a year postpartum as part of Healthy Moms, Healthy Babies. (2022) </a:t>
            </a:r>
          </a:p>
          <a:p>
            <a:r>
              <a:rPr lang="en-US" dirty="0"/>
              <a:t>Pregnancy is an opportune time to try and address oral health needs- it’s possible that due to their pregnancy someone may now have dental insurance. </a:t>
            </a:r>
          </a:p>
          <a:p>
            <a:r>
              <a:rPr lang="en-US" dirty="0"/>
              <a:t>It is an extreme challenge to try and find dentists who accept Medicaid insurance. ( FQHC’s, community clinics etc.)</a:t>
            </a:r>
          </a:p>
        </p:txBody>
      </p:sp>
    </p:spTree>
    <p:extLst>
      <p:ext uri="{BB962C8B-B14F-4D97-AF65-F5344CB8AC3E}">
        <p14:creationId xmlns:p14="http://schemas.microsoft.com/office/powerpoint/2010/main" val="79143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22B4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4659087" y="13"/>
            <a:ext cx="7531523" cy="6858000"/>
          </a:xfrm>
          <a:custGeom>
            <a:avLst/>
            <a:gdLst/>
            <a:ahLst/>
            <a:cxnLst/>
            <a:rect l="l" t="t" r="r" b="b"/>
            <a:pathLst>
              <a:path w="11297285" h="10287000">
                <a:moveTo>
                  <a:pt x="11296691" y="10286962"/>
                </a:moveTo>
                <a:lnTo>
                  <a:pt x="0" y="10286962"/>
                </a:lnTo>
                <a:lnTo>
                  <a:pt x="0" y="0"/>
                </a:lnTo>
                <a:lnTo>
                  <a:pt x="11296691" y="0"/>
                </a:lnTo>
                <a:lnTo>
                  <a:pt x="11296691" y="10286962"/>
                </a:lnTo>
                <a:close/>
              </a:path>
            </a:pathLst>
          </a:custGeom>
          <a:solidFill>
            <a:srgbClr val="001B3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93988" y="362824"/>
            <a:ext cx="4636770" cy="616108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3"/>
              </a:spcBef>
            </a:pPr>
            <a:r>
              <a:rPr sz="3934" spc="169" dirty="0">
                <a:solidFill>
                  <a:srgbClr val="F7FAFD"/>
                </a:solidFill>
              </a:rPr>
              <a:t>MEET</a:t>
            </a:r>
            <a:r>
              <a:rPr sz="3934" spc="333" dirty="0">
                <a:solidFill>
                  <a:srgbClr val="F7FAFD"/>
                </a:solidFill>
              </a:rPr>
              <a:t> </a:t>
            </a:r>
            <a:r>
              <a:rPr sz="3934" spc="157" dirty="0">
                <a:solidFill>
                  <a:srgbClr val="F7FAFD"/>
                </a:solidFill>
              </a:rPr>
              <a:t>THE</a:t>
            </a:r>
            <a:r>
              <a:rPr sz="3934" spc="333" dirty="0">
                <a:solidFill>
                  <a:srgbClr val="F7FAFD"/>
                </a:solidFill>
              </a:rPr>
              <a:t> </a:t>
            </a:r>
            <a:r>
              <a:rPr sz="3934" spc="169" dirty="0">
                <a:solidFill>
                  <a:srgbClr val="F7FAFD"/>
                </a:solidFill>
              </a:rPr>
              <a:t>TEAM</a:t>
            </a:r>
            <a:endParaRPr sz="3934"/>
          </a:p>
        </p:txBody>
      </p:sp>
      <p:sp>
        <p:nvSpPr>
          <p:cNvPr id="5" name="object 5"/>
          <p:cNvSpPr txBox="1"/>
          <p:nvPr/>
        </p:nvSpPr>
        <p:spPr>
          <a:xfrm>
            <a:off x="6100917" y="2436032"/>
            <a:ext cx="1875367" cy="684569"/>
          </a:xfrm>
          <a:prstGeom prst="rect">
            <a:avLst/>
          </a:prstGeom>
        </p:spPr>
        <p:txBody>
          <a:bodyPr vert="horz" wrap="square" lIns="0" tIns="27517" rIns="0" bIns="0" rtlCol="0">
            <a:spAutoFit/>
          </a:bodyPr>
          <a:lstStyle/>
          <a:p>
            <a:pPr marL="8467" marR="3387" algn="ctr">
              <a:lnSpc>
                <a:spcPct val="97200"/>
              </a:lnSpc>
              <a:spcBef>
                <a:spcPts val="217"/>
              </a:spcBef>
            </a:pPr>
            <a:r>
              <a:rPr sz="1600" spc="133" dirty="0">
                <a:solidFill>
                  <a:srgbClr val="F1F9FB"/>
                </a:solidFill>
                <a:latin typeface="Tahoma"/>
                <a:cs typeface="Tahoma"/>
              </a:rPr>
              <a:t>Emily </a:t>
            </a:r>
            <a:r>
              <a:rPr sz="1600" spc="90" dirty="0">
                <a:solidFill>
                  <a:srgbClr val="F1F9FB"/>
                </a:solidFill>
                <a:latin typeface="Tahoma"/>
                <a:cs typeface="Tahoma"/>
              </a:rPr>
              <a:t>Norrix </a:t>
            </a:r>
            <a:r>
              <a:rPr sz="1600" spc="93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93" dirty="0">
                <a:solidFill>
                  <a:srgbClr val="F1F9FB"/>
                </a:solidFill>
                <a:latin typeface="Tahoma"/>
                <a:cs typeface="Tahoma"/>
              </a:rPr>
              <a:t>Perinatal</a:t>
            </a:r>
            <a:r>
              <a:rPr sz="1400" spc="-43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83" dirty="0">
                <a:solidFill>
                  <a:srgbClr val="F1F9FB"/>
                </a:solidFill>
                <a:latin typeface="Tahoma"/>
                <a:cs typeface="Tahoma"/>
              </a:rPr>
              <a:t>Oral</a:t>
            </a:r>
            <a:r>
              <a:rPr sz="1400" spc="-40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113" dirty="0">
                <a:solidFill>
                  <a:srgbClr val="F1F9FB"/>
                </a:solidFill>
                <a:latin typeface="Tahoma"/>
                <a:cs typeface="Tahoma"/>
              </a:rPr>
              <a:t>Health </a:t>
            </a:r>
            <a:r>
              <a:rPr sz="1400" spc="-430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107" dirty="0">
                <a:solidFill>
                  <a:srgbClr val="F1F9FB"/>
                </a:solidFill>
                <a:latin typeface="Tahoma"/>
                <a:cs typeface="Tahoma"/>
              </a:rPr>
              <a:t>Consultant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36314" y="5245034"/>
            <a:ext cx="2204719" cy="521511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algn="ctr">
              <a:spcBef>
                <a:spcPts val="267"/>
              </a:spcBef>
            </a:pPr>
            <a:r>
              <a:rPr sz="1600" spc="117" dirty="0">
                <a:solidFill>
                  <a:srgbClr val="F1F9FB"/>
                </a:solidFill>
                <a:latin typeface="Tahoma"/>
                <a:cs typeface="Tahoma"/>
              </a:rPr>
              <a:t>Sandy</a:t>
            </a:r>
            <a:r>
              <a:rPr sz="1600" spc="-57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600" spc="123" dirty="0">
                <a:solidFill>
                  <a:srgbClr val="F1F9FB"/>
                </a:solidFill>
                <a:latin typeface="Tahoma"/>
                <a:cs typeface="Tahoma"/>
              </a:rPr>
              <a:t>Sutton</a:t>
            </a:r>
            <a:endParaRPr sz="1600">
              <a:latin typeface="Tahoma"/>
              <a:cs typeface="Tahoma"/>
            </a:endParaRPr>
          </a:p>
          <a:p>
            <a:pPr algn="ctr">
              <a:spcBef>
                <a:spcPts val="177"/>
              </a:spcBef>
            </a:pPr>
            <a:r>
              <a:rPr sz="1400" spc="97" dirty="0">
                <a:solidFill>
                  <a:srgbClr val="F1F9FB"/>
                </a:solidFill>
                <a:latin typeface="Tahoma"/>
                <a:cs typeface="Tahoma"/>
              </a:rPr>
              <a:t>Fluoridation</a:t>
            </a:r>
            <a:r>
              <a:rPr sz="1400" spc="-47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103" dirty="0">
                <a:solidFill>
                  <a:srgbClr val="F1F9FB"/>
                </a:solidFill>
                <a:latin typeface="Tahoma"/>
                <a:cs typeface="Tahoma"/>
              </a:rPr>
              <a:t>Coordinator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028289" y="2431753"/>
            <a:ext cx="2032847" cy="680956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algn="ctr">
              <a:spcBef>
                <a:spcPts val="190"/>
              </a:spcBef>
            </a:pPr>
            <a:r>
              <a:rPr sz="1600" spc="117" dirty="0">
                <a:solidFill>
                  <a:srgbClr val="F1F9FB"/>
                </a:solidFill>
                <a:latin typeface="Tahoma"/>
                <a:cs typeface="Tahoma"/>
              </a:rPr>
              <a:t>Heather</a:t>
            </a:r>
            <a:r>
              <a:rPr sz="1600" spc="-53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600" spc="83" dirty="0">
                <a:solidFill>
                  <a:srgbClr val="F1F9FB"/>
                </a:solidFill>
                <a:latin typeface="Tahoma"/>
                <a:cs typeface="Tahoma"/>
              </a:rPr>
              <a:t>Beavers</a:t>
            </a:r>
            <a:endParaRPr sz="1600">
              <a:latin typeface="Tahoma"/>
              <a:cs typeface="Tahoma"/>
            </a:endParaRPr>
          </a:p>
          <a:p>
            <a:pPr marL="8467" marR="3387" algn="ctr">
              <a:lnSpc>
                <a:spcPts val="1353"/>
              </a:lnSpc>
              <a:spcBef>
                <a:spcPts val="430"/>
              </a:spcBef>
            </a:pPr>
            <a:r>
              <a:rPr sz="1400" spc="67" dirty="0">
                <a:solidFill>
                  <a:srgbClr val="F1F9FB"/>
                </a:solidFill>
                <a:latin typeface="Tahoma"/>
                <a:cs typeface="Tahoma"/>
              </a:rPr>
              <a:t>Early</a:t>
            </a:r>
            <a:r>
              <a:rPr sz="1400" spc="-40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127" dirty="0">
                <a:solidFill>
                  <a:srgbClr val="F1F9FB"/>
                </a:solidFill>
                <a:latin typeface="Tahoma"/>
                <a:cs typeface="Tahoma"/>
              </a:rPr>
              <a:t>Child</a:t>
            </a:r>
            <a:r>
              <a:rPr sz="1400" spc="-37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83" dirty="0">
                <a:solidFill>
                  <a:srgbClr val="F1F9FB"/>
                </a:solidFill>
                <a:latin typeface="Tahoma"/>
                <a:cs typeface="Tahoma"/>
              </a:rPr>
              <a:t>Oral</a:t>
            </a:r>
            <a:r>
              <a:rPr sz="1400" spc="-37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113" dirty="0">
                <a:solidFill>
                  <a:srgbClr val="F1F9FB"/>
                </a:solidFill>
                <a:latin typeface="Tahoma"/>
                <a:cs typeface="Tahoma"/>
              </a:rPr>
              <a:t>Health </a:t>
            </a:r>
            <a:r>
              <a:rPr sz="1400" spc="-430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90" dirty="0">
                <a:solidFill>
                  <a:srgbClr val="F1F9FB"/>
                </a:solidFill>
                <a:latin typeface="Tahoma"/>
                <a:cs typeface="Tahoma"/>
              </a:rPr>
              <a:t>Specialist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32555" y="5244471"/>
            <a:ext cx="2024380" cy="716436"/>
          </a:xfrm>
          <a:prstGeom prst="rect">
            <a:avLst/>
          </a:prstGeom>
        </p:spPr>
        <p:txBody>
          <a:bodyPr vert="horz" wrap="square" lIns="0" tIns="33867" rIns="0" bIns="0" rtlCol="0">
            <a:spAutoFit/>
          </a:bodyPr>
          <a:lstStyle/>
          <a:p>
            <a:pPr algn="ctr">
              <a:spcBef>
                <a:spcPts val="267"/>
              </a:spcBef>
            </a:pPr>
            <a:r>
              <a:rPr sz="1600" spc="103" dirty="0">
                <a:solidFill>
                  <a:srgbClr val="F1F9FB"/>
                </a:solidFill>
                <a:latin typeface="Tahoma"/>
                <a:cs typeface="Tahoma"/>
              </a:rPr>
              <a:t>Erin</a:t>
            </a:r>
            <a:r>
              <a:rPr sz="1600" spc="-50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600" spc="150" dirty="0">
                <a:solidFill>
                  <a:srgbClr val="F1F9FB"/>
                </a:solidFill>
                <a:latin typeface="Tahoma"/>
                <a:cs typeface="Tahoma"/>
              </a:rPr>
              <a:t>Suddeth</a:t>
            </a:r>
            <a:endParaRPr sz="1600">
              <a:latin typeface="Tahoma"/>
              <a:cs typeface="Tahoma"/>
            </a:endParaRPr>
          </a:p>
          <a:p>
            <a:pPr marL="8467" marR="3387" algn="ctr">
              <a:lnSpc>
                <a:spcPts val="1500"/>
              </a:lnSpc>
              <a:spcBef>
                <a:spcPts val="377"/>
              </a:spcBef>
            </a:pPr>
            <a:r>
              <a:rPr sz="1400" spc="53" dirty="0">
                <a:solidFill>
                  <a:srgbClr val="F1F9FB"/>
                </a:solidFill>
                <a:latin typeface="Tahoma"/>
                <a:cs typeface="Tahoma"/>
              </a:rPr>
              <a:t>PA161/Mobile</a:t>
            </a:r>
            <a:r>
              <a:rPr sz="1400" spc="-53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80" dirty="0">
                <a:solidFill>
                  <a:srgbClr val="F1F9FB"/>
                </a:solidFill>
                <a:latin typeface="Tahoma"/>
                <a:cs typeface="Tahoma"/>
              </a:rPr>
              <a:t>Dentistry </a:t>
            </a:r>
            <a:r>
              <a:rPr sz="1400" spc="-427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400" spc="107" dirty="0">
                <a:solidFill>
                  <a:srgbClr val="F1F9FB"/>
                </a:solidFill>
                <a:latin typeface="Tahoma"/>
                <a:cs typeface="Tahoma"/>
              </a:rPr>
              <a:t>Consultant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032500" y="719368"/>
            <a:ext cx="5018088" cy="4470170"/>
            <a:chOff x="9048750" y="1079051"/>
            <a:chExt cx="7527132" cy="6705254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557094" y="1079051"/>
              <a:ext cx="3018788" cy="248091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8750" y="5241131"/>
              <a:ext cx="3019424" cy="25431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56457" y="5241131"/>
              <a:ext cx="3019424" cy="2543174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644" y="1395938"/>
            <a:ext cx="2660649" cy="354964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82502" y="4934611"/>
            <a:ext cx="3141557" cy="640474"/>
          </a:xfrm>
          <a:prstGeom prst="rect">
            <a:avLst/>
          </a:prstGeom>
        </p:spPr>
        <p:txBody>
          <a:bodyPr vert="horz" wrap="square" lIns="0" tIns="39793" rIns="0" bIns="0" rtlCol="0">
            <a:spAutoFit/>
          </a:bodyPr>
          <a:lstStyle/>
          <a:p>
            <a:pPr algn="ctr">
              <a:spcBef>
                <a:spcPts val="313"/>
              </a:spcBef>
              <a:tabLst>
                <a:tab pos="1436442" algn="l"/>
              </a:tabLst>
            </a:pPr>
            <a:r>
              <a:rPr sz="2067" spc="123" dirty="0">
                <a:solidFill>
                  <a:srgbClr val="F1F9FB"/>
                </a:solidFill>
                <a:latin typeface="Montserrat"/>
                <a:cs typeface="Montserrat"/>
              </a:rPr>
              <a:t>Christine	</a:t>
            </a:r>
            <a:r>
              <a:rPr sz="2067" spc="120" dirty="0">
                <a:solidFill>
                  <a:srgbClr val="F1F9FB"/>
                </a:solidFill>
                <a:latin typeface="Montserrat"/>
                <a:cs typeface="Montserrat"/>
              </a:rPr>
              <a:t>Farrell</a:t>
            </a:r>
            <a:endParaRPr sz="2067">
              <a:latin typeface="Montserrat"/>
              <a:cs typeface="Montserrat"/>
            </a:endParaRPr>
          </a:p>
          <a:p>
            <a:pPr algn="ctr">
              <a:spcBef>
                <a:spcPts val="197"/>
              </a:spcBef>
            </a:pPr>
            <a:r>
              <a:rPr sz="1667" spc="107" dirty="0">
                <a:solidFill>
                  <a:srgbClr val="F1F9FB"/>
                </a:solidFill>
                <a:latin typeface="Tahoma"/>
                <a:cs typeface="Tahoma"/>
              </a:rPr>
              <a:t>Oral</a:t>
            </a:r>
            <a:r>
              <a:rPr sz="1667" spc="-47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667" spc="140" dirty="0">
                <a:solidFill>
                  <a:srgbClr val="F1F9FB"/>
                </a:solidFill>
                <a:latin typeface="Tahoma"/>
                <a:cs typeface="Tahoma"/>
              </a:rPr>
              <a:t>Health</a:t>
            </a:r>
            <a:r>
              <a:rPr sz="1667" spc="-47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667" spc="150" dirty="0">
                <a:solidFill>
                  <a:srgbClr val="F1F9FB"/>
                </a:solidFill>
                <a:latin typeface="Tahoma"/>
                <a:cs typeface="Tahoma"/>
              </a:rPr>
              <a:t>Program</a:t>
            </a:r>
            <a:r>
              <a:rPr sz="1667" spc="-47" dirty="0">
                <a:solidFill>
                  <a:srgbClr val="F1F9FB"/>
                </a:solidFill>
                <a:latin typeface="Tahoma"/>
                <a:cs typeface="Tahoma"/>
              </a:rPr>
              <a:t> </a:t>
            </a:r>
            <a:r>
              <a:rPr sz="1667" spc="113" dirty="0">
                <a:solidFill>
                  <a:srgbClr val="F1F9FB"/>
                </a:solidFill>
                <a:latin typeface="Tahoma"/>
                <a:cs typeface="Tahoma"/>
              </a:rPr>
              <a:t>Director</a:t>
            </a:r>
            <a:endParaRPr sz="1667">
              <a:latin typeface="Tahoma"/>
              <a:cs typeface="Tahoma"/>
            </a:endParaRPr>
          </a:p>
        </p:txBody>
      </p:sp>
      <p:pic>
        <p:nvPicPr>
          <p:cNvPr id="17" name="Picture 16" descr="A picture containing outdoor, person, clothing, person&#10;&#10;Description automatically generated">
            <a:extLst>
              <a:ext uri="{FF2B5EF4-FFF2-40B4-BE49-F238E27FC236}">
                <a16:creationId xmlns:a16="http://schemas.microsoft.com/office/drawing/2014/main" id="{7EDA4764-CFA9-3F3E-9A80-79A189A17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5174" y="645952"/>
            <a:ext cx="1506852" cy="176233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Caries Transmission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889241" y="1825625"/>
            <a:ext cx="4184034" cy="3880773"/>
          </a:xfrm>
        </p:spPr>
        <p:txBody>
          <a:bodyPr>
            <a:noAutofit/>
          </a:bodyPr>
          <a:lstStyle/>
          <a:p>
            <a:r>
              <a:rPr lang="en-US" sz="2400" b="1" dirty="0"/>
              <a:t>We Are NOT born with cavity causing bacteria </a:t>
            </a:r>
            <a:r>
              <a:rPr lang="en-US" sz="2400" b="1" i="1" dirty="0"/>
              <a:t>(Strep mutans); </a:t>
            </a:r>
            <a:r>
              <a:rPr lang="en-US" sz="2400" b="1" dirty="0"/>
              <a:t>We acquire it from our environment.</a:t>
            </a:r>
          </a:p>
          <a:p>
            <a:r>
              <a:rPr lang="en-US" sz="2400" b="1" dirty="0"/>
              <a:t>Transmission happens even before children develop teeth.</a:t>
            </a:r>
          </a:p>
          <a:p>
            <a:r>
              <a:rPr lang="en-US" sz="2400" b="1" dirty="0"/>
              <a:t>Transmitted through kisses, pacifiers, bottles, spoons, forks, etc.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6805" y="1874517"/>
            <a:ext cx="3767400" cy="25686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21892" y="4659733"/>
            <a:ext cx="54673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Cariogenic bacteria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strep mutans)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can be transmitted from mother (OR sometimes caregiver) to infant child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217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Caries Transmission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FB1289BC-F00B-4488-B80F-B686B940C2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116436"/>
              </p:ext>
            </p:extLst>
          </p:nvPr>
        </p:nvGraphicFramePr>
        <p:xfrm>
          <a:off x="4919655" y="1598905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75667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BDB2-5326-B36A-77C9-C6F8E37EC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Healthy Mouth = Healthy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E5A5B-CFDB-FD68-2C2B-DD63783B9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1A6590-E23F-F668-77DB-665A6A2D1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33" y="1145218"/>
            <a:ext cx="11551057" cy="552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866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084" y="0"/>
            <a:ext cx="9480259" cy="9815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br>
              <a:rPr lang="en-US" sz="3800" b="1" cap="none" dirty="0"/>
            </a:br>
            <a:r>
              <a:rPr lang="en-US" sz="3800" b="1" cap="none" dirty="0"/>
              <a:t>Common </a:t>
            </a:r>
            <a:r>
              <a:rPr lang="en-US" sz="3800" b="1" dirty="0"/>
              <a:t>O</a:t>
            </a:r>
            <a:r>
              <a:rPr lang="en-US" sz="3800" b="1" cap="none" dirty="0"/>
              <a:t>ral </a:t>
            </a:r>
            <a:r>
              <a:rPr lang="en-US" sz="3800" b="1" dirty="0"/>
              <a:t>H</a:t>
            </a:r>
            <a:r>
              <a:rPr lang="en-US" sz="3800" b="1" cap="none" dirty="0"/>
              <a:t>ealth </a:t>
            </a:r>
            <a:r>
              <a:rPr lang="en-US" sz="3800" b="1" dirty="0"/>
              <a:t>C</a:t>
            </a:r>
            <a:r>
              <a:rPr lang="en-US" sz="3800" b="1" cap="none" dirty="0"/>
              <a:t>onditions </a:t>
            </a:r>
            <a:r>
              <a:rPr lang="en-US" sz="3800" b="1" dirty="0"/>
              <a:t>D</a:t>
            </a:r>
            <a:r>
              <a:rPr lang="en-US" sz="3800" b="1" cap="none" dirty="0"/>
              <a:t>uring </a:t>
            </a:r>
            <a:r>
              <a:rPr lang="en-US" sz="3800" b="1" dirty="0"/>
              <a:t>P</a:t>
            </a:r>
            <a:r>
              <a:rPr lang="en-US" sz="3800" b="1" cap="none" dirty="0"/>
              <a:t>regnancy</a:t>
            </a:r>
            <a:endParaRPr lang="en-US" sz="38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24" r="17221" b="2"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0" y="1948069"/>
            <a:ext cx="5257799" cy="399553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/>
              <a:t>Pregnancy Gingivitis</a:t>
            </a:r>
          </a:p>
          <a:p>
            <a:r>
              <a:rPr lang="en-US" b="1" dirty="0"/>
              <a:t>Pyogenic Granuloma</a:t>
            </a:r>
          </a:p>
          <a:p>
            <a:r>
              <a:rPr lang="en-US" b="1" dirty="0"/>
              <a:t>Tooth Mobility </a:t>
            </a:r>
          </a:p>
          <a:p>
            <a:r>
              <a:rPr lang="en-US" b="1" dirty="0"/>
              <a:t>Tooth Erosion </a:t>
            </a:r>
          </a:p>
          <a:p>
            <a:r>
              <a:rPr lang="en-US" b="1" dirty="0"/>
              <a:t>Caries (Cavities)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2600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600" dirty="0">
                <a:solidFill>
                  <a:srgbClr val="FFFFFF"/>
                </a:solidFill>
              </a:rPr>
              <a:t>Barriers to Receiving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850" y="1297272"/>
            <a:ext cx="9613077" cy="602381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alpha val="80000"/>
                  </a:schemeClr>
                </a:solidFill>
              </a:rPr>
              <a:t>Dental Community </a:t>
            </a: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Misconception as unsafe during pregnancy; unfounded concerns over safety and litigation  </a:t>
            </a: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There have been NO valid lawsuits against dentists regarding dental care and  subsequent pregnancy complications in Michigan.</a:t>
            </a:r>
          </a:p>
          <a:p>
            <a:pPr lvl="1"/>
            <a:r>
              <a:rPr lang="en-US" sz="2800" dirty="0">
                <a:solidFill>
                  <a:schemeClr val="tx1">
                    <a:alpha val="80000"/>
                  </a:schemeClr>
                </a:solidFill>
              </a:rPr>
              <a:t>Consensus: If a woman has pregnancy complications due to the refusal of her dentist to treat oral health conditions, that dentists is MUCH more liable than if he/she did not treat! 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13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sz="5600" dirty="0">
                <a:solidFill>
                  <a:srgbClr val="FFFFFF"/>
                </a:solidFill>
              </a:rPr>
              <a:t>Barriers to Receiving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011" y="1996579"/>
            <a:ext cx="8593226" cy="450488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Dental Community </a:t>
            </a:r>
          </a:p>
          <a:p>
            <a:pPr lvl="1"/>
            <a:r>
              <a:rPr lang="en-US" sz="2800" dirty="0"/>
              <a:t>Lack of dentists who accept Medicaid </a:t>
            </a:r>
          </a:p>
          <a:p>
            <a:pPr lvl="1"/>
            <a:r>
              <a:rPr lang="en-US" sz="2800" dirty="0"/>
              <a:t>Dentists may be siloed in their community with a lack of interprofessional practice. </a:t>
            </a:r>
          </a:p>
          <a:p>
            <a:pPr lvl="1"/>
            <a:r>
              <a:rPr lang="en-US" sz="2800" dirty="0"/>
              <a:t>Unsure of pharmaceutical considerations </a:t>
            </a:r>
          </a:p>
          <a:p>
            <a:pPr lvl="1"/>
            <a:r>
              <a:rPr lang="en-US" sz="2800" dirty="0"/>
              <a:t>Unwillingness of dentists to treat pregnant people; many were taught to defer treatment.</a:t>
            </a:r>
          </a:p>
          <a:p>
            <a:pPr lvl="2"/>
            <a:r>
              <a:rPr lang="en-US" sz="2400" dirty="0"/>
              <a:t>Originally: NO dental treatment during pregnancy….</a:t>
            </a:r>
          </a:p>
          <a:p>
            <a:pPr lvl="2"/>
            <a:r>
              <a:rPr lang="en-US" sz="2400" dirty="0"/>
              <a:t>Then: Only in 2</a:t>
            </a:r>
            <a:r>
              <a:rPr lang="en-US" sz="2400" baseline="30000" dirty="0"/>
              <a:t>nd</a:t>
            </a:r>
            <a:r>
              <a:rPr lang="en-US" sz="2400" dirty="0"/>
              <a:t> trimester and only if urgent……</a:t>
            </a:r>
          </a:p>
          <a:p>
            <a:pPr lvl="2"/>
            <a:r>
              <a:rPr lang="en-US" sz="2400" dirty="0"/>
              <a:t>Then: All dental care in 2nd trimester……</a:t>
            </a:r>
          </a:p>
          <a:p>
            <a:pPr marL="914400" lvl="2" indent="0">
              <a:buNone/>
            </a:pPr>
            <a:r>
              <a:rPr lang="en-US" sz="2400" dirty="0"/>
              <a:t>	Current National Consensus: Treat ASAP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37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+mj-lt"/>
                <a:cs typeface="+mj-cs"/>
              </a:rPr>
              <a:t>Barriers to Receiving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atin typeface="+mn-lt"/>
                <a:cs typeface="+mn-cs"/>
              </a:rPr>
              <a:t>Patient Barriers</a:t>
            </a:r>
          </a:p>
          <a:p>
            <a:r>
              <a:rPr lang="en-US" sz="1900" b="1" dirty="0">
                <a:latin typeface="+mn-lt"/>
                <a:cs typeface="+mn-cs"/>
              </a:rPr>
              <a:t>People may not understand why oral health care is important </a:t>
            </a:r>
          </a:p>
          <a:p>
            <a:r>
              <a:rPr lang="en-US" sz="1900" b="1" dirty="0">
                <a:latin typeface="+mn-lt"/>
                <a:cs typeface="+mn-cs"/>
              </a:rPr>
              <a:t>Oral Health may be perceived as a luxury</a:t>
            </a:r>
          </a:p>
          <a:p>
            <a:r>
              <a:rPr lang="en-US" sz="1900" b="1" dirty="0">
                <a:latin typeface="+mn-lt"/>
                <a:cs typeface="+mn-cs"/>
              </a:rPr>
              <a:t>Not always a standard of prenatal/ pregnancy care </a:t>
            </a:r>
          </a:p>
          <a:p>
            <a:r>
              <a:rPr lang="en-US" sz="1900" b="1" dirty="0">
                <a:latin typeface="+mn-lt"/>
                <a:cs typeface="+mn-cs"/>
              </a:rPr>
              <a:t>Fear </a:t>
            </a:r>
          </a:p>
          <a:p>
            <a:r>
              <a:rPr lang="en-US" sz="1900" b="1" dirty="0">
                <a:latin typeface="+mn-lt"/>
                <a:cs typeface="+mn-cs"/>
              </a:rPr>
              <a:t>Socioeconomic Barriers </a:t>
            </a:r>
            <a:r>
              <a:rPr lang="en-US" sz="1900" b="1" dirty="0" err="1">
                <a:latin typeface="+mn-lt"/>
                <a:cs typeface="+mn-cs"/>
              </a:rPr>
              <a:t>etc</a:t>
            </a:r>
            <a:endParaRPr lang="en-US" sz="1900" b="1" dirty="0">
              <a:latin typeface="+mn-lt"/>
              <a:cs typeface="+mn-cs"/>
            </a:endParaRPr>
          </a:p>
          <a:p>
            <a:r>
              <a:rPr lang="en-US" sz="1900" b="1" dirty="0">
                <a:latin typeface="+mn-lt"/>
                <a:cs typeface="+mn-cs"/>
              </a:rPr>
              <a:t>Under the age of 18, pregnant, with no guardian present  </a:t>
            </a:r>
          </a:p>
          <a:p>
            <a:endParaRPr lang="en-US" sz="1900" dirty="0">
              <a:latin typeface="+mn-lt"/>
              <a:cs typeface="+mn-cs"/>
            </a:endParaRPr>
          </a:p>
          <a:p>
            <a:endParaRPr lang="en-US" sz="1900" dirty="0">
              <a:latin typeface="+mn-lt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8551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92947"/>
            <a:ext cx="9262145" cy="1073791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Strategies to Integrate and Overcome Barriers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B9E13A37-C000-442E-95C0-9A26B8B6F0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2687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6286" y="365125"/>
            <a:ext cx="10657514" cy="901613"/>
          </a:xfrm>
        </p:spPr>
        <p:txBody>
          <a:bodyPr>
            <a:normAutofit fontScale="90000"/>
          </a:bodyPr>
          <a:lstStyle/>
          <a:p>
            <a:r>
              <a:rPr lang="en-US" sz="4200" b="1" dirty="0"/>
              <a:t>Strategies to Integrate and Overcome Barriers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1172" y="2268111"/>
            <a:ext cx="4187222" cy="325605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0" y="1948069"/>
            <a:ext cx="5257799" cy="42288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/>
              <a:t>Ask the right questions!</a:t>
            </a:r>
            <a:r>
              <a:rPr lang="en-US" sz="2000"/>
              <a:t> </a:t>
            </a:r>
          </a:p>
          <a:p>
            <a:pPr marL="0" indent="0">
              <a:buNone/>
            </a:pPr>
            <a:r>
              <a:rPr lang="en-US" sz="2000" b="1"/>
              <a:t>DO NOT only ask “ Do you have a dentist/ dental home?”</a:t>
            </a:r>
          </a:p>
          <a:p>
            <a:pPr marL="0" indent="0">
              <a:buNone/>
            </a:pPr>
            <a:r>
              <a:rPr lang="en-US" sz="2000" i="1"/>
              <a:t>If a person saw a dentist at an office 12 years ago, they still may say yes…… </a:t>
            </a:r>
          </a:p>
          <a:p>
            <a:pPr marL="0" indent="0">
              <a:buNone/>
            </a:pPr>
            <a:r>
              <a:rPr lang="en-US" sz="2000"/>
              <a:t>					</a:t>
            </a:r>
          </a:p>
          <a:p>
            <a:pPr marL="0" indent="0">
              <a:buNone/>
            </a:pPr>
            <a:r>
              <a:rPr lang="en-US" sz="2000" b="1"/>
              <a:t>Instead: </a:t>
            </a:r>
          </a:p>
          <a:p>
            <a:pPr marL="0" indent="0">
              <a:buNone/>
            </a:pPr>
            <a:r>
              <a:rPr lang="en-US" sz="2000"/>
              <a:t>When was the last time you went to the dentist?</a:t>
            </a:r>
          </a:p>
          <a:p>
            <a:pPr marL="0" indent="0">
              <a:buNone/>
            </a:pPr>
            <a:r>
              <a:rPr lang="en-US" sz="2000"/>
              <a:t>Are they local? </a:t>
            </a:r>
          </a:p>
          <a:p>
            <a:pPr marL="0" indent="0">
              <a:buNone/>
            </a:pPr>
            <a:r>
              <a:rPr lang="en-US" sz="2000"/>
              <a:t>Could you call them tomorrow and make an appointment if you needed to? 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494418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26504"/>
            <a:ext cx="9298734" cy="1015068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Strategies to Integrate and </a:t>
            </a:r>
            <a:r>
              <a:rPr lang="en-US" sz="4400" dirty="0"/>
              <a:t>O</a:t>
            </a:r>
            <a:r>
              <a:rPr lang="en-US" sz="4400" b="1" dirty="0"/>
              <a:t>vercome Barriers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825625"/>
            <a:ext cx="100126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Use this as an opportunity to discuss other important topics</a:t>
            </a:r>
            <a:endParaRPr lang="en-US" b="1" dirty="0"/>
          </a:p>
          <a:p>
            <a:pPr marL="0" indent="0">
              <a:buNone/>
            </a:pPr>
            <a:r>
              <a:rPr lang="en-US" sz="3600" b="1" dirty="0"/>
              <a:t>For example: </a:t>
            </a:r>
          </a:p>
          <a:p>
            <a:r>
              <a:rPr lang="en-US" sz="3200" dirty="0"/>
              <a:t>Smoking cessation and reducing oral cancer risk </a:t>
            </a:r>
          </a:p>
          <a:p>
            <a:r>
              <a:rPr lang="en-US" sz="3200" dirty="0"/>
              <a:t>HPV vaccination </a:t>
            </a:r>
          </a:p>
          <a:p>
            <a:r>
              <a:rPr lang="en-US" sz="3200" dirty="0"/>
              <a:t>Nutrition </a:t>
            </a:r>
          </a:p>
          <a:p>
            <a:r>
              <a:rPr lang="en-US" sz="3200" dirty="0"/>
              <a:t>Obesity </a:t>
            </a:r>
          </a:p>
        </p:txBody>
      </p:sp>
    </p:spTree>
    <p:extLst>
      <p:ext uri="{BB962C8B-B14F-4D97-AF65-F5344CB8AC3E}">
        <p14:creationId xmlns:p14="http://schemas.microsoft.com/office/powerpoint/2010/main" val="1853548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22B4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4660477" y="0"/>
            <a:ext cx="7531523" cy="6858000"/>
            <a:chOff x="6988629" y="20"/>
            <a:chExt cx="11297285" cy="10287000"/>
          </a:xfrm>
        </p:grpSpPr>
        <p:sp>
          <p:nvSpPr>
            <p:cNvPr id="4" name="object 4"/>
            <p:cNvSpPr/>
            <p:nvPr/>
          </p:nvSpPr>
          <p:spPr>
            <a:xfrm>
              <a:off x="6988629" y="20"/>
              <a:ext cx="11297285" cy="10287000"/>
            </a:xfrm>
            <a:custGeom>
              <a:avLst/>
              <a:gdLst/>
              <a:ahLst/>
              <a:cxnLst/>
              <a:rect l="l" t="t" r="r" b="b"/>
              <a:pathLst>
                <a:path w="11297285" h="10287000">
                  <a:moveTo>
                    <a:pt x="11296691" y="10286962"/>
                  </a:moveTo>
                  <a:lnTo>
                    <a:pt x="0" y="10286962"/>
                  </a:lnTo>
                  <a:lnTo>
                    <a:pt x="0" y="0"/>
                  </a:lnTo>
                  <a:lnTo>
                    <a:pt x="11296691" y="0"/>
                  </a:lnTo>
                  <a:lnTo>
                    <a:pt x="11296691" y="10286962"/>
                  </a:lnTo>
                  <a:close/>
                </a:path>
              </a:pathLst>
            </a:custGeom>
            <a:solidFill>
              <a:srgbClr val="001B3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48686" y="5241477"/>
              <a:ext cx="3018607" cy="25431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57097" y="5241477"/>
              <a:ext cx="3019424" cy="25431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47868" y="1007916"/>
              <a:ext cx="3019424" cy="2543174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59034" y="5870997"/>
            <a:ext cx="2370667" cy="502766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sz="1600" b="1" spc="63" dirty="0">
                <a:solidFill>
                  <a:srgbClr val="F7FAFD"/>
                </a:solidFill>
                <a:latin typeface="Montserrat"/>
                <a:cs typeface="Montserrat"/>
              </a:rPr>
              <a:t>LAURA</a:t>
            </a:r>
            <a:r>
              <a:rPr sz="1600" b="1" spc="11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600" b="1" spc="47" dirty="0">
                <a:solidFill>
                  <a:srgbClr val="F7FAFD"/>
                </a:solidFill>
                <a:latin typeface="Montserrat"/>
                <a:cs typeface="Montserrat"/>
              </a:rPr>
              <a:t>WRIGHT</a:t>
            </a:r>
            <a:endParaRPr sz="1600">
              <a:latin typeface="Montserrat"/>
              <a:cs typeface="Montserrat"/>
            </a:endParaRPr>
          </a:p>
          <a:p>
            <a:pPr algn="ctr">
              <a:spcBef>
                <a:spcPts val="243"/>
              </a:spcBef>
            </a:pPr>
            <a:r>
              <a:rPr sz="1167" spc="123" dirty="0">
                <a:solidFill>
                  <a:srgbClr val="F7FAFD"/>
                </a:solidFill>
                <a:latin typeface="Tahoma"/>
                <a:cs typeface="Tahoma"/>
              </a:rPr>
              <a:t>DPSCD</a:t>
            </a:r>
            <a:r>
              <a:rPr sz="1167" spc="-27" dirty="0">
                <a:solidFill>
                  <a:srgbClr val="F7FAFD"/>
                </a:solidFill>
                <a:latin typeface="Tahoma"/>
                <a:cs typeface="Tahoma"/>
              </a:rPr>
              <a:t> </a:t>
            </a:r>
            <a:r>
              <a:rPr sz="1167" spc="70" dirty="0">
                <a:solidFill>
                  <a:srgbClr val="F7FAFD"/>
                </a:solidFill>
                <a:latin typeface="Tahoma"/>
                <a:cs typeface="Tahoma"/>
              </a:rPr>
              <a:t>Oral</a:t>
            </a:r>
            <a:r>
              <a:rPr sz="1167" spc="-23" dirty="0">
                <a:solidFill>
                  <a:srgbClr val="F7FAFD"/>
                </a:solidFill>
                <a:latin typeface="Tahoma"/>
                <a:cs typeface="Tahoma"/>
              </a:rPr>
              <a:t> </a:t>
            </a:r>
            <a:r>
              <a:rPr sz="1167" spc="93" dirty="0">
                <a:solidFill>
                  <a:srgbClr val="F7FAFD"/>
                </a:solidFill>
                <a:latin typeface="Tahoma"/>
                <a:cs typeface="Tahoma"/>
              </a:rPr>
              <a:t>Health</a:t>
            </a:r>
            <a:r>
              <a:rPr sz="1167" spc="-23" dirty="0">
                <a:solidFill>
                  <a:srgbClr val="F7FAFD"/>
                </a:solidFill>
                <a:latin typeface="Tahoma"/>
                <a:cs typeface="Tahoma"/>
              </a:rPr>
              <a:t> </a:t>
            </a:r>
            <a:r>
              <a:rPr sz="1167" spc="83" dirty="0">
                <a:solidFill>
                  <a:srgbClr val="F7FAFD"/>
                </a:solidFill>
                <a:latin typeface="Tahoma"/>
                <a:cs typeface="Tahoma"/>
              </a:rPr>
              <a:t>Coordinator</a:t>
            </a:r>
            <a:endParaRPr sz="1167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0002" y="3494319"/>
            <a:ext cx="1914989" cy="22097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68398" y="476434"/>
            <a:ext cx="1949449" cy="2222499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5962186" y="2387199"/>
            <a:ext cx="2152650" cy="583065"/>
          </a:xfrm>
          <a:prstGeom prst="rect">
            <a:avLst/>
          </a:prstGeom>
        </p:spPr>
        <p:txBody>
          <a:bodyPr vert="horz" wrap="square" lIns="0" tIns="69426" rIns="0" bIns="0" rtlCol="0">
            <a:spAutoFit/>
          </a:bodyPr>
          <a:lstStyle/>
          <a:p>
            <a:pPr algn="ctr">
              <a:spcBef>
                <a:spcPts val="546"/>
              </a:spcBef>
            </a:pPr>
            <a:r>
              <a:rPr sz="1600" b="1" spc="20" dirty="0">
                <a:solidFill>
                  <a:srgbClr val="F7FAFD"/>
                </a:solidFill>
                <a:latin typeface="Montserrat"/>
                <a:cs typeface="Montserrat"/>
              </a:rPr>
              <a:t>AL</a:t>
            </a:r>
            <a:r>
              <a:rPr sz="1600" b="1" spc="11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600" b="1" spc="40" dirty="0">
                <a:solidFill>
                  <a:srgbClr val="F7FAFD"/>
                </a:solidFill>
                <a:latin typeface="Montserrat"/>
                <a:cs typeface="Montserrat"/>
              </a:rPr>
              <a:t>LYON</a:t>
            </a:r>
            <a:endParaRPr sz="1600">
              <a:latin typeface="Montserrat"/>
              <a:cs typeface="Montserrat"/>
            </a:endParaRPr>
          </a:p>
          <a:p>
            <a:pPr algn="ctr">
              <a:spcBef>
                <a:spcPts val="420"/>
              </a:spcBef>
            </a:pPr>
            <a:r>
              <a:rPr sz="1400" spc="67" dirty="0">
                <a:solidFill>
                  <a:srgbClr val="F7FAFD"/>
                </a:solidFill>
                <a:latin typeface="Montserrat"/>
                <a:cs typeface="Montserrat"/>
              </a:rPr>
              <a:t>Oral</a:t>
            </a:r>
            <a:r>
              <a:rPr sz="1400" spc="169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73" dirty="0">
                <a:solidFill>
                  <a:srgbClr val="F7FAFD"/>
                </a:solidFill>
                <a:latin typeface="Montserrat"/>
                <a:cs typeface="Montserrat"/>
              </a:rPr>
              <a:t>Health</a:t>
            </a:r>
            <a:r>
              <a:rPr sz="1400" spc="173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76" dirty="0">
                <a:solidFill>
                  <a:srgbClr val="F7FAFD"/>
                </a:solidFill>
                <a:latin typeface="Montserrat"/>
                <a:cs typeface="Montserrat"/>
              </a:rPr>
              <a:t>Secretary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22494" y="5229887"/>
            <a:ext cx="2232236" cy="549723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algn="ctr">
              <a:spcBef>
                <a:spcPts val="387"/>
              </a:spcBef>
            </a:pPr>
            <a:r>
              <a:rPr sz="1600" b="1" spc="73" dirty="0">
                <a:solidFill>
                  <a:srgbClr val="F7FAFD"/>
                </a:solidFill>
                <a:latin typeface="Montserrat"/>
                <a:cs typeface="Montserrat"/>
              </a:rPr>
              <a:t>JENNIFER</a:t>
            </a:r>
            <a:r>
              <a:rPr sz="1600" b="1" spc="113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600" b="1" spc="70" dirty="0">
                <a:solidFill>
                  <a:srgbClr val="F7FAFD"/>
                </a:solidFill>
                <a:latin typeface="Montserrat"/>
                <a:cs typeface="Montserrat"/>
              </a:rPr>
              <a:t>CALKINS</a:t>
            </a:r>
            <a:endParaRPr sz="1600">
              <a:latin typeface="Montserrat"/>
              <a:cs typeface="Montserrat"/>
            </a:endParaRPr>
          </a:p>
          <a:p>
            <a:pPr algn="ctr">
              <a:spcBef>
                <a:spcPts val="280"/>
              </a:spcBef>
            </a:pPr>
            <a:r>
              <a:rPr sz="1400" spc="27" dirty="0">
                <a:solidFill>
                  <a:srgbClr val="F7FAFD"/>
                </a:solidFill>
                <a:latin typeface="Montserrat"/>
                <a:cs typeface="Montserrat"/>
              </a:rPr>
              <a:t>MI</a:t>
            </a:r>
            <a:r>
              <a:rPr sz="1400" spc="167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67" dirty="0">
                <a:solidFill>
                  <a:srgbClr val="F7FAFD"/>
                </a:solidFill>
                <a:latin typeface="Montserrat"/>
                <a:cs typeface="Montserrat"/>
              </a:rPr>
              <a:t>Dental</a:t>
            </a:r>
            <a:r>
              <a:rPr sz="1400" spc="169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57" dirty="0">
                <a:solidFill>
                  <a:srgbClr val="F7FAFD"/>
                </a:solidFill>
                <a:latin typeface="Montserrat"/>
                <a:cs typeface="Montserrat"/>
              </a:rPr>
              <a:t>Program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099901" y="2385994"/>
            <a:ext cx="1889760" cy="583493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56730">
              <a:spcBef>
                <a:spcPts val="550"/>
              </a:spcBef>
            </a:pPr>
            <a:r>
              <a:rPr sz="1600" b="1" spc="80" dirty="0">
                <a:solidFill>
                  <a:srgbClr val="F7FAFD"/>
                </a:solidFill>
                <a:latin typeface="Montserrat"/>
                <a:cs typeface="Montserrat"/>
              </a:rPr>
              <a:t>JAYMEE</a:t>
            </a:r>
            <a:r>
              <a:rPr sz="1600" b="1" spc="11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600" b="1" spc="60" dirty="0">
                <a:solidFill>
                  <a:srgbClr val="F7FAFD"/>
                </a:solidFill>
                <a:latin typeface="Montserrat"/>
                <a:cs typeface="Montserrat"/>
              </a:rPr>
              <a:t>CLARK</a:t>
            </a:r>
            <a:endParaRPr sz="1600">
              <a:latin typeface="Montserrat"/>
              <a:cs typeface="Montserrat"/>
            </a:endParaRPr>
          </a:p>
          <a:p>
            <a:pPr marL="8467">
              <a:spcBef>
                <a:spcPts val="427"/>
              </a:spcBef>
            </a:pPr>
            <a:r>
              <a:rPr sz="1400" spc="27" dirty="0">
                <a:solidFill>
                  <a:srgbClr val="F7FAFD"/>
                </a:solidFill>
                <a:latin typeface="Montserrat"/>
                <a:cs typeface="Montserrat"/>
              </a:rPr>
              <a:t>MI</a:t>
            </a:r>
            <a:r>
              <a:rPr sz="1400" spc="16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67" dirty="0">
                <a:solidFill>
                  <a:srgbClr val="F7FAFD"/>
                </a:solidFill>
                <a:latin typeface="Montserrat"/>
                <a:cs typeface="Montserrat"/>
              </a:rPr>
              <a:t>Dental</a:t>
            </a:r>
            <a:r>
              <a:rPr sz="1400" spc="163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57" dirty="0">
                <a:solidFill>
                  <a:srgbClr val="F7FAFD"/>
                </a:solidFill>
                <a:latin typeface="Montserrat"/>
                <a:cs typeface="Montserrat"/>
              </a:rPr>
              <a:t>Program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099901" y="5229321"/>
            <a:ext cx="1889760" cy="549723"/>
          </a:xfrm>
          <a:prstGeom prst="rect">
            <a:avLst/>
          </a:prstGeom>
        </p:spPr>
        <p:txBody>
          <a:bodyPr vert="horz" wrap="square" lIns="0" tIns="49107" rIns="0" bIns="0" rtlCol="0">
            <a:spAutoFit/>
          </a:bodyPr>
          <a:lstStyle/>
          <a:p>
            <a:pPr marL="91868">
              <a:spcBef>
                <a:spcPts val="387"/>
              </a:spcBef>
            </a:pPr>
            <a:r>
              <a:rPr sz="1600" b="1" spc="23" dirty="0">
                <a:solidFill>
                  <a:srgbClr val="F7FAFD"/>
                </a:solidFill>
                <a:latin typeface="Montserrat"/>
                <a:cs typeface="Montserrat"/>
              </a:rPr>
              <a:t>PAM</a:t>
            </a:r>
            <a:r>
              <a:rPr sz="1600" b="1" spc="107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600" b="1" spc="60" dirty="0">
                <a:solidFill>
                  <a:srgbClr val="F7FAFD"/>
                </a:solidFill>
                <a:latin typeface="Montserrat"/>
                <a:cs typeface="Montserrat"/>
              </a:rPr>
              <a:t>MANNING</a:t>
            </a:r>
            <a:endParaRPr sz="1600">
              <a:latin typeface="Montserrat"/>
              <a:cs typeface="Montserrat"/>
            </a:endParaRPr>
          </a:p>
          <a:p>
            <a:pPr marL="8467">
              <a:spcBef>
                <a:spcPts val="280"/>
              </a:spcBef>
            </a:pPr>
            <a:r>
              <a:rPr sz="1400" spc="27" dirty="0">
                <a:solidFill>
                  <a:srgbClr val="F7FAFD"/>
                </a:solidFill>
                <a:latin typeface="Montserrat"/>
                <a:cs typeface="Montserrat"/>
              </a:rPr>
              <a:t>MI</a:t>
            </a:r>
            <a:r>
              <a:rPr sz="1400" spc="16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67" dirty="0">
                <a:solidFill>
                  <a:srgbClr val="F7FAFD"/>
                </a:solidFill>
                <a:latin typeface="Montserrat"/>
                <a:cs typeface="Montserrat"/>
              </a:rPr>
              <a:t>Dental</a:t>
            </a:r>
            <a:r>
              <a:rPr sz="1400" spc="163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57" dirty="0">
                <a:solidFill>
                  <a:srgbClr val="F7FAFD"/>
                </a:solidFill>
                <a:latin typeface="Montserrat"/>
                <a:cs typeface="Montserrat"/>
              </a:rPr>
              <a:t>Program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99180" y="2829140"/>
            <a:ext cx="1690370" cy="520228"/>
          </a:xfrm>
          <a:prstGeom prst="rect">
            <a:avLst/>
          </a:prstGeom>
        </p:spPr>
        <p:txBody>
          <a:bodyPr vert="horz" wrap="square" lIns="0" tIns="32597" rIns="0" bIns="0" rtlCol="0">
            <a:spAutoFit/>
          </a:bodyPr>
          <a:lstStyle/>
          <a:p>
            <a:pPr marL="18204">
              <a:spcBef>
                <a:spcPts val="257"/>
              </a:spcBef>
            </a:pPr>
            <a:r>
              <a:rPr sz="1600" b="1" spc="67" dirty="0">
                <a:solidFill>
                  <a:srgbClr val="F7FAFD"/>
                </a:solidFill>
                <a:latin typeface="Montserrat"/>
                <a:cs typeface="Montserrat"/>
              </a:rPr>
              <a:t>EVA</a:t>
            </a:r>
            <a:r>
              <a:rPr sz="1600" b="1" spc="8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600" b="1" spc="53" dirty="0">
                <a:solidFill>
                  <a:srgbClr val="F7FAFD"/>
                </a:solidFill>
                <a:latin typeface="Montserrat"/>
                <a:cs typeface="Montserrat"/>
              </a:rPr>
              <a:t>WINSTON</a:t>
            </a:r>
            <a:endParaRPr sz="1600">
              <a:latin typeface="Montserrat"/>
              <a:cs typeface="Montserrat"/>
            </a:endParaRPr>
          </a:p>
          <a:p>
            <a:pPr marL="8467">
              <a:spcBef>
                <a:spcPts val="169"/>
              </a:spcBef>
            </a:pPr>
            <a:r>
              <a:rPr sz="1400" spc="70" dirty="0">
                <a:solidFill>
                  <a:srgbClr val="F7FAFD"/>
                </a:solidFill>
                <a:latin typeface="Montserrat"/>
                <a:cs typeface="Montserrat"/>
              </a:rPr>
              <a:t>Project</a:t>
            </a:r>
            <a:r>
              <a:rPr sz="1400" spc="136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1400" spc="80" dirty="0">
                <a:solidFill>
                  <a:srgbClr val="F7FAFD"/>
                </a:solidFill>
                <a:latin typeface="Montserrat"/>
                <a:cs typeface="Montserrat"/>
              </a:rPr>
              <a:t>Assistant</a:t>
            </a:r>
            <a:endParaRPr sz="1400">
              <a:latin typeface="Montserrat"/>
              <a:cs typeface="Montserra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493E3D-7C1F-77B9-9D84-39AC4D48845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9901" y="673286"/>
            <a:ext cx="1771299" cy="1668915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8CB2FB6-8EE4-44D2-FD37-6C16394CFA5C}"/>
              </a:ext>
            </a:extLst>
          </p:cNvPr>
          <p:cNvSpPr/>
          <p:nvPr/>
        </p:nvSpPr>
        <p:spPr>
          <a:xfrm>
            <a:off x="7799820" y="5836505"/>
            <a:ext cx="4392180" cy="915723"/>
          </a:xfrm>
          <a:custGeom>
            <a:avLst/>
            <a:gdLst/>
            <a:ahLst/>
            <a:cxnLst/>
            <a:rect l="l" t="t" r="r" b="b"/>
            <a:pathLst>
              <a:path w="7486650" h="2350770">
                <a:moveTo>
                  <a:pt x="7486632" y="2350280"/>
                </a:moveTo>
                <a:lnTo>
                  <a:pt x="0" y="2350280"/>
                </a:lnTo>
                <a:lnTo>
                  <a:pt x="0" y="0"/>
                </a:lnTo>
                <a:lnTo>
                  <a:pt x="7486632" y="0"/>
                </a:lnTo>
                <a:lnTo>
                  <a:pt x="7486632" y="2350280"/>
                </a:lnTo>
                <a:close/>
              </a:path>
            </a:pathLst>
          </a:custGeom>
          <a:solidFill>
            <a:srgbClr val="043C5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object 4">
            <a:extLst>
              <a:ext uri="{FF2B5EF4-FFF2-40B4-BE49-F238E27FC236}">
                <a16:creationId xmlns:a16="http://schemas.microsoft.com/office/drawing/2014/main" id="{48D560A1-A50C-6F0A-932A-40839C631248}"/>
              </a:ext>
            </a:extLst>
          </p:cNvPr>
          <p:cNvSpPr txBox="1"/>
          <p:nvPr/>
        </p:nvSpPr>
        <p:spPr>
          <a:xfrm>
            <a:off x="8252037" y="5943444"/>
            <a:ext cx="3939963" cy="783655"/>
          </a:xfrm>
          <a:prstGeom prst="rect">
            <a:avLst/>
          </a:prstGeom>
        </p:spPr>
        <p:txBody>
          <a:bodyPr vert="horz" wrap="square" lIns="0" tIns="98213" rIns="0" bIns="0" rtlCol="0">
            <a:spAutoFit/>
          </a:bodyPr>
          <a:lstStyle/>
          <a:p>
            <a:pPr marL="251896" marR="3387" indent="-243852">
              <a:lnSpc>
                <a:spcPct val="78900"/>
              </a:lnSpc>
              <a:spcBef>
                <a:spcPts val="773"/>
              </a:spcBef>
            </a:pPr>
            <a:r>
              <a:rPr sz="2800" b="1" spc="80" dirty="0">
                <a:solidFill>
                  <a:srgbClr val="F7FAFD"/>
                </a:solidFill>
                <a:latin typeface="Montserrat"/>
                <a:cs typeface="Montserrat"/>
              </a:rPr>
              <a:t>ORAL</a:t>
            </a:r>
            <a:r>
              <a:rPr sz="2800" b="1" spc="22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2800" b="1" spc="120" dirty="0">
                <a:solidFill>
                  <a:srgbClr val="F7FAFD"/>
                </a:solidFill>
                <a:latin typeface="Montserrat"/>
                <a:cs typeface="Montserrat"/>
              </a:rPr>
              <a:t>HEALTH </a:t>
            </a:r>
            <a:r>
              <a:rPr sz="2800" b="1" spc="-78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2800" b="1" spc="90" dirty="0">
                <a:solidFill>
                  <a:srgbClr val="F7FAFD"/>
                </a:solidFill>
                <a:latin typeface="Montserrat"/>
                <a:cs typeface="Montserrat"/>
              </a:rPr>
              <a:t>PROGRAM</a:t>
            </a:r>
            <a:r>
              <a:rPr sz="2800" b="1" spc="23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2800" b="1" spc="117" dirty="0">
                <a:solidFill>
                  <a:srgbClr val="F7FAFD"/>
                </a:solidFill>
                <a:latin typeface="Montserrat"/>
                <a:cs typeface="Montserrat"/>
              </a:rPr>
              <a:t>STAFF</a:t>
            </a:r>
            <a:endParaRPr sz="2800" dirty="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8B117-4D6B-4FFD-5E16-09BAD765B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668"/>
          </a:xfrm>
        </p:spPr>
        <p:txBody>
          <a:bodyPr>
            <a:normAutofit/>
          </a:bodyPr>
          <a:lstStyle/>
          <a:p>
            <a:r>
              <a:rPr lang="en-US"/>
              <a:t>Barriers to Care: MythBUSTERS!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7A34041-A9EB-5A06-B448-C50B5240A5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268419"/>
              </p:ext>
            </p:extLst>
          </p:nvPr>
        </p:nvGraphicFramePr>
        <p:xfrm>
          <a:off x="979488" y="1825625"/>
          <a:ext cx="1023302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66401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3349-EAE1-4EB5-91DB-EE75B9FAC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CA0B5-69F9-47EA-A4BD-B7B17170A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825625"/>
            <a:ext cx="4801829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file"/>
              </a:rPr>
              <a:t>Michigan.gov/</a:t>
            </a:r>
            <a:r>
              <a:rPr lang="en-US" dirty="0" err="1">
                <a:hlinkClick r:id="rId2" action="ppaction://hlinkfile"/>
              </a:rPr>
              <a:t>oralhealth</a:t>
            </a:r>
            <a:r>
              <a:rPr lang="en-US" dirty="0">
                <a:hlinkClick r:id="rId2" action="ppaction://hlinkfile"/>
              </a:rPr>
              <a:t> </a:t>
            </a:r>
            <a:endParaRPr lang="en-US" dirty="0"/>
          </a:p>
          <a:p>
            <a:pPr lvl="1"/>
            <a:r>
              <a:rPr lang="en-US" dirty="0"/>
              <a:t>Guidelines </a:t>
            </a:r>
          </a:p>
          <a:p>
            <a:pPr lvl="1"/>
            <a:r>
              <a:rPr lang="en-US" dirty="0"/>
              <a:t>Pregnancy and Opioid Guidelines for dental professionals</a:t>
            </a:r>
          </a:p>
          <a:p>
            <a:pPr lvl="1"/>
            <a:r>
              <a:rPr lang="en-US" dirty="0"/>
              <a:t>Free materials in multiple languages</a:t>
            </a:r>
          </a:p>
          <a:p>
            <a:pPr lvl="1"/>
            <a:r>
              <a:rPr lang="en-US" dirty="0"/>
              <a:t>Resources and studies 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09527-ED83-437B-80F1-9F5FBF31B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 rot="253978">
            <a:off x="7752869" y="1217872"/>
            <a:ext cx="2509246" cy="315652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037480-E2CF-4B6B-BC8D-37363E1E2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 rot="20910776">
            <a:off x="6385175" y="3273929"/>
            <a:ext cx="2509245" cy="3156522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9158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9B5B-50D5-F353-35D2-DFD94E89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Thank you!</a:t>
            </a:r>
          </a:p>
        </p:txBody>
      </p:sp>
      <p:sp>
        <p:nvSpPr>
          <p:cNvPr id="96259" name="Content Placeholder 2">
            <a:extLst>
              <a:ext uri="{FF2B5EF4-FFF2-40B4-BE49-F238E27FC236}">
                <a16:creationId xmlns:a16="http://schemas.microsoft.com/office/drawing/2014/main" id="{E22DB5C7-1F7A-B816-7F23-256DE84C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Emily Norrix, MPH</a:t>
            </a:r>
          </a:p>
          <a:p>
            <a:r>
              <a:rPr lang="en-US" altLang="en-US"/>
              <a:t>Perinatal Oral Health Consultant</a:t>
            </a:r>
          </a:p>
          <a:p>
            <a:r>
              <a:rPr lang="en-US" altLang="en-US"/>
              <a:t>norrixe@michigan.gov</a:t>
            </a:r>
          </a:p>
        </p:txBody>
      </p:sp>
      <p:pic>
        <p:nvPicPr>
          <p:cNvPr id="96260" name="Picture 4" descr="A picture containing outdoor, person, clothing, person&#10;&#10;Description automatically generated">
            <a:extLst>
              <a:ext uri="{FF2B5EF4-FFF2-40B4-BE49-F238E27FC236}">
                <a16:creationId xmlns:a16="http://schemas.microsoft.com/office/drawing/2014/main" id="{E7B8F80F-FE9E-910D-51E2-E841C6FFF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514600"/>
            <a:ext cx="2668588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8B5AA-04BB-FBFE-7F6B-F1FB9CC5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AAEB8-8223-7141-66EA-EAC15187B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Oral Health Care During Pregnancy Expert Workgroup National Maternal and Child Oral Health Resource Center. Oral Health Care During Pregnancy: A National Consensus. 2012; https://www.mchoralhealth.org/PDFs/OralHealthPregnancyConsensus.pdf.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Committee Opinion No. 569: Oral Health Care During pregnancy and Through the Lifespan.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Obstet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Gynecol. 2013;122(2 Pt 1):417-422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Michigan Health &amp; Human Services. Oral Health Dashboard: MI Mom's Mouth - Michigan Medicaid Perinatal Oral Health Care Utilization. 2022.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https://www.michigan.gov/mdhhs/keepmi-healthy/communicablediseases/epidemiology/chronicepi/oral-health-epidemiology/oralhealth-dashboard-michigan-medicaid-perinatal-oral-health-care-utilization-2018-2021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Bright Futures/American Academy of Pediatrics (AAP) Recommendations for Preventive Pediatric Health Care. 2022.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https://www.aap.org/en/practice-management/care-delivery-approaches/periodicity-schedule/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American Academy of Pediatric Dentistry. Recommended Dental Periodicity Schedule-Chart. 2022.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https://www.aapd.org/research/oral-health-policies--recommendations/periodicity-of-examination-preventive-dental-services-anticipatory-guidance-counseling-and-oral-treatment-for-infants-children-and-adolescents/periodicity-chart/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917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A815C-4B7B-9656-49C1-0BF1F471D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4110" y="1320744"/>
            <a:ext cx="7903780" cy="1363020"/>
          </a:xfrm>
        </p:spPr>
        <p:txBody>
          <a:bodyPr>
            <a:noAutofit/>
          </a:bodyPr>
          <a:lstStyle/>
          <a:p>
            <a:r>
              <a:rPr lang="en-US" sz="4800" dirty="0"/>
              <a:t>Oral Health Update and Early Childhood Info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4DD73-5CDA-0DBA-D063-52AC84BD4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4110" y="2813951"/>
            <a:ext cx="7903780" cy="762738"/>
          </a:xfrm>
        </p:spPr>
        <p:txBody>
          <a:bodyPr>
            <a:normAutofit/>
          </a:bodyPr>
          <a:lstStyle/>
          <a:p>
            <a:r>
              <a:rPr lang="en-US" sz="3200" dirty="0"/>
              <a:t>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DACF352-FE0D-570D-0C28-641988CE093A}"/>
              </a:ext>
            </a:extLst>
          </p:cNvPr>
          <p:cNvSpPr txBox="1">
            <a:spLocks/>
          </p:cNvSpPr>
          <p:nvPr/>
        </p:nvSpPr>
        <p:spPr>
          <a:xfrm>
            <a:off x="1073689" y="5121648"/>
            <a:ext cx="3766758" cy="128643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EB4"/>
              </a:buClr>
              <a:buFont typeface="Arial" panose="020B0604020202020204" pitchFamily="34" charset="0"/>
              <a:buNone/>
              <a:defRPr sz="2400" b="0" i="0" kern="1200">
                <a:solidFill>
                  <a:srgbClr val="0F406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EB4"/>
              </a:buClr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EB4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EB4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EB4"/>
              </a:buClr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7EB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06400-F485-24DF-A2FC-827748894149}"/>
              </a:ext>
            </a:extLst>
          </p:cNvPr>
          <p:cNvSpPr txBox="1"/>
          <p:nvPr/>
        </p:nvSpPr>
        <p:spPr>
          <a:xfrm>
            <a:off x="6258758" y="5121648"/>
            <a:ext cx="5264458" cy="83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Heather Beavers</a:t>
            </a: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MM, RDH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Early Childhood Oral Health Specialist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Michigan Department of Health and Human Services </a:t>
            </a:r>
          </a:p>
        </p:txBody>
      </p:sp>
    </p:spTree>
    <p:extLst>
      <p:ext uri="{BB962C8B-B14F-4D97-AF65-F5344CB8AC3E}">
        <p14:creationId xmlns:p14="http://schemas.microsoft.com/office/powerpoint/2010/main" val="2034995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57762-613F-A291-4A42-E0300818E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2269"/>
            <a:ext cx="10515600" cy="3545633"/>
          </a:xfrm>
        </p:spPr>
        <p:txBody>
          <a:bodyPr>
            <a:normAutofit/>
          </a:bodyPr>
          <a:lstStyle/>
          <a:p>
            <a:r>
              <a:rPr lang="en-US" dirty="0"/>
              <a:t>Tell us your stories! </a:t>
            </a:r>
            <a:br>
              <a:rPr lang="en-US" dirty="0"/>
            </a:br>
            <a:r>
              <a:rPr lang="en-US" dirty="0"/>
              <a:t>What are you experiencing in trying to get kiddos and people into dental care? </a:t>
            </a:r>
          </a:p>
        </p:txBody>
      </p:sp>
    </p:spTree>
    <p:extLst>
      <p:ext uri="{BB962C8B-B14F-4D97-AF65-F5344CB8AC3E}">
        <p14:creationId xmlns:p14="http://schemas.microsoft.com/office/powerpoint/2010/main" val="36164991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9B5B-50D5-F353-35D2-DFD94E89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Cavities are preventable!</a:t>
            </a:r>
          </a:p>
        </p:txBody>
      </p:sp>
      <p:pic>
        <p:nvPicPr>
          <p:cNvPr id="3" name="Content Placeholder 2" descr="Tooth decay is 5x more common than asthma. #DeltaDental | Dental fun ...">
            <a:extLst>
              <a:ext uri="{FF2B5EF4-FFF2-40B4-BE49-F238E27FC236}">
                <a16:creationId xmlns:a16="http://schemas.microsoft.com/office/drawing/2014/main" id="{88202C95-B37B-F086-51A8-025946A906F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95" y="1732537"/>
            <a:ext cx="4855590" cy="485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Image result for cavities black kid">
            <a:extLst>
              <a:ext uri="{FF2B5EF4-FFF2-40B4-BE49-F238E27FC236}">
                <a16:creationId xmlns:a16="http://schemas.microsoft.com/office/drawing/2014/main" id="{9D863901-9C59-0D33-6EA3-79436F0A6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216" y="2580469"/>
            <a:ext cx="4598944" cy="221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1841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BD34F-F117-3D20-30FC-24E1F293D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Decay Process</a:t>
            </a:r>
          </a:p>
        </p:txBody>
      </p:sp>
      <p:pic>
        <p:nvPicPr>
          <p:cNvPr id="2050" name="Picture 2" descr="Dental Decay, Also Known As A Cavity, Is The Breakdown - Process Of ...">
            <a:extLst>
              <a:ext uri="{FF2B5EF4-FFF2-40B4-BE49-F238E27FC236}">
                <a16:creationId xmlns:a16="http://schemas.microsoft.com/office/drawing/2014/main" id="{C3C60A74-8AC7-2474-B01D-76E83F560F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34" y="1627661"/>
            <a:ext cx="7482408" cy="486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0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D9B5B-50D5-F353-35D2-DFD94E89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390" y="0"/>
            <a:ext cx="9668748" cy="148000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Why are primary teeth so important? </a:t>
            </a:r>
          </a:p>
        </p:txBody>
      </p:sp>
      <p:sp>
        <p:nvSpPr>
          <p:cNvPr id="96259" name="Content Placeholder 2">
            <a:extLst>
              <a:ext uri="{FF2B5EF4-FFF2-40B4-BE49-F238E27FC236}">
                <a16:creationId xmlns:a16="http://schemas.microsoft.com/office/drawing/2014/main" id="{E22DB5C7-1F7A-B816-7F23-256DE84C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Facial Development</a:t>
            </a:r>
          </a:p>
          <a:p>
            <a:r>
              <a:rPr lang="en-US" sz="3200" dirty="0"/>
              <a:t>Chewing</a:t>
            </a:r>
          </a:p>
          <a:p>
            <a:r>
              <a:rPr lang="en-US" sz="3200" dirty="0"/>
              <a:t>Talking </a:t>
            </a:r>
          </a:p>
          <a:p>
            <a:r>
              <a:rPr lang="en-US" sz="3200" dirty="0"/>
              <a:t>Smiling </a:t>
            </a:r>
          </a:p>
          <a:p>
            <a:r>
              <a:rPr lang="en-US" sz="3200" dirty="0"/>
              <a:t>Self-esteem</a:t>
            </a:r>
          </a:p>
          <a:p>
            <a:r>
              <a:rPr lang="en-US" sz="3200" dirty="0"/>
              <a:t>Guide eruption of permanent teeth</a:t>
            </a:r>
          </a:p>
          <a:p>
            <a:pPr lvl="7"/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71C0B9-2D72-8FE5-7B48-C29128246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004" y="1797097"/>
            <a:ext cx="3474460" cy="38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281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75D4-D721-675D-13E3-0E60B5365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decay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73FA3-1FD9-E244-BD89-65EE47A99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487" y="1480008"/>
            <a:ext cx="10901313" cy="4696955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sz="2800" dirty="0"/>
              <a:t>Nutritional problems</a:t>
            </a:r>
          </a:p>
          <a:p>
            <a:pPr marL="514350" indent="-514350">
              <a:buAutoNum type="arabicPeriod"/>
            </a:pPr>
            <a:r>
              <a:rPr lang="en-US" sz="2800" dirty="0"/>
              <a:t>Sleeping issues</a:t>
            </a:r>
          </a:p>
          <a:p>
            <a:pPr marL="514350" indent="-514350">
              <a:buAutoNum type="arabicPeriod"/>
            </a:pPr>
            <a:r>
              <a:rPr lang="en-US" sz="2800" dirty="0"/>
              <a:t>Pain</a:t>
            </a:r>
          </a:p>
          <a:p>
            <a:pPr marL="514350" indent="-514350">
              <a:buAutoNum type="arabicPeriod"/>
            </a:pPr>
            <a:r>
              <a:rPr lang="en-US" sz="2800" dirty="0"/>
              <a:t>Swelling</a:t>
            </a:r>
          </a:p>
          <a:p>
            <a:pPr marL="514350" indent="-514350">
              <a:buAutoNum type="arabicPeriod"/>
            </a:pPr>
            <a:r>
              <a:rPr lang="en-US" sz="2800" dirty="0"/>
              <a:t>Tired or grouchy</a:t>
            </a:r>
          </a:p>
          <a:p>
            <a:pPr marL="514350" indent="-514350">
              <a:buAutoNum type="arabicPeriod"/>
            </a:pPr>
            <a:r>
              <a:rPr lang="en-US" sz="2800" dirty="0"/>
              <a:t>Not wanting to smile</a:t>
            </a:r>
          </a:p>
          <a:p>
            <a:pPr marL="514350" indent="-514350">
              <a:buAutoNum type="arabicPeriod"/>
            </a:pPr>
            <a:r>
              <a:rPr lang="en-US" sz="2800" dirty="0"/>
              <a:t>Inability to focus</a:t>
            </a:r>
          </a:p>
          <a:p>
            <a:pPr marL="514350" indent="-514350">
              <a:buAutoNum type="arabicPeriod"/>
            </a:pPr>
            <a:r>
              <a:rPr lang="en-US" sz="2800" dirty="0"/>
              <a:t>Missed school days</a:t>
            </a:r>
          </a:p>
          <a:p>
            <a:pPr marL="514350" indent="-514350">
              <a:buAutoNum type="arabicPeriod"/>
            </a:pPr>
            <a:r>
              <a:rPr lang="en-US" sz="2800" dirty="0"/>
              <a:t>Poor school performance</a:t>
            </a:r>
          </a:p>
          <a:p>
            <a:pPr marL="514350" indent="-514350">
              <a:buAutoNum type="arabicPeriod"/>
            </a:pPr>
            <a:r>
              <a:rPr lang="en-US" sz="2800" dirty="0"/>
              <a:t>Poor self esteem</a:t>
            </a:r>
          </a:p>
          <a:p>
            <a:pPr marL="514350" indent="-514350">
              <a:buAutoNum type="arabicPeriod"/>
            </a:pPr>
            <a:r>
              <a:rPr lang="en-US" sz="2800" dirty="0"/>
              <a:t>Impaired speech </a:t>
            </a:r>
          </a:p>
          <a:p>
            <a:endParaRPr lang="en-US" dirty="0"/>
          </a:p>
        </p:txBody>
      </p:sp>
      <p:pic>
        <p:nvPicPr>
          <p:cNvPr id="4" name="Picture 3" descr="A child sitting on a sidewalk&#10;&#10;Description automatically generated with low confidence">
            <a:extLst>
              <a:ext uri="{FF2B5EF4-FFF2-40B4-BE49-F238E27FC236}">
                <a16:creationId xmlns:a16="http://schemas.microsoft.com/office/drawing/2014/main" id="{CF23FA03-1B46-4E4A-7F9C-57A889F87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11131"/>
          <a:stretch/>
        </p:blipFill>
        <p:spPr>
          <a:xfrm>
            <a:off x="6463084" y="1634006"/>
            <a:ext cx="4370568" cy="454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5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80" y="3454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122B42"/>
          </a:solidFill>
        </p:spPr>
        <p:txBody>
          <a:bodyPr wrap="square" lIns="0" tIns="0" rIns="0" bIns="0" rtlCol="0"/>
          <a:lstStyle/>
          <a:p>
            <a:r>
              <a:rPr lang="en-US" sz="1400" spc="113">
                <a:solidFill>
                  <a:srgbClr val="122B42"/>
                </a:solidFill>
                <a:latin typeface="Tahoma"/>
                <a:cs typeface="Tahoma"/>
              </a:rPr>
              <a:t>t</a:t>
            </a:r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7224280" y="5849514"/>
            <a:ext cx="4991100" cy="1043030"/>
          </a:xfrm>
          <a:custGeom>
            <a:avLst/>
            <a:gdLst/>
            <a:ahLst/>
            <a:cxnLst/>
            <a:rect l="l" t="t" r="r" b="b"/>
            <a:pathLst>
              <a:path w="7486650" h="2350770">
                <a:moveTo>
                  <a:pt x="7486632" y="2350280"/>
                </a:moveTo>
                <a:lnTo>
                  <a:pt x="0" y="2350280"/>
                </a:lnTo>
                <a:lnTo>
                  <a:pt x="0" y="0"/>
                </a:lnTo>
                <a:lnTo>
                  <a:pt x="7486632" y="0"/>
                </a:lnTo>
                <a:lnTo>
                  <a:pt x="7486632" y="2350280"/>
                </a:lnTo>
                <a:close/>
              </a:path>
            </a:pathLst>
          </a:custGeom>
          <a:solidFill>
            <a:srgbClr val="043C5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8195465" y="5849514"/>
            <a:ext cx="3939963" cy="783655"/>
          </a:xfrm>
          <a:prstGeom prst="rect">
            <a:avLst/>
          </a:prstGeom>
        </p:spPr>
        <p:txBody>
          <a:bodyPr vert="horz" wrap="square" lIns="0" tIns="98213" rIns="0" bIns="0" rtlCol="0">
            <a:spAutoFit/>
          </a:bodyPr>
          <a:lstStyle/>
          <a:p>
            <a:pPr marL="251896" marR="3387" indent="-243852">
              <a:lnSpc>
                <a:spcPct val="78900"/>
              </a:lnSpc>
              <a:spcBef>
                <a:spcPts val="773"/>
              </a:spcBef>
            </a:pPr>
            <a:r>
              <a:rPr sz="2800" b="1" spc="80" dirty="0">
                <a:solidFill>
                  <a:srgbClr val="F7FAFD"/>
                </a:solidFill>
                <a:latin typeface="Montserrat"/>
                <a:cs typeface="Montserrat"/>
              </a:rPr>
              <a:t>ORAL</a:t>
            </a:r>
            <a:r>
              <a:rPr sz="2800" b="1" spc="22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2800" b="1" spc="120" dirty="0">
                <a:solidFill>
                  <a:srgbClr val="F7FAFD"/>
                </a:solidFill>
                <a:latin typeface="Montserrat"/>
                <a:cs typeface="Montserrat"/>
              </a:rPr>
              <a:t>HEALTH </a:t>
            </a:r>
            <a:r>
              <a:rPr sz="2800" b="1" spc="-78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2800" b="1" spc="90" dirty="0">
                <a:solidFill>
                  <a:srgbClr val="F7FAFD"/>
                </a:solidFill>
                <a:latin typeface="Montserrat"/>
                <a:cs typeface="Montserrat"/>
              </a:rPr>
              <a:t>PROGRAM</a:t>
            </a:r>
            <a:r>
              <a:rPr sz="2800" b="1" spc="230" dirty="0">
                <a:solidFill>
                  <a:srgbClr val="F7FAFD"/>
                </a:solidFill>
                <a:latin typeface="Montserrat"/>
                <a:cs typeface="Montserrat"/>
              </a:rPr>
              <a:t> </a:t>
            </a:r>
            <a:r>
              <a:rPr sz="2800" b="1" spc="117" dirty="0">
                <a:solidFill>
                  <a:srgbClr val="F7FAFD"/>
                </a:solidFill>
                <a:latin typeface="Montserrat"/>
                <a:cs typeface="Montserrat"/>
              </a:rPr>
              <a:t>STAFF</a:t>
            </a:r>
            <a:endParaRPr sz="2800" dirty="0">
              <a:latin typeface="Montserra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426" y="6294497"/>
            <a:ext cx="3070575" cy="444888"/>
          </a:xfrm>
          <a:prstGeom prst="rect">
            <a:avLst/>
          </a:prstGeom>
          <a:solidFill>
            <a:srgbClr val="A1B1BF"/>
          </a:solidFill>
        </p:spPr>
        <p:txBody>
          <a:bodyPr vert="horz" wrap="square" lIns="0" tIns="847" rIns="0" bIns="0" rtlCol="0">
            <a:spAutoFit/>
          </a:bodyPr>
          <a:lstStyle/>
          <a:p>
            <a:pPr algn="ctr">
              <a:lnSpc>
                <a:spcPts val="1903"/>
              </a:lnSpc>
            </a:pPr>
            <a:r>
              <a:rPr sz="1600" b="1" spc="73" dirty="0">
                <a:solidFill>
                  <a:srgbClr val="122B42"/>
                </a:solidFill>
                <a:latin typeface="Montserrat"/>
                <a:cs typeface="Montserrat"/>
              </a:rPr>
              <a:t>ALAINA</a:t>
            </a:r>
            <a:r>
              <a:rPr sz="1600" b="1" spc="107" dirty="0">
                <a:solidFill>
                  <a:srgbClr val="122B42"/>
                </a:solidFill>
                <a:latin typeface="Montserrat"/>
                <a:cs typeface="Montserrat"/>
              </a:rPr>
              <a:t> </a:t>
            </a:r>
            <a:r>
              <a:rPr sz="1600" b="1" spc="50" dirty="0">
                <a:solidFill>
                  <a:srgbClr val="122B42"/>
                </a:solidFill>
                <a:latin typeface="Montserrat"/>
                <a:cs typeface="Montserrat"/>
              </a:rPr>
              <a:t>WHITE</a:t>
            </a:r>
            <a:endParaRPr sz="1600" dirty="0">
              <a:latin typeface="Montserrat"/>
              <a:cs typeface="Montserrat"/>
            </a:endParaRPr>
          </a:p>
          <a:p>
            <a:pPr algn="ctr">
              <a:lnSpc>
                <a:spcPts val="1663"/>
              </a:lnSpc>
            </a:pPr>
            <a:r>
              <a:rPr sz="1400" spc="83" dirty="0">
                <a:solidFill>
                  <a:srgbClr val="122B42"/>
                </a:solidFill>
                <a:latin typeface="Tahoma"/>
                <a:cs typeface="Tahoma"/>
              </a:rPr>
              <a:t>Oral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sz="1400" spc="113" dirty="0">
                <a:solidFill>
                  <a:srgbClr val="122B42"/>
                </a:solidFill>
                <a:latin typeface="Tahoma"/>
                <a:cs typeface="Tahoma"/>
              </a:rPr>
              <a:t>Health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sz="1400" spc="117" dirty="0">
                <a:solidFill>
                  <a:srgbClr val="122B42"/>
                </a:solidFill>
                <a:latin typeface="Tahoma"/>
                <a:cs typeface="Tahoma"/>
              </a:rPr>
              <a:t>Epidemiologist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425" y="2922781"/>
            <a:ext cx="3070575" cy="654880"/>
          </a:xfrm>
          <a:prstGeom prst="rect">
            <a:avLst/>
          </a:prstGeom>
          <a:solidFill>
            <a:srgbClr val="A1B1BF"/>
          </a:solidFill>
        </p:spPr>
        <p:txBody>
          <a:bodyPr vert="horz" wrap="square" lIns="0" tIns="847" rIns="0" bIns="0" rtlCol="0">
            <a:spAutoFit/>
          </a:bodyPr>
          <a:lstStyle/>
          <a:p>
            <a:pPr algn="ctr">
              <a:lnSpc>
                <a:spcPts val="1890"/>
              </a:lnSpc>
            </a:pPr>
            <a:r>
              <a:rPr sz="1600" b="1" spc="57" dirty="0">
                <a:solidFill>
                  <a:srgbClr val="122B42"/>
                </a:solidFill>
                <a:latin typeface="Montserrat"/>
                <a:cs typeface="Montserrat"/>
              </a:rPr>
              <a:t>MICHELE</a:t>
            </a:r>
            <a:r>
              <a:rPr sz="1600" b="1" spc="113" dirty="0">
                <a:solidFill>
                  <a:srgbClr val="122B42"/>
                </a:solidFill>
                <a:latin typeface="Montserrat"/>
                <a:cs typeface="Montserrat"/>
              </a:rPr>
              <a:t> </a:t>
            </a:r>
            <a:r>
              <a:rPr sz="1600" b="1" spc="60" dirty="0">
                <a:solidFill>
                  <a:srgbClr val="122B42"/>
                </a:solidFill>
                <a:latin typeface="Montserrat"/>
                <a:cs typeface="Montserrat"/>
              </a:rPr>
              <a:t>KAWABE</a:t>
            </a:r>
            <a:endParaRPr sz="1600" dirty="0">
              <a:latin typeface="Montserrat"/>
              <a:cs typeface="Montserrat"/>
            </a:endParaRPr>
          </a:p>
          <a:p>
            <a:pPr marL="193896" marR="191356" algn="ctr">
              <a:lnSpc>
                <a:spcPts val="1500"/>
              </a:lnSpc>
              <a:spcBef>
                <a:spcPts val="173"/>
              </a:spcBef>
            </a:pPr>
            <a:r>
              <a:rPr sz="1400" spc="83" dirty="0">
                <a:solidFill>
                  <a:srgbClr val="122B42"/>
                </a:solidFill>
                <a:latin typeface="Tahoma"/>
                <a:cs typeface="Tahoma"/>
              </a:rPr>
              <a:t>Oral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sz="1400" spc="113" dirty="0">
                <a:solidFill>
                  <a:srgbClr val="122B42"/>
                </a:solidFill>
                <a:latin typeface="Tahoma"/>
                <a:cs typeface="Tahoma"/>
              </a:rPr>
              <a:t>Health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sz="1400" spc="107" dirty="0">
                <a:solidFill>
                  <a:srgbClr val="122B42"/>
                </a:solidFill>
                <a:latin typeface="Tahoma"/>
                <a:cs typeface="Tahoma"/>
              </a:rPr>
              <a:t>Kindergarten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sz="1400" spc="97" dirty="0">
                <a:solidFill>
                  <a:srgbClr val="122B42"/>
                </a:solidFill>
                <a:latin typeface="Tahoma"/>
                <a:cs typeface="Tahoma"/>
              </a:rPr>
              <a:t>Assessment </a:t>
            </a:r>
            <a:r>
              <a:rPr sz="1400" spc="-427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sz="1400" spc="107" dirty="0">
                <a:solidFill>
                  <a:srgbClr val="122B42"/>
                </a:solidFill>
                <a:latin typeface="Tahoma"/>
                <a:cs typeface="Tahoma"/>
              </a:rPr>
              <a:t>Consultant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1" y="332243"/>
            <a:ext cx="2184399" cy="2420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7F367E-8F2B-1004-B67E-139A0688E5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1" y="3713918"/>
            <a:ext cx="2184399" cy="2395037"/>
          </a:xfrm>
          <a:prstGeom prst="rect">
            <a:avLst/>
          </a:prstGeom>
        </p:spPr>
      </p:pic>
      <p:pic>
        <p:nvPicPr>
          <p:cNvPr id="9" name="Picture 8" descr="A person wearing a head scarf&#10;&#10;Description automatically generated with medium confidence">
            <a:extLst>
              <a:ext uri="{FF2B5EF4-FFF2-40B4-BE49-F238E27FC236}">
                <a16:creationId xmlns:a16="http://schemas.microsoft.com/office/drawing/2014/main" id="{AFE5577F-7FD7-31BB-C8BB-78537F1AD6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29147"/>
            <a:ext cx="2133600" cy="2526440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4E713804-D91D-C517-06E0-7959717AC49D}"/>
              </a:ext>
            </a:extLst>
          </p:cNvPr>
          <p:cNvSpPr txBox="1"/>
          <p:nvPr/>
        </p:nvSpPr>
        <p:spPr>
          <a:xfrm>
            <a:off x="4165600" y="2890131"/>
            <a:ext cx="3251200" cy="654880"/>
          </a:xfrm>
          <a:prstGeom prst="rect">
            <a:avLst/>
          </a:prstGeom>
          <a:solidFill>
            <a:srgbClr val="A1B1BF"/>
          </a:solidFill>
        </p:spPr>
        <p:txBody>
          <a:bodyPr vert="horz" wrap="square" lIns="0" tIns="847" rIns="0" bIns="0" rtlCol="0">
            <a:spAutoFit/>
          </a:bodyPr>
          <a:lstStyle/>
          <a:p>
            <a:pPr algn="ctr">
              <a:lnSpc>
                <a:spcPts val="1890"/>
              </a:lnSpc>
            </a:pPr>
            <a:r>
              <a:rPr lang="en-US" sz="1600" b="1" spc="57" dirty="0">
                <a:solidFill>
                  <a:srgbClr val="122B42"/>
                </a:solidFill>
                <a:latin typeface="Montserrat"/>
                <a:cs typeface="Montserrat"/>
              </a:rPr>
              <a:t>Mona Riaz</a:t>
            </a:r>
            <a:endParaRPr sz="1600" dirty="0">
              <a:latin typeface="Montserrat"/>
              <a:cs typeface="Montserrat"/>
            </a:endParaRPr>
          </a:p>
          <a:p>
            <a:pPr marL="193896" marR="191356" algn="ctr">
              <a:lnSpc>
                <a:spcPts val="1500"/>
              </a:lnSpc>
              <a:spcBef>
                <a:spcPts val="173"/>
              </a:spcBef>
            </a:pPr>
            <a:r>
              <a:rPr sz="1400" spc="83" dirty="0">
                <a:solidFill>
                  <a:srgbClr val="122B42"/>
                </a:solidFill>
                <a:latin typeface="Tahoma"/>
                <a:cs typeface="Tahoma"/>
              </a:rPr>
              <a:t>Oral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sz="1400" spc="113" dirty="0">
                <a:solidFill>
                  <a:srgbClr val="122B42"/>
                </a:solidFill>
                <a:latin typeface="Tahoma"/>
                <a:cs typeface="Tahoma"/>
              </a:rPr>
              <a:t>Health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lang="en-US" sz="1400" spc="107" dirty="0">
                <a:solidFill>
                  <a:srgbClr val="122B42"/>
                </a:solidFill>
                <a:latin typeface="Tahoma"/>
                <a:cs typeface="Tahoma"/>
              </a:rPr>
              <a:t>Workforce Consultant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11" name="Picture 10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BFC2B37-964E-939C-3FE3-E5DBAFBAAC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583830"/>
            <a:ext cx="2032000" cy="2395037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2FF4B4C4-F82D-5419-8036-036465A8FB9C}"/>
              </a:ext>
            </a:extLst>
          </p:cNvPr>
          <p:cNvSpPr txBox="1"/>
          <p:nvPr/>
        </p:nvSpPr>
        <p:spPr>
          <a:xfrm>
            <a:off x="4105564" y="6088856"/>
            <a:ext cx="2955637" cy="707780"/>
          </a:xfrm>
          <a:prstGeom prst="rect">
            <a:avLst/>
          </a:prstGeom>
          <a:solidFill>
            <a:srgbClr val="A1B1BF"/>
          </a:solidFill>
        </p:spPr>
        <p:txBody>
          <a:bodyPr vert="horz" wrap="square" lIns="0" tIns="847" rIns="0" bIns="0" rtlCol="0">
            <a:spAutoFit/>
          </a:bodyPr>
          <a:lstStyle/>
          <a:p>
            <a:pPr algn="ctr">
              <a:lnSpc>
                <a:spcPts val="1890"/>
              </a:lnSpc>
            </a:pPr>
            <a:r>
              <a:rPr lang="en-US" sz="1600" b="1" spc="57" dirty="0">
                <a:solidFill>
                  <a:srgbClr val="122B42"/>
                </a:solidFill>
                <a:latin typeface="Montserrat"/>
                <a:cs typeface="Montserrat"/>
              </a:rPr>
              <a:t>Andrea Whittaker</a:t>
            </a:r>
          </a:p>
          <a:p>
            <a:pPr algn="ctr">
              <a:lnSpc>
                <a:spcPts val="1890"/>
              </a:lnSpc>
            </a:pPr>
            <a:r>
              <a:rPr lang="en-US" sz="1600" spc="57" dirty="0">
                <a:solidFill>
                  <a:srgbClr val="122B42"/>
                </a:solidFill>
                <a:latin typeface="Montserrat"/>
                <a:cs typeface="Tahoma"/>
              </a:rPr>
              <a:t>School Oral Health </a:t>
            </a:r>
            <a:r>
              <a:rPr lang="en-US" sz="1400" spc="107" dirty="0">
                <a:solidFill>
                  <a:srgbClr val="122B42"/>
                </a:solidFill>
                <a:latin typeface="Tahoma"/>
                <a:cs typeface="Tahoma"/>
              </a:rPr>
              <a:t>Consultant</a:t>
            </a:r>
            <a:endParaRPr sz="1400" dirty="0">
              <a:latin typeface="Tahoma"/>
              <a:cs typeface="Tahoma"/>
            </a:endParaRPr>
          </a:p>
        </p:txBody>
      </p:sp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07374AB-60DB-034B-E6F9-71B1051F41B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3601" y="273931"/>
            <a:ext cx="2318904" cy="2420032"/>
          </a:xfrm>
          <a:prstGeom prst="rect">
            <a:avLst/>
          </a:prstGeom>
        </p:spPr>
      </p:pic>
      <p:sp>
        <p:nvSpPr>
          <p:cNvPr id="17" name="object 6">
            <a:extLst>
              <a:ext uri="{FF2B5EF4-FFF2-40B4-BE49-F238E27FC236}">
                <a16:creationId xmlns:a16="http://schemas.microsoft.com/office/drawing/2014/main" id="{AFD98433-78D1-1A8E-4F5E-FD2BB392E049}"/>
              </a:ext>
            </a:extLst>
          </p:cNvPr>
          <p:cNvSpPr txBox="1"/>
          <p:nvPr/>
        </p:nvSpPr>
        <p:spPr>
          <a:xfrm>
            <a:off x="8084705" y="2853889"/>
            <a:ext cx="3251200" cy="654880"/>
          </a:xfrm>
          <a:prstGeom prst="rect">
            <a:avLst/>
          </a:prstGeom>
          <a:solidFill>
            <a:srgbClr val="A1B1BF"/>
          </a:solidFill>
        </p:spPr>
        <p:txBody>
          <a:bodyPr vert="horz" wrap="square" lIns="0" tIns="847" rIns="0" bIns="0" rtlCol="0">
            <a:spAutoFit/>
          </a:bodyPr>
          <a:lstStyle/>
          <a:p>
            <a:pPr algn="ctr">
              <a:lnSpc>
                <a:spcPts val="1890"/>
              </a:lnSpc>
            </a:pPr>
            <a:r>
              <a:rPr lang="en-US" sz="1600" b="1" spc="57" dirty="0">
                <a:solidFill>
                  <a:srgbClr val="122B42"/>
                </a:solidFill>
                <a:latin typeface="Montserrat"/>
                <a:cs typeface="Montserrat"/>
              </a:rPr>
              <a:t>Kyle Norman</a:t>
            </a:r>
            <a:endParaRPr sz="1600" dirty="0">
              <a:latin typeface="Montserrat"/>
              <a:cs typeface="Montserrat"/>
            </a:endParaRPr>
          </a:p>
          <a:p>
            <a:pPr marL="193896" marR="191356" algn="ctr">
              <a:lnSpc>
                <a:spcPts val="1500"/>
              </a:lnSpc>
              <a:spcBef>
                <a:spcPts val="173"/>
              </a:spcBef>
            </a:pPr>
            <a:r>
              <a:rPr sz="1400" spc="83" dirty="0">
                <a:solidFill>
                  <a:srgbClr val="122B42"/>
                </a:solidFill>
                <a:latin typeface="Tahoma"/>
                <a:cs typeface="Tahoma"/>
              </a:rPr>
              <a:t>Oral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sz="1400" spc="113" dirty="0">
                <a:solidFill>
                  <a:srgbClr val="122B42"/>
                </a:solidFill>
                <a:latin typeface="Tahoma"/>
                <a:cs typeface="Tahoma"/>
              </a:rPr>
              <a:t>Health</a:t>
            </a:r>
            <a:r>
              <a:rPr sz="1400" spc="-33" dirty="0">
                <a:solidFill>
                  <a:srgbClr val="122B42"/>
                </a:solidFill>
                <a:latin typeface="Tahoma"/>
                <a:cs typeface="Tahoma"/>
              </a:rPr>
              <a:t> </a:t>
            </a:r>
            <a:r>
              <a:rPr lang="en-US" sz="1400" spc="107" dirty="0">
                <a:solidFill>
                  <a:srgbClr val="122B42"/>
                </a:solidFill>
                <a:latin typeface="Tahoma"/>
                <a:cs typeface="Tahoma"/>
              </a:rPr>
              <a:t>and Medicaid Outreach Specialist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DB503-2366-239C-9B19-9EECAAC27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193"/>
            <a:ext cx="8607458" cy="835371"/>
          </a:xfrm>
        </p:spPr>
        <p:txBody>
          <a:bodyPr>
            <a:normAutofit fontScale="90000"/>
          </a:bodyPr>
          <a:lstStyle/>
          <a:p>
            <a:r>
              <a:rPr lang="en-US" dirty="0"/>
              <a:t>IT TAKES ABOUT 30 MINUTES FOR YOUR SALIVA TO NEUTRALIZE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050663A-61AD-946A-ADCC-0C26C4275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139" y="2095322"/>
            <a:ext cx="8866256" cy="3301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FD267-BF7C-37EC-8801-737D2B4FE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736" y="292486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0620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D0F7FF-880A-8BD4-5866-FD668155268B}"/>
              </a:ext>
            </a:extLst>
          </p:cNvPr>
          <p:cNvSpPr txBox="1"/>
          <p:nvPr/>
        </p:nvSpPr>
        <p:spPr>
          <a:xfrm>
            <a:off x="819151" y="438149"/>
            <a:ext cx="1088707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The American Academy of Pediatrics recommends fruit juice NOT be given to </a:t>
            </a:r>
            <a:r>
              <a:rPr lang="en-US" sz="3200" b="1" dirty="0"/>
              <a:t>infants under 12 months of age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dirty="0"/>
              <a:t>Fruit juice offers no nutritional benefit to infants in this age group. At the same time, it can increase risk of tooth decay and cause a preference for sweeter flavors instead of plain water.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226C27-506F-70A4-C1EB-2D6E21D5F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461" y="3950910"/>
            <a:ext cx="2690813" cy="2354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ECF7F8-ECC8-1951-7614-ACCB03857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2" y="4176711"/>
            <a:ext cx="2143125" cy="2143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44449-3061-C413-61E8-8CB0043A5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087" y="417671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066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3647-C6D3-D83C-41C7-49F8F1EA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Dentistry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E37270-29BB-FDC0-5854-DCDE3E15D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5184" y="1869251"/>
            <a:ext cx="2326958" cy="4703638"/>
          </a:xfrm>
        </p:spPr>
      </p:pic>
    </p:spTree>
    <p:extLst>
      <p:ext uri="{BB962C8B-B14F-4D97-AF65-F5344CB8AC3E}">
        <p14:creationId xmlns:p14="http://schemas.microsoft.com/office/powerpoint/2010/main" val="31325915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60C754-B16A-012C-3B7C-537E50678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857" y="65136"/>
            <a:ext cx="8844521" cy="662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368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HAMROCK RUNNING CLUB'S BLOG: Do you REALLY know how much sugar is in ...">
            <a:extLst>
              <a:ext uri="{FF2B5EF4-FFF2-40B4-BE49-F238E27FC236}">
                <a16:creationId xmlns:a16="http://schemas.microsoft.com/office/drawing/2014/main" id="{67A1ACE4-C085-4DCE-83AD-58A13ADEA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96" y="342642"/>
            <a:ext cx="8724105" cy="617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6379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23C4E-21C5-60C3-05FE-57D5DF6F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hygiene instructions for babies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B29DA-9B3B-A2D9-62B7-03E55EC35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29" y="1432874"/>
            <a:ext cx="11202971" cy="4744089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Clean baby’s mouth and gums with a soft cloth at bath time. This helps prepare them for the teeth cleaning to come. </a:t>
            </a:r>
          </a:p>
          <a:p>
            <a:r>
              <a:rPr lang="en-US" sz="3600" dirty="0">
                <a:solidFill>
                  <a:srgbClr val="000000"/>
                </a:solidFill>
                <a:latin typeface="Open Sans" panose="020B0606030504020204" pitchFamily="34" charset="0"/>
              </a:rPr>
              <a:t>Realistic expectation </a:t>
            </a:r>
            <a:endParaRPr lang="en-US" dirty="0"/>
          </a:p>
        </p:txBody>
      </p:sp>
      <p:pic>
        <p:nvPicPr>
          <p:cNvPr id="4" name="Picture 2" descr="Dr Browns Tooth &amp; Gum Wipes, 30-Pack - Baby Amore UAE">
            <a:extLst>
              <a:ext uri="{FF2B5EF4-FFF2-40B4-BE49-F238E27FC236}">
                <a16:creationId xmlns:a16="http://schemas.microsoft.com/office/drawing/2014/main" id="{95982C5C-CD4C-2A8A-58E2-16E6FED0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419" y="2676960"/>
            <a:ext cx="3679451" cy="367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4674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7529C-DEAA-9F13-310E-13CF76A5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hygiene for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E680D-5789-2985-D985-9FDEC21216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Brush their teeth twice a day with fluoridated toothpaste when first tooth erupts.</a:t>
            </a:r>
          </a:p>
          <a:p>
            <a:endParaRPr lang="en-US" dirty="0"/>
          </a:p>
        </p:txBody>
      </p:sp>
      <p:pic>
        <p:nvPicPr>
          <p:cNvPr id="4" name="Picture 4" descr="Tricks to Overcoming a Toddler’s Resistance to Tooth Brushing">
            <a:extLst>
              <a:ext uri="{FF2B5EF4-FFF2-40B4-BE49-F238E27FC236}">
                <a16:creationId xmlns:a16="http://schemas.microsoft.com/office/drawing/2014/main" id="{D6F86BCD-0CF4-A063-E87D-2D85CB95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20" y="3192138"/>
            <a:ext cx="5311302" cy="323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2426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25CE-AD5B-9FA7-E4A6-6688B6B6E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be like </a:t>
            </a:r>
            <a:r>
              <a:rPr lang="en-US" dirty="0" err="1"/>
              <a:t>Zoro</a:t>
            </a:r>
            <a:r>
              <a:rPr lang="en-US" dirty="0"/>
              <a:t>!</a:t>
            </a:r>
          </a:p>
        </p:txBody>
      </p:sp>
      <p:pic>
        <p:nvPicPr>
          <p:cNvPr id="2050" name="Picture 2" descr="How to brush your child's teeth, ages 5-8 - Kids Teeth">
            <a:extLst>
              <a:ext uri="{FF2B5EF4-FFF2-40B4-BE49-F238E27FC236}">
                <a16:creationId xmlns:a16="http://schemas.microsoft.com/office/drawing/2014/main" id="{082CF5DF-05E5-8401-4FD4-CA387784E0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856" y="1762720"/>
            <a:ext cx="8150846" cy="45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5701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F7FAEE-2B3B-4A08-B100-6BBDAB29E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50"/>
          <a:stretch/>
        </p:blipFill>
        <p:spPr>
          <a:xfrm>
            <a:off x="-239677" y="124297"/>
            <a:ext cx="12191980" cy="68579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9ED767-95ED-435D-81DC-6C051CD8C542}"/>
              </a:ext>
            </a:extLst>
          </p:cNvPr>
          <p:cNvSpPr txBox="1"/>
          <p:nvPr/>
        </p:nvSpPr>
        <p:spPr>
          <a:xfrm>
            <a:off x="559293" y="1083075"/>
            <a:ext cx="3613213" cy="24502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latin typeface="+mj-lt"/>
                <a:ea typeface="+mj-ea"/>
                <a:cs typeface="+mj-cs"/>
              </a:rPr>
              <a:t>Dexterity: Little hands sometimes have a hard time wielding a toothbrush as effectively as an adult.</a:t>
            </a:r>
          </a:p>
        </p:txBody>
      </p:sp>
    </p:spTree>
    <p:extLst>
      <p:ext uri="{BB962C8B-B14F-4D97-AF65-F5344CB8AC3E}">
        <p14:creationId xmlns:p14="http://schemas.microsoft.com/office/powerpoint/2010/main" val="42552991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07070-2E00-31F1-FFD9-331351CFE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Toothpaste</a:t>
            </a:r>
          </a:p>
        </p:txBody>
      </p:sp>
      <p:pic>
        <p:nvPicPr>
          <p:cNvPr id="1026" name="Picture 2" descr="Fluoride and Your Child | Family and Children’s Dentistry | Atlanta Georgia">
            <a:extLst>
              <a:ext uri="{FF2B5EF4-FFF2-40B4-BE49-F238E27FC236}">
                <a16:creationId xmlns:a16="http://schemas.microsoft.com/office/drawing/2014/main" id="{6B3002B0-8358-B8B8-33F8-32BF97D6B0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89" y="1561674"/>
            <a:ext cx="6592918" cy="468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05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E0FCF-E196-E542-FC20-AFF5B4AD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Michigan </a:t>
            </a:r>
            <a:b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kern="1200" dirty="0">
                <a:latin typeface="Arial" panose="020B0604020202020204" pitchFamily="34" charset="0"/>
                <a:cs typeface="Arial" panose="020B0604020202020204" pitchFamily="34" charset="0"/>
              </a:rPr>
              <a:t>Oral Health Program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F41BAE4-82A1-AC2C-1ACD-C4FCB73BC1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6880" y="2174556"/>
            <a:ext cx="7523480" cy="4351178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Community Water Fluoridation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School-based Sealant Programs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Kindergarten Oral Health Assessment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Age Based Programs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Workforce Programs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Perinatal Oral Health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Surveillance and Evaluation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Partnership &amp; Collaborations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Health Systems Interventions</a:t>
            </a: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Oral Health Coalition</a:t>
            </a:r>
          </a:p>
          <a:p>
            <a:pPr lvl="1"/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Webpage:  www.michigan.gov/oralhealth</a:t>
            </a:r>
          </a:p>
          <a:p>
            <a:pPr lvl="1"/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None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2BED85-B684-3273-BF4C-4425062F0A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2" y="1348763"/>
            <a:ext cx="3648329" cy="363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88DD-A316-0A54-B000-DC0BB58E0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Baby Bottle Decay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1DA15-EB7F-A155-8C87-847E5B277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08445"/>
          </a:xfrm>
        </p:spPr>
        <p:txBody>
          <a:bodyPr>
            <a:norm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Place only formula, milk or breast milk in bottles. Avoid filling the bottle with liquids such as juice or soft drinks.</a:t>
            </a: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If you put a baby to bed with a bottle, make sure it only contains water.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</p:txBody>
      </p:sp>
      <p:pic>
        <p:nvPicPr>
          <p:cNvPr id="3078" name="Picture 6" descr="What is baby bottle tooth decay? | News | Dentagama">
            <a:extLst>
              <a:ext uri="{FF2B5EF4-FFF2-40B4-BE49-F238E27FC236}">
                <a16:creationId xmlns:a16="http://schemas.microsoft.com/office/drawing/2014/main" id="{E47B4D07-DB07-7C86-3728-60DCE9E46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45" y="3606592"/>
            <a:ext cx="4872137" cy="262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204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410B-A5E2-F334-DC62-591B44699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 One Dental Visit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43540-C02D-3E1D-77A5-473EB8063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5167"/>
            <a:ext cx="10515600" cy="4781796"/>
          </a:xfrm>
        </p:spPr>
        <p:txBody>
          <a:bodyPr/>
          <a:lstStyle/>
          <a:p>
            <a:r>
              <a:rPr lang="en-US" sz="2800" dirty="0"/>
              <a:t>The American Academy of Pediatric Dentistry and the American Academy of Pediatrics both recommend that children see a dentist when the first tooth erupts and no later than 12 months of age. </a:t>
            </a:r>
            <a:endParaRPr lang="en-US" dirty="0"/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6F6ACC2A-2A51-3AA1-02C6-89106D720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058" y="3069187"/>
            <a:ext cx="3582107" cy="3582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3925CC-FB3E-8342-A4A7-FD2B200B8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059" y="3314289"/>
            <a:ext cx="3387822" cy="33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035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1F0D-C57A-2FCF-2609-80D466CF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006281"/>
          </a:xfrm>
        </p:spPr>
        <p:txBody>
          <a:bodyPr anchor="b">
            <a:normAutofit fontScale="90000"/>
          </a:bodyPr>
          <a:lstStyle/>
          <a:p>
            <a:r>
              <a:rPr lang="en-US" sz="5400" dirty="0"/>
              <a:t>Age One Dental Visit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12B3C-99A8-1DDE-94C6-0B6B49005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1659118"/>
            <a:ext cx="4243589" cy="4534449"/>
          </a:xfrm>
        </p:spPr>
        <p:txBody>
          <a:bodyPr>
            <a:normAutofit/>
          </a:bodyPr>
          <a:lstStyle/>
          <a:p>
            <a:r>
              <a:rPr lang="en-US" sz="3200" dirty="0"/>
              <a:t>Infant Oral Hygiene </a:t>
            </a:r>
          </a:p>
          <a:p>
            <a:r>
              <a:rPr lang="en-US" sz="3200" dirty="0"/>
              <a:t>Normal Eruption of Teeth</a:t>
            </a:r>
          </a:p>
          <a:p>
            <a:r>
              <a:rPr lang="en-US" sz="3200" dirty="0"/>
              <a:t>Fluoride</a:t>
            </a:r>
          </a:p>
          <a:p>
            <a:r>
              <a:rPr lang="en-US" sz="3200" dirty="0"/>
              <a:t>Nutrition</a:t>
            </a:r>
          </a:p>
          <a:p>
            <a:r>
              <a:rPr lang="en-US" sz="3200" dirty="0"/>
              <a:t>Face/Jaw Growth</a:t>
            </a:r>
          </a:p>
          <a:p>
            <a:r>
              <a:rPr lang="en-US" sz="3200" dirty="0"/>
              <a:t>Risk of Cavities </a:t>
            </a:r>
          </a:p>
          <a:p>
            <a:r>
              <a:rPr lang="en-US" sz="3200" dirty="0"/>
              <a:t>Pacifier</a:t>
            </a:r>
          </a:p>
          <a:p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CEE1F-E3C8-596F-A979-ADADA5E5F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73905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BFB193-D051-5FFB-D725-A13FF8D03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5296" y="181033"/>
            <a:ext cx="5015948" cy="667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338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39697"/>
            <a:ext cx="10515600" cy="1012054"/>
          </a:xfrm>
        </p:spPr>
        <p:txBody>
          <a:bodyPr>
            <a:normAutofit/>
          </a:bodyPr>
          <a:lstStyle/>
          <a:p>
            <a:r>
              <a:rPr lang="en-US" dirty="0"/>
              <a:t>Dental Insurance: Who has What?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6AA19D0-2EF0-4760-BFA2-BF86B9CEB1B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02421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30E261B4-43B1-4270-A136-722F8DB968C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00874" y="3000375"/>
          <a:ext cx="10190252" cy="36004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0" name="Picture 4" descr="Medicaid Plans">
            <a:extLst>
              <a:ext uri="{FF2B5EF4-FFF2-40B4-BE49-F238E27FC236}">
                <a16:creationId xmlns:a16="http://schemas.microsoft.com/office/drawing/2014/main" id="{AAC76B0E-1A29-08EA-95BF-6D316CB46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82" y="655692"/>
            <a:ext cx="4825556" cy="277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789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C8D5-6BF2-451E-A50D-9D10C6D2F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52526"/>
          </a:xfrm>
        </p:spPr>
        <p:txBody>
          <a:bodyPr anchor="ctr">
            <a:normAutofit/>
          </a:bodyPr>
          <a:lstStyle/>
          <a:p>
            <a:r>
              <a:rPr lang="en-US" dirty="0"/>
              <a:t>Healthy Kids Dental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389C83-1B9B-46D5-8601-B36C490E47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50950" y="2286000"/>
          <a:ext cx="10179050" cy="359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2612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C2E56-8BE9-EFC1-0852-B688F4FF3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A Dentist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56BE0-2B30-75B2-5A13-92D7963A9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Healthy Kids Dental Program (michigan.gov)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46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C2E0-1DE2-BF05-14EB-9913BF86A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Adult Dental Medicaid 21 and older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A5E96-3018-FB78-BC89-755CB2630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Effective April 1, 2023 increased reimbursement to 100% of the average commercial rate and increased services to include crowns, root canals and periodontal therapy. 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246EA5-E428-EA01-DE5A-B1EED7D733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F6C82-37F6-7801-0745-B8CCD8F90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413F3-BB7B-4473-0272-B40FEEA21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193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733CC6B6-A7E6-0040-AED4-26FB08349A4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14408" y="179387"/>
            <a:ext cx="5684838" cy="6499225"/>
          </a:xfrm>
        </p:spPr>
      </p:pic>
    </p:spTree>
    <p:extLst>
      <p:ext uri="{BB962C8B-B14F-4D97-AF65-F5344CB8AC3E}">
        <p14:creationId xmlns:p14="http://schemas.microsoft.com/office/powerpoint/2010/main" val="1233408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2FC2-2A4A-258B-F3C8-DA7B35C37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Equity</a:t>
            </a:r>
          </a:p>
        </p:txBody>
      </p:sp>
      <p:pic>
        <p:nvPicPr>
          <p:cNvPr id="4098" name="Picture 2" descr="Lower income higher likelihood of oral health symptoms">
            <a:extLst>
              <a:ext uri="{FF2B5EF4-FFF2-40B4-BE49-F238E27FC236}">
                <a16:creationId xmlns:a16="http://schemas.microsoft.com/office/drawing/2014/main" id="{94C70041-589E-B617-73F1-C0E0798193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883" y="1997476"/>
            <a:ext cx="5253719" cy="350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F1D82D-E4CD-E2F9-F917-AA97E5FD3F3E}"/>
              </a:ext>
            </a:extLst>
          </p:cNvPr>
          <p:cNvSpPr txBox="1"/>
          <p:nvPr/>
        </p:nvSpPr>
        <p:spPr>
          <a:xfrm>
            <a:off x="3551068" y="6471821"/>
            <a:ext cx="47406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3"/>
              </a:rPr>
              <a:t>Oral Health Equity | </a:t>
            </a:r>
            <a:r>
              <a:rPr lang="en-US" sz="1100" dirty="0" err="1">
                <a:hlinkClick r:id="rId3"/>
              </a:rPr>
              <a:t>CareQuest</a:t>
            </a:r>
            <a:r>
              <a:rPr lang="en-US" sz="1100" dirty="0">
                <a:hlinkClick r:id="rId3"/>
              </a:rPr>
              <a:t> Institute</a:t>
            </a:r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D210B8-118C-FC2A-2CFC-C5E0722F6C79}"/>
              </a:ext>
            </a:extLst>
          </p:cNvPr>
          <p:cNvSpPr txBox="1"/>
          <p:nvPr/>
        </p:nvSpPr>
        <p:spPr>
          <a:xfrm>
            <a:off x="260059" y="1997476"/>
            <a:ext cx="49067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0" i="0" dirty="0">
                <a:solidFill>
                  <a:srgbClr val="000000"/>
                </a:solidFill>
                <a:effectLst/>
                <a:latin typeface="Calibre"/>
              </a:rPr>
              <a:t>According to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libre"/>
              </a:rPr>
              <a:t>CareQuest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e"/>
              </a:rPr>
              <a:t> Institute research, 93% of individuals living in poverty have unmet dental needs, compared with 58% in high-income families.  </a:t>
            </a:r>
          </a:p>
        </p:txBody>
      </p:sp>
    </p:spTree>
    <p:extLst>
      <p:ext uri="{BB962C8B-B14F-4D97-AF65-F5344CB8AC3E}">
        <p14:creationId xmlns:p14="http://schemas.microsoft.com/office/powerpoint/2010/main" val="16315449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23EFA-4DD8-E7E8-9AE5-9879D31BF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Aspiring Michigan Dental Providers Webinars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480FA-CF33-4048-68EA-01177DE5F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Recorded and posted on the website. </a:t>
            </a:r>
          </a:p>
          <a:p>
            <a:endParaRPr lang="en-US" sz="4000" dirty="0"/>
          </a:p>
          <a:p>
            <a:r>
              <a:rPr lang="en-US" sz="4000" dirty="0"/>
              <a:t>Collaborating with the Michigan Dental Association at conferences and presenting to local associations. </a:t>
            </a:r>
          </a:p>
          <a:p>
            <a:endParaRPr lang="en-US" sz="4000" dirty="0"/>
          </a:p>
          <a:p>
            <a:r>
              <a:rPr lang="en-US" sz="4000" dirty="0"/>
              <a:t>Dental workforce shortage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96F29-87F0-37C1-8FB0-7B6936A50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366FD-821F-68B1-33FE-CF61303B9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60D7BC-23E6-D7A6-4033-E4EDA8787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4A09A9-5501-47C1-A89A-A340965A2BE2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4049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D73812-4F62-EC17-211E-3CF506CD6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020" y="89736"/>
            <a:ext cx="5821934" cy="66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601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C82800-8BEA-7A4E-44C0-B6581F2E2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624" y="0"/>
            <a:ext cx="6296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910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92BF9-FC94-D8B3-23F5-14F6BE8C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Dental Therapist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53787-A2B7-8348-D179-9290542FB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52713" cy="2817396"/>
          </a:xfrm>
        </p:spPr>
        <p:txBody>
          <a:bodyPr>
            <a:normAutofit/>
          </a:bodyPr>
          <a:lstStyle/>
          <a:p>
            <a:r>
              <a:rPr lang="en-US" dirty="0"/>
              <a:t>New person on the dental team</a:t>
            </a:r>
          </a:p>
          <a:p>
            <a:r>
              <a:rPr lang="en-US" dirty="0"/>
              <a:t>Advanced Practice Clinician </a:t>
            </a:r>
          </a:p>
          <a:p>
            <a:r>
              <a:rPr lang="en-US" dirty="0"/>
              <a:t>Reimbursed by Medicaid </a:t>
            </a:r>
          </a:p>
          <a:p>
            <a:r>
              <a:rPr lang="en-US" dirty="0"/>
              <a:t>Can only practice in certain </a:t>
            </a:r>
          </a:p>
          <a:p>
            <a:pPr marL="0" indent="0">
              <a:buNone/>
            </a:pPr>
            <a:r>
              <a:rPr lang="en-US" dirty="0"/>
              <a:t>   settings and do certain procedures</a:t>
            </a:r>
          </a:p>
          <a:p>
            <a:endParaRPr lang="en-US" dirty="0"/>
          </a:p>
        </p:txBody>
      </p:sp>
      <p:pic>
        <p:nvPicPr>
          <p:cNvPr id="1028" name="Picture 4" descr="man in white dress shirt holding black pen">
            <a:extLst>
              <a:ext uri="{FF2B5EF4-FFF2-40B4-BE49-F238E27FC236}">
                <a16:creationId xmlns:a16="http://schemas.microsoft.com/office/drawing/2014/main" id="{6D085EFC-1655-3608-E6FB-95E252420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487" y="2607013"/>
            <a:ext cx="5058383" cy="379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8857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325B8-8093-4A00-9FD3-213D2CE0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Varnish Michigan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9386B-2353-7214-84B6-698DF1A52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53535"/>
                </a:solidFill>
                <a:effectLst/>
                <a:latin typeface="Montserrat" panose="00000500000000000000" pitchFamily="2" charset="0"/>
              </a:rPr>
              <a:t>Free fluoride varnish to medical providers to use on children 0 to under 6 yrs. </a:t>
            </a:r>
          </a:p>
          <a:p>
            <a:r>
              <a:rPr lang="en-US" dirty="0">
                <a:solidFill>
                  <a:srgbClr val="353535"/>
                </a:solidFill>
                <a:latin typeface="Montserrat" panose="00000500000000000000" pitchFamily="2" charset="0"/>
              </a:rPr>
              <a:t>Medicaid reimburses medical providers for providing oral screenings and applying fluoride varnish to their 0 to under 6 age child patients</a:t>
            </a:r>
          </a:p>
          <a:p>
            <a:r>
              <a:rPr lang="en-US" b="0" i="0" dirty="0">
                <a:solidFill>
                  <a:srgbClr val="353535"/>
                </a:solidFill>
                <a:effectLst/>
                <a:latin typeface="Montserrat" panose="00000500000000000000" pitchFamily="2" charset="0"/>
              </a:rPr>
              <a:t>Physicians, nurse practitioners, and physician assistants are recognized Medicaid billable medical providers for these two oral health services.</a:t>
            </a:r>
          </a:p>
          <a:p>
            <a:r>
              <a:rPr lang="en-US" dirty="0">
                <a:solidFill>
                  <a:srgbClr val="353535"/>
                </a:solidFill>
                <a:latin typeface="Montserrat" panose="00000500000000000000" pitchFamily="2" charset="0"/>
              </a:rPr>
              <a:t>Give some basic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32082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D5591-DAE7-0238-541D-F1B589C1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Varnish Michigan Program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6822E-DDE4-6E25-E91D-F4A43117C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b="0" i="0" dirty="0">
                <a:solidFill>
                  <a:srgbClr val="353535"/>
                </a:solidFill>
                <a:effectLst/>
                <a:latin typeface="+mn-lt"/>
              </a:rPr>
              <a:t>To encourage medical providers to incorporate oral screenings and apply fluoride varnish to infant and toddler teeth during </a:t>
            </a:r>
            <a:r>
              <a:rPr lang="en-US" sz="3600" dirty="0">
                <a:solidFill>
                  <a:srgbClr val="353535"/>
                </a:solidFill>
                <a:latin typeface="+mn-lt"/>
              </a:rPr>
              <a:t>well child</a:t>
            </a:r>
            <a:r>
              <a:rPr lang="en-US" sz="3600" b="0" i="0" dirty="0">
                <a:solidFill>
                  <a:srgbClr val="353535"/>
                </a:solidFill>
                <a:effectLst/>
                <a:latin typeface="+mn-lt"/>
              </a:rPr>
              <a:t> visits.</a:t>
            </a:r>
          </a:p>
          <a:p>
            <a:r>
              <a:rPr lang="en-US" sz="3600" b="0" i="0" dirty="0">
                <a:solidFill>
                  <a:srgbClr val="353535"/>
                </a:solidFill>
                <a:effectLst/>
                <a:latin typeface="+mn-lt"/>
              </a:rPr>
              <a:t>Referral to a dental home by age 1</a:t>
            </a:r>
          </a:p>
          <a:p>
            <a:r>
              <a:rPr lang="en-US" sz="3600" dirty="0">
                <a:solidFill>
                  <a:srgbClr val="353535"/>
                </a:solidFill>
                <a:latin typeface="+mn-lt"/>
              </a:rPr>
              <a:t>There is required online training that is provided. </a:t>
            </a:r>
            <a:endParaRPr lang="en-US" sz="3600" b="0" i="0" dirty="0">
              <a:solidFill>
                <a:srgbClr val="353535"/>
              </a:solidFill>
              <a:effectLst/>
              <a:latin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7357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DEDA3-3283-637C-9693-432B99F04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Fluoride Varnish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04DB-1E35-BF92-1CF5-A9A0EB099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951" y="1625305"/>
            <a:ext cx="6466787" cy="37951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Fluoride varnish is made with fluoride, a mineral that thickens the outer surface of teeth. It helps prevent tooth decay and slows down cavity development.</a:t>
            </a:r>
          </a:p>
          <a:p>
            <a:r>
              <a:rPr lang="en-US" dirty="0"/>
              <a:t>Vitamins for your teeth. </a:t>
            </a:r>
          </a:p>
          <a:p>
            <a:r>
              <a:rPr lang="en-US" dirty="0"/>
              <a:t>Easy to apply</a:t>
            </a:r>
          </a:p>
          <a:p>
            <a:r>
              <a:rPr lang="en-US" dirty="0"/>
              <a:t>Can prevent tooth decay, slow it down or stop it from getting worse.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10" name="Picture 14" descr="Fluoride | Nunavut Oral Health">
            <a:extLst>
              <a:ext uri="{FF2B5EF4-FFF2-40B4-BE49-F238E27FC236}">
                <a16:creationId xmlns:a16="http://schemas.microsoft.com/office/drawing/2014/main" id="{C46823E8-ACFF-3472-A1A0-C4D975629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911" y="2441541"/>
            <a:ext cx="4743228" cy="3162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2599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0B7C9-96D7-0C61-15BA-7AC87201E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83167"/>
            <a:ext cx="5291666" cy="5291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A568B-367E-4109-B2BE-76FF2D0CB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490927"/>
            <a:ext cx="5291667" cy="38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892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C8188E2-6A74-A247-E537-8F56C29AF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81037"/>
            <a:ext cx="9037938" cy="508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12159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3DB4F-3C1A-1ED4-B8D8-D1F2D120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D9B2D-B5D3-053C-BAC7-4584A7282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326"/>
            <a:ext cx="10515600" cy="4676637"/>
          </a:xfrm>
        </p:spPr>
        <p:txBody>
          <a:bodyPr>
            <a:normAutofit/>
          </a:bodyPr>
          <a:lstStyle/>
          <a:p>
            <a:r>
              <a:rPr lang="en-US" sz="1800" dirty="0"/>
              <a:t>Centers for Disease Control and Prevention. 2021. </a:t>
            </a:r>
            <a:r>
              <a:rPr lang="en-US" sz="1800" dirty="0">
                <a:hlinkClick r:id="rId2"/>
              </a:rPr>
              <a:t>Disparities in Oral Health | Division of Oral Health | CDC</a:t>
            </a:r>
            <a:endParaRPr lang="en-US" sz="1800" dirty="0"/>
          </a:p>
          <a:p>
            <a:r>
              <a:rPr lang="en-US" sz="1800" dirty="0"/>
              <a:t>Delta Dental. 2023. </a:t>
            </a:r>
            <a:r>
              <a:rPr lang="en-US" sz="1800" dirty="0">
                <a:hlinkClick r:id="rId3"/>
              </a:rPr>
              <a:t>Oral Health Conditions | Delta Dental</a:t>
            </a:r>
            <a:endParaRPr lang="en-US" sz="1800" dirty="0"/>
          </a:p>
          <a:p>
            <a:r>
              <a:rPr lang="en-US" sz="1800" dirty="0"/>
              <a:t>Michigan Department of Health and Human Services. 2023. </a:t>
            </a:r>
            <a:r>
              <a:rPr lang="en-US" sz="1800" dirty="0">
                <a:hlinkClick r:id="rId4"/>
              </a:rPr>
              <a:t>Varnish! Michigan Free Fluoride Varnish Program for Medical Providers</a:t>
            </a:r>
            <a:endParaRPr lang="en-US" sz="1800" dirty="0"/>
          </a:p>
          <a:p>
            <a:r>
              <a:rPr lang="en-US" sz="1800" dirty="0"/>
              <a:t>American Academy of Pediatric Dentistry. 2019. </a:t>
            </a:r>
            <a:r>
              <a:rPr lang="en-US" sz="1800" dirty="0">
                <a:hlinkClick r:id="rId5"/>
              </a:rPr>
              <a:t>year1visit.pdf (aapd.org)</a:t>
            </a:r>
            <a:endParaRPr lang="en-US" sz="1800" dirty="0"/>
          </a:p>
          <a:p>
            <a:r>
              <a:rPr lang="en-US" sz="1800" dirty="0"/>
              <a:t>American Academy of Pediatrics. 2017. </a:t>
            </a:r>
            <a:r>
              <a:rPr lang="en-US" sz="1800" dirty="0">
                <a:hlinkClick r:id="rId6"/>
              </a:rPr>
              <a:t>Weighing in on fruit juice: AAP now says no juice before age 1 | AAP News | American Academy of Pediatrics</a:t>
            </a:r>
            <a:endParaRPr lang="en-US" sz="1800" dirty="0"/>
          </a:p>
          <a:p>
            <a:r>
              <a:rPr lang="en-US" sz="1800" dirty="0"/>
              <a:t>American Dental Association. 2014. </a:t>
            </a:r>
            <a:r>
              <a:rPr lang="en-US" sz="1800" dirty="0">
                <a:hlinkClick r:id="rId7"/>
              </a:rPr>
              <a:t>Fluoride Toothpaste for Young Children Guideline | American Dental Association (ada.org)</a:t>
            </a:r>
            <a:endParaRPr lang="en-US" sz="18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95772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4135A-C259-F74D-B963-11EB58BFF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Oral Health Disparities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EF9FF-AFFB-3A57-163B-B234A8B1B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1325565"/>
            <a:ext cx="11131858" cy="3628175"/>
          </a:xfrm>
        </p:spPr>
        <p:txBody>
          <a:bodyPr>
            <a:normAutofit fontScale="92500" lnSpcReduction="20000"/>
          </a:bodyPr>
          <a:lstStyle/>
          <a:p>
            <a:endParaRPr lang="en-US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Based on data from 2011–2016, for children aged 2 to 5 years, about 33% of Mexican American and 28% of non-Hispanic Black children have had cavities in their primary teeth, compared with 18% of non-Hispanic White children. For children aged 12 to 19, nearly 70% of Mexican American children have had cavities in their permanent teeth, compared with 54% of non-Hispanic White children</a:t>
            </a:r>
          </a:p>
          <a:p>
            <a:endParaRPr lang="en-US" dirty="0">
              <a:solidFill>
                <a:srgbClr val="000000"/>
              </a:solidFill>
              <a:latin typeface="+mn-lt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Nearly twice as many non-Hispanic Black or Mexican American adults have untreated cavities as non-Hispanic White adults</a:t>
            </a:r>
          </a:p>
          <a:p>
            <a:endParaRPr 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3B1CDB-4272-0234-3EBF-05D9DA116774}"/>
              </a:ext>
            </a:extLst>
          </p:cNvPr>
          <p:cNvSpPr txBox="1"/>
          <p:nvPr/>
        </p:nvSpPr>
        <p:spPr>
          <a:xfrm>
            <a:off x="1091954" y="5743851"/>
            <a:ext cx="5433134" cy="37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Disparities in Oral Health | Division of Oral Health | CDC</a:t>
            </a:r>
            <a:endParaRPr lang="en-US" dirty="0"/>
          </a:p>
        </p:txBody>
      </p:sp>
      <p:pic>
        <p:nvPicPr>
          <p:cNvPr id="2050" name="Picture 2" descr="How We Define Diversity, Equity, and Inclusion in the Workplace | Motus ...">
            <a:extLst>
              <a:ext uri="{FF2B5EF4-FFF2-40B4-BE49-F238E27FC236}">
                <a16:creationId xmlns:a16="http://schemas.microsoft.com/office/drawing/2014/main" id="{E2F156B7-8A5A-8DB9-E05B-F69DA97CA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4371165"/>
            <a:ext cx="3480047" cy="232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7957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5271" y="346817"/>
            <a:ext cx="6220278" cy="167564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2266123"/>
            <a:ext cx="8523159" cy="2305878"/>
          </a:xfrm>
        </p:spPr>
        <p:txBody>
          <a:bodyPr>
            <a:normAutofit/>
          </a:bodyPr>
          <a:lstStyle/>
          <a:p>
            <a:r>
              <a:rPr lang="en-US" sz="3200" dirty="0"/>
              <a:t>Heather Beavers MM, RDH​</a:t>
            </a:r>
          </a:p>
          <a:p>
            <a:r>
              <a:rPr lang="en-US" sz="3200" dirty="0"/>
              <a:t>MDHHS Early Child Oral Health Specialist </a:t>
            </a:r>
          </a:p>
          <a:p>
            <a:r>
              <a:rPr lang="en-US" sz="3200" dirty="0">
                <a:hlinkClick r:id="rId2"/>
              </a:rPr>
              <a:t>beaversh1@michigan.gov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184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57475A-6242-1253-816A-F1EB85790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the Scene- Workforce</a:t>
            </a:r>
          </a:p>
        </p:txBody>
      </p:sp>
    </p:spTree>
    <p:extLst>
      <p:ext uri="{BB962C8B-B14F-4D97-AF65-F5344CB8AC3E}">
        <p14:creationId xmlns:p14="http://schemas.microsoft.com/office/powerpoint/2010/main" val="2211899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c0d83692-8000-456c-81e0-753272234f01" ContentTypeId="0x010100D80FC88A48A3EA4889EF01C87FCFD42A" PreviousValue="false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fc2e9f34b584e09a4dfad45193fd617 xmlns="e4664c3e-f049-4574-bd7d-7499d2032cca">
      <Terms xmlns="http://schemas.microsoft.com/office/infopath/2007/PartnerControls">
        <TermInfo xmlns="http://schemas.microsoft.com/office/infopath/2007/PartnerControls">
          <TermName xmlns="http://schemas.microsoft.com/office/infopath/2007/PartnerControls">All Employees</TermName>
          <TermId xmlns="http://schemas.microsoft.com/office/infopath/2007/PartnerControls">6bc884fa-9dfb-49ce-af07-824c4a8a1ac0</TermId>
        </TermInfo>
      </Terms>
    </kfc2e9f34b584e09a4dfad45193fd617>
    <d8220c9e1229488886af245725860cbe xmlns="e4664c3e-f049-4574-bd7d-7499d2032cca">
      <Terms xmlns="http://schemas.microsoft.com/office/infopath/2007/PartnerControls"/>
    </d8220c9e1229488886af245725860cbe>
    <lcf76f155ced4ddcb4097134ff3c332f xmlns="2e98a9ed-903a-4bd6-a896-1915695c2f25">
      <Terms xmlns="http://schemas.microsoft.com/office/infopath/2007/PartnerControls"/>
    </lcf76f155ced4ddcb4097134ff3c332f>
    <Page_x0020_Sort_x0020_Order xmlns="e4664c3e-f049-4574-bd7d-7499d2032cca" xsi:nil="true"/>
    <Fillable xmlns="e4664c3e-f049-4574-bd7d-7499d2032cca" xsi:nil="true"/>
    <Document_x0020_Description xmlns="e4664c3e-f049-4574-bd7d-7499d2032cca" xsi:nil="true"/>
    <TaxCatchAll xmlns="e4664c3e-f049-4574-bd7d-7499d2032cca">
      <Value>1</Value>
    </TaxCatchAll>
    <Sort_x0020_Order xmlns="e4664c3e-f049-4574-bd7d-7499d2032cca" xsi:nil="true"/>
    <som_IsOpenInNewTab xmlns="e4664c3e-f049-4574-bd7d-7499d2032cca">false</som_IsOpenInNewTab>
    <k34b14aa96934db7a6567dc83a5ee0ba xmlns="e4664c3e-f049-4574-bd7d-7499d2032cca">
      <Terms xmlns="http://schemas.microsoft.com/office/infopath/2007/PartnerControls"/>
    </k34b14aa96934db7a6567dc83a5ee0ba>
    <Document_x0020_Number xmlns="e4664c3e-f049-4574-bd7d-7499d2032cca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SOM Document" ma:contentTypeID="0x010100D80FC88A48A3EA4889EF01C87FCFD42A00243C14779FEA2F42A557E2184FC98439" ma:contentTypeVersion="79" ma:contentTypeDescription="" ma:contentTypeScope="" ma:versionID="38b649522c3e17ae7e9e8204d5173fca">
  <xsd:schema xmlns:xsd="http://www.w3.org/2001/XMLSchema" xmlns:xs="http://www.w3.org/2001/XMLSchema" xmlns:p="http://schemas.microsoft.com/office/2006/metadata/properties" xmlns:ns2="e4664c3e-f049-4574-bd7d-7499d2032cca" xmlns:ns3="d125b1c7-4def-4c17-bd53-bec34a62c486" xmlns:ns4="2e98a9ed-903a-4bd6-a896-1915695c2f25" targetNamespace="http://schemas.microsoft.com/office/2006/metadata/properties" ma:root="true" ma:fieldsID="c01a2bd3b939408b8cdc29460febc1e9" ns2:_="" ns3:_="" ns4:_="">
    <xsd:import namespace="e4664c3e-f049-4574-bd7d-7499d2032cca"/>
    <xsd:import namespace="d125b1c7-4def-4c17-bd53-bec34a62c486"/>
    <xsd:import namespace="2e98a9ed-903a-4bd6-a896-1915695c2f25"/>
    <xsd:element name="properties">
      <xsd:complexType>
        <xsd:sequence>
          <xsd:element name="documentManagement">
            <xsd:complexType>
              <xsd:all>
                <xsd:element ref="ns2:Document_x0020_Number" minOccurs="0"/>
                <xsd:element ref="ns2:Document_x0020_Description" minOccurs="0"/>
                <xsd:element ref="ns2:Page_x0020_Sort_x0020_Order" minOccurs="0"/>
                <xsd:element ref="ns2:Sort_x0020_Order" minOccurs="0"/>
                <xsd:element ref="ns2:Fillable" minOccurs="0"/>
                <xsd:element ref="ns2:som_IsOpenInNewTab" minOccurs="0"/>
                <xsd:element ref="ns2:kfc2e9f34b584e09a4dfad45193fd617" minOccurs="0"/>
                <xsd:element ref="ns2:k34b14aa96934db7a6567dc83a5ee0ba" minOccurs="0"/>
                <xsd:element ref="ns2:d8220c9e1229488886af245725860cbe" minOccurs="0"/>
                <xsd:element ref="ns2:TaxCatchAll" minOccurs="0"/>
                <xsd:element ref="ns2:TaxCatchAllLabel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lcf76f155ced4ddcb4097134ff3c332f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664c3e-f049-4574-bd7d-7499d2032cca" elementFormDefault="qualified">
    <xsd:import namespace="http://schemas.microsoft.com/office/2006/documentManagement/types"/>
    <xsd:import namespace="http://schemas.microsoft.com/office/infopath/2007/PartnerControls"/>
    <xsd:element name="Document_x0020_Number" ma:index="2" nillable="true" ma:displayName="Document Number" ma:internalName="Document_x0020_Number">
      <xsd:simpleType>
        <xsd:restriction base="dms:Text">
          <xsd:maxLength value="255"/>
        </xsd:restriction>
      </xsd:simpleType>
    </xsd:element>
    <xsd:element name="Document_x0020_Description" ma:index="3" nillable="true" ma:displayName="Document Description" ma:internalName="Document_x0020_Description">
      <xsd:simpleType>
        <xsd:restriction base="dms:Note">
          <xsd:maxLength value="255"/>
        </xsd:restriction>
      </xsd:simpleType>
    </xsd:element>
    <xsd:element name="Page_x0020_Sort_x0020_Order" ma:index="6" nillable="true" ma:displayName="Page Sort Order" ma:internalName="Page_x0020_Sort_x0020_Order">
      <xsd:simpleType>
        <xsd:restriction base="dms:Number"/>
      </xsd:simpleType>
    </xsd:element>
    <xsd:element name="Sort_x0020_Order" ma:index="7" nillable="true" ma:displayName="Sort Order" ma:internalName="Sort_x0020_Order">
      <xsd:simpleType>
        <xsd:restriction base="dms:Number"/>
      </xsd:simpleType>
    </xsd:element>
    <xsd:element name="Fillable" ma:index="8" nillable="true" ma:displayName="Fillable" ma:format="Dropdown" ma:internalName="Fillable">
      <xsd:simpleType>
        <xsd:restriction base="dms:Choice">
          <xsd:enumeration value="Nonfillable"/>
          <xsd:enumeration value="Fillable"/>
        </xsd:restriction>
      </xsd:simpleType>
    </xsd:element>
    <xsd:element name="som_IsOpenInNewTab" ma:index="9" nillable="true" ma:displayName="Open Link In New Tab" ma:default="0" ma:internalName="som_IsOpenInNewTab">
      <xsd:simpleType>
        <xsd:restriction base="dms:Boolean"/>
      </xsd:simpleType>
    </xsd:element>
    <xsd:element name="kfc2e9f34b584e09a4dfad45193fd617" ma:index="11" nillable="true" ma:taxonomy="true" ma:internalName="kfc2e9f34b584e09a4dfad45193fd617" ma:taxonomyFieldName="Content_x0020_Audience" ma:displayName="Content Audience" ma:default="1;#All Employees|6bc884fa-9dfb-49ce-af07-824c4a8a1ac0" ma:fieldId="{4fc2e9f3-4b58-4e09-a4df-ad45193fd617}" ma:sspId="c0d83692-8000-456c-81e0-753272234f01" ma:termSetId="1b6069bf-5926-44b7-98d6-cc0bec659d3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34b14aa96934db7a6567dc83a5ee0ba" ma:index="12" nillable="true" ma:taxonomy="true" ma:internalName="k34b14aa96934db7a6567dc83a5ee0ba" ma:taxonomyFieldName="Topic_x0020_Keyword" ma:displayName="Topic Keyword" ma:default="" ma:fieldId="{434b14aa-9693-4db7-a656-7dc83a5ee0ba}" ma:taxonomyMulti="true" ma:sspId="c0d83692-8000-456c-81e0-753272234f01" ma:termSetId="327cd3ef-44fa-40bc-92ad-acd4fab1e85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8220c9e1229488886af245725860cbe" ma:index="14" nillable="true" ma:taxonomy="true" ma:internalName="d8220c9e1229488886af245725860cbe" ma:taxonomyFieldName="Type_x0020_Keyword" ma:displayName="Type Keyword" ma:default="" ma:fieldId="{d8220c9e-1229-4888-86af-245725860cbe}" ma:taxonomyMulti="true" ma:sspId="c0d83692-8000-456c-81e0-753272234f01" ma:termSetId="18693f18-3c31-473d-87dc-6b6a3b715b3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0" nillable="true" ma:displayName="Taxonomy Catch All Column" ma:description="" ma:hidden="true" ma:list="{7f7b6bad-8f56-4d5c-83fc-fb4457ffa153}" ma:internalName="TaxCatchAll" ma:showField="CatchAllData" ma:web="b0f9a085-db03-407c-a150-e76dea02d7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description="" ma:hidden="true" ma:list="{7f7b6bad-8f56-4d5c-83fc-fb4457ffa153}" ma:internalName="TaxCatchAllLabel" ma:readOnly="true" ma:showField="CatchAllDataLabel" ma:web="b0f9a085-db03-407c-a150-e76dea02d7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25b1c7-4def-4c17-bd53-bec34a62c486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8a9ed-903a-4bd6-a896-1915695c2f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OCR" ma:index="2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c0d83692-8000-456c-81e0-753272234f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FastMetadata" ma:index="30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C025E6F-3E50-4E10-BC95-30D9B4B33F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DD1CE3-8F54-4D7C-B954-BFC16B7C6DBC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3352D83C-18C1-479F-99FC-608D316E7C14}">
  <ds:schemaRefs>
    <ds:schemaRef ds:uri="http://schemas.microsoft.com/office/2006/metadata/properties"/>
    <ds:schemaRef ds:uri="http://schemas.microsoft.com/office/infopath/2007/PartnerControls"/>
    <ds:schemaRef ds:uri="e4664c3e-f049-4574-bd7d-7499d2032cca"/>
    <ds:schemaRef ds:uri="2e98a9ed-903a-4bd6-a896-1915695c2f25"/>
  </ds:schemaRefs>
</ds:datastoreItem>
</file>

<file path=customXml/itemProps4.xml><?xml version="1.0" encoding="utf-8"?>
<ds:datastoreItem xmlns:ds="http://schemas.openxmlformats.org/officeDocument/2006/customXml" ds:itemID="{3BCE8960-E208-40A8-A158-C528184B35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4664c3e-f049-4574-bd7d-7499d2032cca"/>
    <ds:schemaRef ds:uri="d125b1c7-4def-4c17-bd53-bec34a62c486"/>
    <ds:schemaRef ds:uri="2e98a9ed-903a-4bd6-a896-1915695c2f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2834</Words>
  <Application>Microsoft Office PowerPoint</Application>
  <PresentationFormat>Widescreen</PresentationFormat>
  <Paragraphs>372</Paragraphs>
  <Slides>80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97" baseType="lpstr">
      <vt:lpstr>Arial</vt:lpstr>
      <vt:lpstr>Calibre</vt:lpstr>
      <vt:lpstr>Calibri</vt:lpstr>
      <vt:lpstr>Calibri Light</vt:lpstr>
      <vt:lpstr>Corbel</vt:lpstr>
      <vt:lpstr>Montserrat</vt:lpstr>
      <vt:lpstr>Open Sans</vt:lpstr>
      <vt:lpstr>Raleway</vt:lpstr>
      <vt:lpstr>Raleway Light</vt:lpstr>
      <vt:lpstr>Raleway Medium</vt:lpstr>
      <vt:lpstr>Raleway SemiBold</vt:lpstr>
      <vt:lpstr>Tahoma</vt:lpstr>
      <vt:lpstr>Times New Roman</vt:lpstr>
      <vt:lpstr>Trebuchet MS</vt:lpstr>
      <vt:lpstr>Wingdings</vt:lpstr>
      <vt:lpstr>Office Theme</vt:lpstr>
      <vt:lpstr>1_Office Theme</vt:lpstr>
      <vt:lpstr>Perinatal and Infant Oral Health</vt:lpstr>
      <vt:lpstr>PowerPoint Presentation</vt:lpstr>
      <vt:lpstr>MEET THE TEAM</vt:lpstr>
      <vt:lpstr>PowerPoint Presentation</vt:lpstr>
      <vt:lpstr>PowerPoint Presentation</vt:lpstr>
      <vt:lpstr>Michigan  Oral Health Program</vt:lpstr>
      <vt:lpstr>Health Equity</vt:lpstr>
      <vt:lpstr>Oral Health Disparities</vt:lpstr>
      <vt:lpstr>Setting the Scene- Workforce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Perinatal Oral Health In Michigan</vt:lpstr>
      <vt:lpstr>Tell us your stories!  What are you experiencing in trying to get pregnant people into dental care? </vt:lpstr>
      <vt:lpstr>Why is it important for pregnant people to see the dentist?</vt:lpstr>
      <vt:lpstr>This is not a drug over-dose story or an accidental death story, but rather a perinatal oral health story </vt:lpstr>
      <vt:lpstr>A Michigan Issue</vt:lpstr>
      <vt:lpstr>A Little History</vt:lpstr>
      <vt:lpstr>Michigan Data Landscape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Data: A Summary of MI Medicaid Utilization</vt:lpstr>
      <vt:lpstr>Expansion of Michigan Medicaid Over 21 Adult Dental Benefits </vt:lpstr>
      <vt:lpstr>Michigan Dental Medicaid Benefits</vt:lpstr>
      <vt:lpstr>Caries Transmission </vt:lpstr>
      <vt:lpstr>Caries Transmission </vt:lpstr>
      <vt:lpstr>Healthy Mouth = Healthy Body</vt:lpstr>
      <vt:lpstr> Common Oral Health Conditions During Pregnancy</vt:lpstr>
      <vt:lpstr>Barriers to Receiving Care</vt:lpstr>
      <vt:lpstr>Barriers to Receiving Care</vt:lpstr>
      <vt:lpstr>Barriers to Receiving Care</vt:lpstr>
      <vt:lpstr>Strategies to Integrate and Overcome Barriers </vt:lpstr>
      <vt:lpstr>Strategies to Integrate and Overcome Barriers </vt:lpstr>
      <vt:lpstr>Strategies to Integrate and Overcome Barriers </vt:lpstr>
      <vt:lpstr>Barriers to Care: MythBUSTERS!</vt:lpstr>
      <vt:lpstr>Resources</vt:lpstr>
      <vt:lpstr>Thank you!</vt:lpstr>
      <vt:lpstr>References</vt:lpstr>
      <vt:lpstr>Oral Health Update and Early Childhood Info</vt:lpstr>
      <vt:lpstr>Tell us your stories!  What are you experiencing in trying to get kiddos and people into dental care? </vt:lpstr>
      <vt:lpstr>Cavities are preventable!</vt:lpstr>
      <vt:lpstr>Dental Decay Process</vt:lpstr>
      <vt:lpstr>Why are primary teeth so important? </vt:lpstr>
      <vt:lpstr>Effects of decay </vt:lpstr>
      <vt:lpstr>IT TAKES ABOUT 30 MINUTES FOR YOUR SALIVA TO NEUTRALIZE </vt:lpstr>
      <vt:lpstr>PowerPoint Presentation</vt:lpstr>
      <vt:lpstr>Hospital Dentistry </vt:lpstr>
      <vt:lpstr>PowerPoint Presentation</vt:lpstr>
      <vt:lpstr>PowerPoint Presentation</vt:lpstr>
      <vt:lpstr>Oral hygiene instructions for babies </vt:lpstr>
      <vt:lpstr>Oral hygiene for children</vt:lpstr>
      <vt:lpstr>Don’t be like Zoro!</vt:lpstr>
      <vt:lpstr>PowerPoint Presentation</vt:lpstr>
      <vt:lpstr>Toothpaste</vt:lpstr>
      <vt:lpstr>Baby Bottle Decay </vt:lpstr>
      <vt:lpstr>Age One Dental Visit</vt:lpstr>
      <vt:lpstr>Age One Dental Visit </vt:lpstr>
      <vt:lpstr>PowerPoint Presentation</vt:lpstr>
      <vt:lpstr>Dental Insurance: Who has What? </vt:lpstr>
      <vt:lpstr>PowerPoint Presentation</vt:lpstr>
      <vt:lpstr>Healthy Kids Dental </vt:lpstr>
      <vt:lpstr>Find A Dentist </vt:lpstr>
      <vt:lpstr>Adult Dental Medicaid 21 and older </vt:lpstr>
      <vt:lpstr>PowerPoint Presentation</vt:lpstr>
      <vt:lpstr>Aspiring Michigan Dental Providers Webinars </vt:lpstr>
      <vt:lpstr>PowerPoint Presentation</vt:lpstr>
      <vt:lpstr>PowerPoint Presentation</vt:lpstr>
      <vt:lpstr>Dental Therapist </vt:lpstr>
      <vt:lpstr>Varnish Michigan Program</vt:lpstr>
      <vt:lpstr>Varnish Michigan Program </vt:lpstr>
      <vt:lpstr>Fluoride Varnish </vt:lpstr>
      <vt:lpstr>PowerPoint Presentation</vt:lpstr>
      <vt:lpstr>PowerPoint Presentation</vt:lpstr>
      <vt:lpstr>References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here.</dc:title>
  <dc:creator>Lee, Vong</dc:creator>
  <cp:lastModifiedBy>Beavers, Heather (DHHS)</cp:lastModifiedBy>
  <cp:revision>8</cp:revision>
  <dcterms:created xsi:type="dcterms:W3CDTF">2023-02-06T16:32:06Z</dcterms:created>
  <dcterms:modified xsi:type="dcterms:W3CDTF">2023-11-07T13:24:48Z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a2fed65-62e7-46ea-af74-187e0c17143a_Enabled">
    <vt:lpwstr>true</vt:lpwstr>
  </property>
  <property fmtid="{D5CDD505-2E9C-101B-9397-08002B2CF9AE}" pid="3" name="MSIP_Label_3a2fed65-62e7-46ea-af74-187e0c17143a_SetDate">
    <vt:lpwstr>2023-03-21T16:21:15Z</vt:lpwstr>
  </property>
  <property fmtid="{D5CDD505-2E9C-101B-9397-08002B2CF9AE}" pid="4" name="MSIP_Label_3a2fed65-62e7-46ea-af74-187e0c17143a_Method">
    <vt:lpwstr>Privileged</vt:lpwstr>
  </property>
  <property fmtid="{D5CDD505-2E9C-101B-9397-08002B2CF9AE}" pid="5" name="MSIP_Label_3a2fed65-62e7-46ea-af74-187e0c17143a_Name">
    <vt:lpwstr>3a2fed65-62e7-46ea-af74-187e0c17143a</vt:lpwstr>
  </property>
  <property fmtid="{D5CDD505-2E9C-101B-9397-08002B2CF9AE}" pid="6" name="MSIP_Label_3a2fed65-62e7-46ea-af74-187e0c17143a_SiteId">
    <vt:lpwstr>d5fb7087-3777-42ad-966a-892ef47225d1</vt:lpwstr>
  </property>
  <property fmtid="{D5CDD505-2E9C-101B-9397-08002B2CF9AE}" pid="7" name="MSIP_Label_3a2fed65-62e7-46ea-af74-187e0c17143a_ActionId">
    <vt:lpwstr>58ac1235-80af-4f2d-b87b-9b7eea05dab5</vt:lpwstr>
  </property>
  <property fmtid="{D5CDD505-2E9C-101B-9397-08002B2CF9AE}" pid="8" name="MSIP_Label_3a2fed65-62e7-46ea-af74-187e0c17143a_ContentBits">
    <vt:lpwstr>0</vt:lpwstr>
  </property>
  <property fmtid="{D5CDD505-2E9C-101B-9397-08002B2CF9AE}" pid="9" name="ContentTypeId">
    <vt:lpwstr>0x010100D80FC88A48A3EA4889EF01C87FCFD42A00243C14779FEA2F42A557E2184FC98439</vt:lpwstr>
  </property>
</Properties>
</file>