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9" r:id="rId3"/>
    <p:sldId id="260" r:id="rId4"/>
    <p:sldId id="261" r:id="rId5"/>
    <p:sldId id="274" r:id="rId6"/>
    <p:sldId id="279" r:id="rId7"/>
    <p:sldId id="262" r:id="rId8"/>
    <p:sldId id="269" r:id="rId9"/>
    <p:sldId id="276" r:id="rId10"/>
    <p:sldId id="277" r:id="rId11"/>
    <p:sldId id="271" r:id="rId12"/>
    <p:sldId id="272" r:id="rId13"/>
    <p:sldId id="264" r:id="rId14"/>
    <p:sldId id="273" r:id="rId15"/>
    <p:sldId id="275" r:id="rId16"/>
    <p:sldId id="263" r:id="rId17"/>
    <p:sldId id="265" r:id="rId18"/>
    <p:sldId id="266" r:id="rId19"/>
    <p:sldId id="270" r:id="rId20"/>
    <p:sldId id="283" r:id="rId21"/>
    <p:sldId id="281" r:id="rId22"/>
    <p:sldId id="280"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94974" autoAdjust="0"/>
  </p:normalViewPr>
  <p:slideViewPr>
    <p:cSldViewPr snapToGrid="0">
      <p:cViewPr varScale="1">
        <p:scale>
          <a:sx n="68" d="100"/>
          <a:sy n="68"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79614-9062-4F9A-BA79-D2CB3B05FF6D}"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A1FF9-38AD-4399-9CD4-18C7877E2AB9}" type="slidenum">
              <a:rPr lang="en-US" smtClean="0"/>
              <a:t>‹#›</a:t>
            </a:fld>
            <a:endParaRPr lang="en-US"/>
          </a:p>
        </p:txBody>
      </p:sp>
    </p:spTree>
    <p:extLst>
      <p:ext uri="{BB962C8B-B14F-4D97-AF65-F5344CB8AC3E}">
        <p14:creationId xmlns:p14="http://schemas.microsoft.com/office/powerpoint/2010/main" val="315826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A1FF9-38AD-4399-9CD4-18C7877E2AB9}" type="slidenum">
              <a:rPr lang="en-US" smtClean="0"/>
              <a:t>6</a:t>
            </a:fld>
            <a:endParaRPr lang="en-US"/>
          </a:p>
        </p:txBody>
      </p:sp>
    </p:spTree>
    <p:extLst>
      <p:ext uri="{BB962C8B-B14F-4D97-AF65-F5344CB8AC3E}">
        <p14:creationId xmlns:p14="http://schemas.microsoft.com/office/powerpoint/2010/main" val="106079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A1FF9-38AD-4399-9CD4-18C7877E2AB9}" type="slidenum">
              <a:rPr lang="en-US" smtClean="0"/>
              <a:t>7</a:t>
            </a:fld>
            <a:endParaRPr lang="en-US"/>
          </a:p>
        </p:txBody>
      </p:sp>
    </p:spTree>
    <p:extLst>
      <p:ext uri="{BB962C8B-B14F-4D97-AF65-F5344CB8AC3E}">
        <p14:creationId xmlns:p14="http://schemas.microsoft.com/office/powerpoint/2010/main" val="116054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A1FF9-38AD-4399-9CD4-18C7877E2AB9}" type="slidenum">
              <a:rPr lang="en-US" smtClean="0"/>
              <a:t>10</a:t>
            </a:fld>
            <a:endParaRPr lang="en-US"/>
          </a:p>
        </p:txBody>
      </p:sp>
    </p:spTree>
    <p:extLst>
      <p:ext uri="{BB962C8B-B14F-4D97-AF65-F5344CB8AC3E}">
        <p14:creationId xmlns:p14="http://schemas.microsoft.com/office/powerpoint/2010/main" val="380930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A1FF9-38AD-4399-9CD4-18C7877E2AB9}" type="slidenum">
              <a:rPr lang="en-US" smtClean="0"/>
              <a:t>13</a:t>
            </a:fld>
            <a:endParaRPr lang="en-US"/>
          </a:p>
        </p:txBody>
      </p:sp>
    </p:spTree>
    <p:extLst>
      <p:ext uri="{BB962C8B-B14F-4D97-AF65-F5344CB8AC3E}">
        <p14:creationId xmlns:p14="http://schemas.microsoft.com/office/powerpoint/2010/main" val="3262720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5A6CF6A-5377-46A8-AB9D-C51B5B936F8A}" type="datetimeFigureOut">
              <a:rPr lang="en-US" smtClean="0"/>
              <a:t>1/14/2022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00582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34396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84041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A24F733-4D07-4952-8A1E-0414C0910CB6}"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564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502324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40225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95423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108820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5A6CF6A-5377-46A8-AB9D-C51B5B936F8A}" type="datetimeFigureOut">
              <a:rPr lang="en-US" smtClean="0"/>
              <a:t>1/14/2022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3246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52375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5A6CF6A-5377-46A8-AB9D-C51B5B936F8A}" type="datetimeFigureOut">
              <a:rPr lang="en-US" smtClean="0"/>
              <a:t>1/14/2022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339413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67430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69202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165339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28988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399949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6CF6A-5377-46A8-AB9D-C51B5B936F8A}"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F733-4D07-4952-8A1E-0414C0910CB6}" type="slidenum">
              <a:rPr lang="en-US" smtClean="0"/>
              <a:t>‹#›</a:t>
            </a:fld>
            <a:endParaRPr lang="en-US" dirty="0"/>
          </a:p>
        </p:txBody>
      </p:sp>
    </p:spTree>
    <p:extLst>
      <p:ext uri="{BB962C8B-B14F-4D97-AF65-F5344CB8AC3E}">
        <p14:creationId xmlns:p14="http://schemas.microsoft.com/office/powerpoint/2010/main" val="361047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A6CF6A-5377-46A8-AB9D-C51B5B936F8A}" type="datetimeFigureOut">
              <a:rPr lang="en-US" smtClean="0"/>
              <a:t>1/14/2022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24F733-4D07-4952-8A1E-0414C0910CB6}" type="slidenum">
              <a:rPr lang="en-US" smtClean="0"/>
              <a:t>‹#›</a:t>
            </a:fld>
            <a:endParaRPr lang="en-US" dirty="0"/>
          </a:p>
        </p:txBody>
      </p:sp>
    </p:spTree>
    <p:extLst>
      <p:ext uri="{BB962C8B-B14F-4D97-AF65-F5344CB8AC3E}">
        <p14:creationId xmlns:p14="http://schemas.microsoft.com/office/powerpoint/2010/main" val="27641359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chigan.gov/sos/0,4670,7-127-1642-103522--,00.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961F-6D7D-4BED-9D5A-2C5DA7AFA341}"/>
              </a:ext>
            </a:extLst>
          </p:cNvPr>
          <p:cNvSpPr>
            <a:spLocks noGrp="1"/>
          </p:cNvSpPr>
          <p:nvPr>
            <p:ph type="ctrTitle"/>
          </p:nvPr>
        </p:nvSpPr>
        <p:spPr>
          <a:xfrm>
            <a:off x="152911" y="1128638"/>
            <a:ext cx="5465464" cy="2858900"/>
          </a:xfrm>
        </p:spPr>
        <p:txBody>
          <a:bodyPr>
            <a:normAutofit fontScale="90000"/>
          </a:bodyPr>
          <a:lstStyle/>
          <a:p>
            <a:pPr algn="ctr"/>
            <a:r>
              <a:rPr lang="en-US" b="1" dirty="0"/>
              <a:t>How to read the Michigan State Map</a:t>
            </a:r>
          </a:p>
        </p:txBody>
      </p:sp>
      <p:pic>
        <p:nvPicPr>
          <p:cNvPr id="9" name="Picture 8">
            <a:extLst>
              <a:ext uri="{FF2B5EF4-FFF2-40B4-BE49-F238E27FC236}">
                <a16:creationId xmlns:a16="http://schemas.microsoft.com/office/drawing/2014/main" id="{676774F6-D3E6-4B08-9020-90D933610B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95" y="1128638"/>
            <a:ext cx="1985050" cy="4395469"/>
          </a:xfrm>
          <a:prstGeom prst="rect">
            <a:avLst/>
          </a:prstGeom>
        </p:spPr>
      </p:pic>
      <p:pic>
        <p:nvPicPr>
          <p:cNvPr id="7" name="Picture 6">
            <a:extLst>
              <a:ext uri="{FF2B5EF4-FFF2-40B4-BE49-F238E27FC236}">
                <a16:creationId xmlns:a16="http://schemas.microsoft.com/office/drawing/2014/main" id="{0977C104-8F9C-4312-B0DD-EDD364505A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4741" y="1128638"/>
            <a:ext cx="1901775" cy="4390662"/>
          </a:xfrm>
          <a:prstGeom prst="rect">
            <a:avLst/>
          </a:prstGeom>
        </p:spPr>
      </p:pic>
      <p:pic>
        <p:nvPicPr>
          <p:cNvPr id="11" name="Picture 10">
            <a:extLst>
              <a:ext uri="{FF2B5EF4-FFF2-40B4-BE49-F238E27FC236}">
                <a16:creationId xmlns:a16="http://schemas.microsoft.com/office/drawing/2014/main" id="{91EDF30F-0EE5-409B-8304-606DE5D146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4884" y="1128638"/>
            <a:ext cx="1961578" cy="4395469"/>
          </a:xfrm>
          <a:prstGeom prst="rect">
            <a:avLst/>
          </a:prstGeom>
        </p:spPr>
      </p:pic>
    </p:spTree>
    <p:extLst>
      <p:ext uri="{BB962C8B-B14F-4D97-AF65-F5344CB8AC3E}">
        <p14:creationId xmlns:p14="http://schemas.microsoft.com/office/powerpoint/2010/main" val="41250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BB1C72F-F556-4AF4-8AA9-690B095BB132}"/>
              </a:ext>
            </a:extLst>
          </p:cNvPr>
          <p:cNvSpPr>
            <a:spLocks noGrp="1"/>
          </p:cNvSpPr>
          <p:nvPr>
            <p:ph idx="1"/>
          </p:nvPr>
        </p:nvSpPr>
        <p:spPr>
          <a:xfrm>
            <a:off x="324901" y="2319858"/>
            <a:ext cx="6429835" cy="4639376"/>
          </a:xfrm>
        </p:spPr>
        <p:txBody>
          <a:bodyPr>
            <a:normAutofit/>
          </a:bodyPr>
          <a:lstStyle/>
          <a:p>
            <a:r>
              <a:rPr lang="en-US" dirty="0"/>
              <a:t>The Michigan Department of Transportation (MDOT) builds, maintains and repairs I, US and M roads. </a:t>
            </a:r>
          </a:p>
          <a:p>
            <a:r>
              <a:rPr lang="en-US" dirty="0"/>
              <a:t>Other roads are county and city roads. The local government owns and maintains them. </a:t>
            </a:r>
          </a:p>
          <a:p>
            <a:r>
              <a:rPr lang="en-US" dirty="0"/>
              <a:t>If you live in a neighborhood or on a dirt road, your road probably isn’t on the state map. To find your road, you might need to look at a city map. </a:t>
            </a:r>
          </a:p>
          <a:p>
            <a:r>
              <a:rPr lang="en-US" dirty="0"/>
              <a:t>How many different kinds of roads do you see listed on the state map? </a:t>
            </a:r>
          </a:p>
          <a:p>
            <a:endParaRPr lang="en-US" dirty="0"/>
          </a:p>
        </p:txBody>
      </p:sp>
      <p:sp>
        <p:nvSpPr>
          <p:cNvPr id="5" name="Title 1">
            <a:extLst>
              <a:ext uri="{FF2B5EF4-FFF2-40B4-BE49-F238E27FC236}">
                <a16:creationId xmlns:a16="http://schemas.microsoft.com/office/drawing/2014/main" id="{74BFEA6C-0636-42F9-8C62-016B7EF57EC9}"/>
              </a:ext>
            </a:extLst>
          </p:cNvPr>
          <p:cNvSpPr>
            <a:spLocks noGrp="1"/>
          </p:cNvSpPr>
          <p:nvPr>
            <p:ph type="title"/>
          </p:nvPr>
        </p:nvSpPr>
        <p:spPr>
          <a:xfrm>
            <a:off x="508754" y="1243020"/>
            <a:ext cx="6429834" cy="1325563"/>
          </a:xfrm>
        </p:spPr>
        <p:txBody>
          <a:bodyPr/>
          <a:lstStyle/>
          <a:p>
            <a:pPr algn="l"/>
            <a:r>
              <a:rPr lang="en-US" b="1" dirty="0"/>
              <a:t>Other Types of roads</a:t>
            </a:r>
          </a:p>
        </p:txBody>
      </p:sp>
      <p:pic>
        <p:nvPicPr>
          <p:cNvPr id="7" name="Picture 6">
            <a:extLst>
              <a:ext uri="{FF2B5EF4-FFF2-40B4-BE49-F238E27FC236}">
                <a16:creationId xmlns:a16="http://schemas.microsoft.com/office/drawing/2014/main" id="{A988BF59-4EA3-440F-934A-D26F55F411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5333" y="1905802"/>
            <a:ext cx="5101766" cy="4639376"/>
          </a:xfrm>
          <a:prstGeom prst="rect">
            <a:avLst/>
          </a:prstGeom>
        </p:spPr>
      </p:pic>
    </p:spTree>
    <p:extLst>
      <p:ext uri="{BB962C8B-B14F-4D97-AF65-F5344CB8AC3E}">
        <p14:creationId xmlns:p14="http://schemas.microsoft.com/office/powerpoint/2010/main" val="418387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46B603-D6D3-43E1-8DBD-7F80F640C71A}"/>
              </a:ext>
            </a:extLst>
          </p:cNvPr>
          <p:cNvPicPr>
            <a:picLocks noChangeAspect="1"/>
          </p:cNvPicPr>
          <p:nvPr/>
        </p:nvPicPr>
        <p:blipFill>
          <a:blip r:embed="rId2"/>
          <a:stretch>
            <a:fillRect/>
          </a:stretch>
        </p:blipFill>
        <p:spPr>
          <a:xfrm>
            <a:off x="3294448" y="533280"/>
            <a:ext cx="6748857" cy="1292464"/>
          </a:xfrm>
          <a:prstGeom prst="rect">
            <a:avLst/>
          </a:prstGeom>
        </p:spPr>
      </p:pic>
      <p:pic>
        <p:nvPicPr>
          <p:cNvPr id="5" name="Picture 4">
            <a:extLst>
              <a:ext uri="{FF2B5EF4-FFF2-40B4-BE49-F238E27FC236}">
                <a16:creationId xmlns:a16="http://schemas.microsoft.com/office/drawing/2014/main" id="{CB58C64F-0A26-4767-9E0B-08215C0481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1246" y="1699826"/>
            <a:ext cx="4176385" cy="49241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1CCA5B5-B295-41A0-AD9D-04A8EAB1DEC4}"/>
              </a:ext>
            </a:extLst>
          </p:cNvPr>
          <p:cNvSpPr>
            <a:spLocks noGrp="1"/>
          </p:cNvSpPr>
          <p:nvPr>
            <p:ph idx="1"/>
          </p:nvPr>
        </p:nvSpPr>
        <p:spPr>
          <a:xfrm>
            <a:off x="5574763" y="1945139"/>
            <a:ext cx="5448946" cy="4813595"/>
          </a:xfrm>
        </p:spPr>
        <p:txBody>
          <a:bodyPr>
            <a:normAutofit/>
          </a:bodyPr>
          <a:lstStyle/>
          <a:p>
            <a:r>
              <a:rPr lang="en-US" sz="2400" dirty="0"/>
              <a:t>There is a lot of information besides just roads and cities on the state map.</a:t>
            </a:r>
          </a:p>
          <a:p>
            <a:r>
              <a:rPr lang="en-US" altLang="en-US" sz="2400" dirty="0"/>
              <a:t>If you don’t know what all the numbers and symbols mean it can look very confusing.</a:t>
            </a:r>
          </a:p>
          <a:p>
            <a:r>
              <a:rPr lang="en-US" altLang="en-US" sz="2400" dirty="0"/>
              <a:t>Using the legend can help. </a:t>
            </a:r>
          </a:p>
          <a:p>
            <a:r>
              <a:rPr lang="en-US" altLang="en-US" sz="2400" dirty="0"/>
              <a:t>Knowing what the numbers and shapes mean can help too. </a:t>
            </a:r>
          </a:p>
          <a:p>
            <a:endParaRPr lang="en-US" altLang="en-US" sz="2400" dirty="0"/>
          </a:p>
          <a:p>
            <a:endParaRPr lang="en-US" altLang="en-US" sz="2400" dirty="0"/>
          </a:p>
          <a:p>
            <a:endParaRPr lang="en-US" altLang="en-US" sz="2400" dirty="0"/>
          </a:p>
          <a:p>
            <a:endParaRPr lang="en-US" altLang="en-US" sz="2400" dirty="0"/>
          </a:p>
          <a:p>
            <a:endParaRPr lang="en-US" dirty="0"/>
          </a:p>
        </p:txBody>
      </p:sp>
    </p:spTree>
    <p:extLst>
      <p:ext uri="{BB962C8B-B14F-4D97-AF65-F5344CB8AC3E}">
        <p14:creationId xmlns:p14="http://schemas.microsoft.com/office/powerpoint/2010/main" val="23373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C3A539-9EE0-445F-A711-372E16300947}"/>
              </a:ext>
            </a:extLst>
          </p:cNvPr>
          <p:cNvSpPr>
            <a:spLocks noGrp="1"/>
          </p:cNvSpPr>
          <p:nvPr>
            <p:ph type="title"/>
          </p:nvPr>
        </p:nvSpPr>
        <p:spPr>
          <a:xfrm>
            <a:off x="3890955" y="643276"/>
            <a:ext cx="6745664" cy="1293028"/>
          </a:xfrm>
        </p:spPr>
        <p:txBody>
          <a:bodyPr/>
          <a:lstStyle/>
          <a:p>
            <a:pPr algn="ctr"/>
            <a:r>
              <a:rPr lang="en-US" b="1" dirty="0"/>
              <a:t>Interchanges</a:t>
            </a:r>
          </a:p>
        </p:txBody>
      </p:sp>
      <p:sp>
        <p:nvSpPr>
          <p:cNvPr id="8" name="Content Placeholder 2">
            <a:extLst>
              <a:ext uri="{FF2B5EF4-FFF2-40B4-BE49-F238E27FC236}">
                <a16:creationId xmlns:a16="http://schemas.microsoft.com/office/drawing/2014/main" id="{70F079BB-911F-4F8F-973D-D2E8459C4A43}"/>
              </a:ext>
            </a:extLst>
          </p:cNvPr>
          <p:cNvSpPr>
            <a:spLocks noGrp="1"/>
          </p:cNvSpPr>
          <p:nvPr>
            <p:ph idx="1"/>
          </p:nvPr>
        </p:nvSpPr>
        <p:spPr>
          <a:xfrm>
            <a:off x="5020446" y="1936304"/>
            <a:ext cx="6443241" cy="4813595"/>
          </a:xfrm>
        </p:spPr>
        <p:txBody>
          <a:bodyPr>
            <a:normAutofit/>
          </a:bodyPr>
          <a:lstStyle/>
          <a:p>
            <a:r>
              <a:rPr lang="en-US" altLang="en-US" sz="2400" dirty="0"/>
              <a:t>Freeway ramps are shown as a square. These ramps are called an interchange.</a:t>
            </a:r>
          </a:p>
          <a:p>
            <a:r>
              <a:rPr lang="en-US" altLang="en-US" sz="2400" dirty="0"/>
              <a:t> An Interchange is where the freeway connects with another road. </a:t>
            </a:r>
          </a:p>
          <a:p>
            <a:r>
              <a:rPr lang="en-US" altLang="en-US" sz="2400" dirty="0"/>
              <a:t>Sometimes roads go over or under the freeway but there isn’t a ramp for you to get off or on. You have to go to the next interchange to get to the other road.</a:t>
            </a:r>
          </a:p>
          <a:p>
            <a:r>
              <a:rPr lang="en-US" altLang="en-US" sz="2400" dirty="0"/>
              <a:t>Can you look on the map and find the closest interchange to where you live? </a:t>
            </a:r>
          </a:p>
          <a:p>
            <a:endParaRPr lang="en-US" altLang="en-US" sz="2400" dirty="0"/>
          </a:p>
          <a:p>
            <a:endParaRPr lang="en-US" altLang="en-US" sz="2400" dirty="0"/>
          </a:p>
          <a:p>
            <a:endParaRPr lang="en-US" dirty="0"/>
          </a:p>
        </p:txBody>
      </p:sp>
      <p:pic>
        <p:nvPicPr>
          <p:cNvPr id="11" name="Picture 4">
            <a:extLst>
              <a:ext uri="{FF2B5EF4-FFF2-40B4-BE49-F238E27FC236}">
                <a16:creationId xmlns:a16="http://schemas.microsoft.com/office/drawing/2014/main" id="{26D0DA1B-E39B-4A17-AF6B-FBEA7A1358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469" y="1825744"/>
            <a:ext cx="4176385" cy="4924155"/>
          </a:xfrm>
          <a:prstGeom prst="rect">
            <a:avLst/>
          </a:prstGeom>
          <a:noFill/>
          <a:extLst>
            <a:ext uri="{909E8E84-426E-40DD-AFC4-6F175D3DCCD1}">
              <a14:hiddenFill xmlns:a14="http://schemas.microsoft.com/office/drawing/2010/main">
                <a:solidFill>
                  <a:srgbClr val="FFFFFF"/>
                </a:solidFill>
              </a14:hiddenFill>
            </a:ext>
          </a:extLst>
        </p:spPr>
      </p:pic>
      <p:sp>
        <p:nvSpPr>
          <p:cNvPr id="9" name="Line 6">
            <a:extLst>
              <a:ext uri="{FF2B5EF4-FFF2-40B4-BE49-F238E27FC236}">
                <a16:creationId xmlns:a16="http://schemas.microsoft.com/office/drawing/2014/main" id="{71FA333D-D41F-473E-8BE2-238FBBBDAED8}"/>
              </a:ext>
            </a:extLst>
          </p:cNvPr>
          <p:cNvSpPr>
            <a:spLocks noChangeShapeType="1"/>
          </p:cNvSpPr>
          <p:nvPr/>
        </p:nvSpPr>
        <p:spPr bwMode="auto">
          <a:xfrm>
            <a:off x="4512284" y="2423337"/>
            <a:ext cx="643610" cy="11391"/>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598477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4F83-9183-4BDF-B8D9-E8ACE8E6264B}"/>
              </a:ext>
            </a:extLst>
          </p:cNvPr>
          <p:cNvSpPr>
            <a:spLocks noGrp="1"/>
          </p:cNvSpPr>
          <p:nvPr>
            <p:ph type="title"/>
          </p:nvPr>
        </p:nvSpPr>
        <p:spPr>
          <a:xfrm>
            <a:off x="3741192" y="421021"/>
            <a:ext cx="6745664" cy="1293028"/>
          </a:xfrm>
        </p:spPr>
        <p:txBody>
          <a:bodyPr/>
          <a:lstStyle/>
          <a:p>
            <a:pPr algn="ctr"/>
            <a:r>
              <a:rPr lang="en-US" b="1" dirty="0"/>
              <a:t>Exit numbers</a:t>
            </a:r>
          </a:p>
        </p:txBody>
      </p:sp>
      <p:pic>
        <p:nvPicPr>
          <p:cNvPr id="4" name="Picture 4">
            <a:extLst>
              <a:ext uri="{FF2B5EF4-FFF2-40B4-BE49-F238E27FC236}">
                <a16:creationId xmlns:a16="http://schemas.microsoft.com/office/drawing/2014/main" id="{D5713223-783C-4716-9D82-7F5133627D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844" y="1769896"/>
            <a:ext cx="4176385" cy="49241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3C2C93C-58E9-4FC1-A6EB-AEF8C1752BE8}"/>
              </a:ext>
            </a:extLst>
          </p:cNvPr>
          <p:cNvSpPr>
            <a:spLocks noGrp="1"/>
          </p:cNvSpPr>
          <p:nvPr>
            <p:ph idx="1"/>
          </p:nvPr>
        </p:nvSpPr>
        <p:spPr>
          <a:xfrm>
            <a:off x="5099089" y="1500362"/>
            <a:ext cx="6514080" cy="5249537"/>
          </a:xfrm>
        </p:spPr>
        <p:txBody>
          <a:bodyPr>
            <a:normAutofit fontScale="92500"/>
          </a:bodyPr>
          <a:lstStyle/>
          <a:p>
            <a:r>
              <a:rPr lang="en-US" sz="2300" dirty="0"/>
              <a:t>These little green numbers on the map are Exit numbers. </a:t>
            </a:r>
            <a:endParaRPr lang="en-US" altLang="en-US" sz="2400" dirty="0"/>
          </a:p>
          <a:p>
            <a:r>
              <a:rPr lang="en-US" altLang="en-US" sz="2400" dirty="0"/>
              <a:t>Exit numbers can be used instead of road names to know when to turn off one road onto another.</a:t>
            </a:r>
          </a:p>
          <a:p>
            <a:r>
              <a:rPr lang="en-US" altLang="en-US" sz="2400" dirty="0"/>
              <a:t>Exit numbers work with mile markers you see on the side of the road to know how far it is to your exit. </a:t>
            </a:r>
          </a:p>
          <a:p>
            <a:r>
              <a:rPr lang="en-US" altLang="en-US" sz="2400" dirty="0"/>
              <a:t>If you miss your exit, it also tells you how far you are to the next exit. So, if you miss exit 61, and you are going north, it will be three miles until the next interchange, at exit 64. </a:t>
            </a:r>
          </a:p>
          <a:p>
            <a:r>
              <a:rPr lang="en-US" altLang="en-US" sz="2400" dirty="0"/>
              <a:t>If you are traveling north and you are at Mile Marker 50 and you need to take Exit 64, how far are you from your exit? </a:t>
            </a:r>
          </a:p>
          <a:p>
            <a:endParaRPr lang="en-US" altLang="en-US" sz="2400" dirty="0"/>
          </a:p>
          <a:p>
            <a:endParaRPr lang="en-US" dirty="0"/>
          </a:p>
        </p:txBody>
      </p:sp>
      <p:sp>
        <p:nvSpPr>
          <p:cNvPr id="8" name="Line 6">
            <a:extLst>
              <a:ext uri="{FF2B5EF4-FFF2-40B4-BE49-F238E27FC236}">
                <a16:creationId xmlns:a16="http://schemas.microsoft.com/office/drawing/2014/main" id="{D5832A0F-C12E-43E0-83B0-8E0C9E65045E}"/>
              </a:ext>
            </a:extLst>
          </p:cNvPr>
          <p:cNvSpPr>
            <a:spLocks noChangeShapeType="1"/>
          </p:cNvSpPr>
          <p:nvPr/>
        </p:nvSpPr>
        <p:spPr bwMode="auto">
          <a:xfrm flipV="1">
            <a:off x="4302145" y="1991384"/>
            <a:ext cx="914399" cy="231356"/>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198122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BA566A-EBA1-4502-864F-4CBE6B20FC97}"/>
              </a:ext>
            </a:extLst>
          </p:cNvPr>
          <p:cNvSpPr>
            <a:spLocks noGrp="1"/>
          </p:cNvSpPr>
          <p:nvPr>
            <p:ph type="title"/>
          </p:nvPr>
        </p:nvSpPr>
        <p:spPr>
          <a:xfrm>
            <a:off x="3936183" y="504675"/>
            <a:ext cx="6745664" cy="1293028"/>
          </a:xfrm>
        </p:spPr>
        <p:txBody>
          <a:bodyPr/>
          <a:lstStyle/>
          <a:p>
            <a:pPr algn="ctr"/>
            <a:r>
              <a:rPr lang="en-US" b="1" dirty="0"/>
              <a:t>Road shields</a:t>
            </a:r>
          </a:p>
        </p:txBody>
      </p:sp>
      <p:pic>
        <p:nvPicPr>
          <p:cNvPr id="5" name="Picture 4">
            <a:extLst>
              <a:ext uri="{FF2B5EF4-FFF2-40B4-BE49-F238E27FC236}">
                <a16:creationId xmlns:a16="http://schemas.microsoft.com/office/drawing/2014/main" id="{833FE7F5-8B22-40B4-BE04-3D8C1508E3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469" y="1825744"/>
            <a:ext cx="4176385" cy="49241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2970B96-671E-4901-8FF3-2DF8E7C67B11}"/>
              </a:ext>
            </a:extLst>
          </p:cNvPr>
          <p:cNvSpPr>
            <a:spLocks noGrp="1"/>
          </p:cNvSpPr>
          <p:nvPr>
            <p:ph idx="1"/>
          </p:nvPr>
        </p:nvSpPr>
        <p:spPr>
          <a:xfrm>
            <a:off x="5182792" y="1539730"/>
            <a:ext cx="6184958" cy="4813595"/>
          </a:xfrm>
        </p:spPr>
        <p:txBody>
          <a:bodyPr>
            <a:normAutofit/>
          </a:bodyPr>
          <a:lstStyle/>
          <a:p>
            <a:r>
              <a:rPr lang="en-US" altLang="en-US" sz="2400" dirty="0"/>
              <a:t>Road shields can tell you what kind of road you are on and the road’s number. </a:t>
            </a:r>
          </a:p>
          <a:p>
            <a:r>
              <a:rPr lang="en-US" altLang="en-US" sz="2400" dirty="0"/>
              <a:t>Some roads have road numbers instead of names, such as I-75 or       US-131. </a:t>
            </a:r>
          </a:p>
          <a:p>
            <a:r>
              <a:rPr lang="en-US" altLang="en-US" sz="2400" dirty="0"/>
              <a:t>Different kinds of roads have different shaped shields. Using the legend, what kind of road is 131? What kind of road is 222? What kind of road is 37?</a:t>
            </a:r>
          </a:p>
          <a:p>
            <a:r>
              <a:rPr lang="en-US" altLang="en-US" sz="2400" dirty="0"/>
              <a:t>The shield and the color of the road can tell you if it’s a freeway, divided road or two-lane road. </a:t>
            </a:r>
          </a:p>
          <a:p>
            <a:endParaRPr lang="en-US" altLang="en-US" sz="2400" dirty="0"/>
          </a:p>
          <a:p>
            <a:endParaRPr lang="en-US" altLang="en-US" sz="2400" dirty="0"/>
          </a:p>
          <a:p>
            <a:pPr marL="0" indent="0">
              <a:buNone/>
            </a:pPr>
            <a:endParaRPr lang="en-US" altLang="en-US" sz="2400" dirty="0"/>
          </a:p>
          <a:p>
            <a:endParaRPr lang="en-US" dirty="0"/>
          </a:p>
        </p:txBody>
      </p:sp>
      <p:sp>
        <p:nvSpPr>
          <p:cNvPr id="7" name="Line 6">
            <a:extLst>
              <a:ext uri="{FF2B5EF4-FFF2-40B4-BE49-F238E27FC236}">
                <a16:creationId xmlns:a16="http://schemas.microsoft.com/office/drawing/2014/main" id="{1A10FE2C-8915-449F-B0D6-6C17F41A5997}"/>
              </a:ext>
            </a:extLst>
          </p:cNvPr>
          <p:cNvSpPr>
            <a:spLocks noChangeShapeType="1"/>
          </p:cNvSpPr>
          <p:nvPr/>
        </p:nvSpPr>
        <p:spPr bwMode="auto">
          <a:xfrm>
            <a:off x="2919470" y="2170323"/>
            <a:ext cx="2179547" cy="189076"/>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8" name="Picture 7">
            <a:extLst>
              <a:ext uri="{FF2B5EF4-FFF2-40B4-BE49-F238E27FC236}">
                <a16:creationId xmlns:a16="http://schemas.microsoft.com/office/drawing/2014/main" id="{B072001B-12A1-46D2-BCB3-4506739DD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09714" flipV="1">
            <a:off x="3270621" y="3453309"/>
            <a:ext cx="2148498" cy="347956"/>
          </a:xfrm>
          <a:prstGeom prst="rect">
            <a:avLst/>
          </a:prstGeom>
        </p:spPr>
      </p:pic>
      <p:pic>
        <p:nvPicPr>
          <p:cNvPr id="9" name="Picture 8">
            <a:extLst>
              <a:ext uri="{FF2B5EF4-FFF2-40B4-BE49-F238E27FC236}">
                <a16:creationId xmlns:a16="http://schemas.microsoft.com/office/drawing/2014/main" id="{E3407EBB-DAA3-45AB-BBD5-CC57843F4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180527">
            <a:off x="3701904" y="4437273"/>
            <a:ext cx="2283191" cy="369771"/>
          </a:xfrm>
          <a:prstGeom prst="rect">
            <a:avLst/>
          </a:prstGeom>
        </p:spPr>
      </p:pic>
    </p:spTree>
    <p:extLst>
      <p:ext uri="{BB962C8B-B14F-4D97-AF65-F5344CB8AC3E}">
        <p14:creationId xmlns:p14="http://schemas.microsoft.com/office/powerpoint/2010/main" val="4235903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46F0F-D860-4AC2-9DAA-249811B914B9}"/>
              </a:ext>
            </a:extLst>
          </p:cNvPr>
          <p:cNvSpPr>
            <a:spLocks noGrp="1"/>
          </p:cNvSpPr>
          <p:nvPr>
            <p:ph idx="1"/>
          </p:nvPr>
        </p:nvSpPr>
        <p:spPr>
          <a:xfrm>
            <a:off x="4475747" y="1666156"/>
            <a:ext cx="7222155" cy="4596932"/>
          </a:xfrm>
        </p:spPr>
        <p:txBody>
          <a:bodyPr/>
          <a:lstStyle/>
          <a:p>
            <a:r>
              <a:rPr lang="en-US" dirty="0"/>
              <a:t>Because there is so much detail on the map, larger cities get their own smaller map. </a:t>
            </a:r>
          </a:p>
          <a:p>
            <a:r>
              <a:rPr lang="en-US" dirty="0"/>
              <a:t>Look on the back of your map to find these “breakout” maps. </a:t>
            </a:r>
          </a:p>
          <a:p>
            <a:r>
              <a:rPr lang="en-US" dirty="0"/>
              <a:t>Breakout maps let the map makers put in more details in places where there are a lot of roads, interchanges, airports, hospitals and parks. </a:t>
            </a:r>
          </a:p>
        </p:txBody>
      </p:sp>
      <p:sp>
        <p:nvSpPr>
          <p:cNvPr id="4" name="Title 1">
            <a:extLst>
              <a:ext uri="{FF2B5EF4-FFF2-40B4-BE49-F238E27FC236}">
                <a16:creationId xmlns:a16="http://schemas.microsoft.com/office/drawing/2014/main" id="{8F519691-DBCD-42E7-942A-08017D021C5F}"/>
              </a:ext>
            </a:extLst>
          </p:cNvPr>
          <p:cNvSpPr>
            <a:spLocks noGrp="1"/>
          </p:cNvSpPr>
          <p:nvPr>
            <p:ph type="title"/>
          </p:nvPr>
        </p:nvSpPr>
        <p:spPr>
          <a:xfrm>
            <a:off x="4732606" y="513354"/>
            <a:ext cx="4594090" cy="1325563"/>
          </a:xfrm>
        </p:spPr>
        <p:txBody>
          <a:bodyPr/>
          <a:lstStyle/>
          <a:p>
            <a:pPr algn="l"/>
            <a:r>
              <a:rPr lang="en-US" b="1" dirty="0"/>
              <a:t>City maps</a:t>
            </a:r>
          </a:p>
        </p:txBody>
      </p:sp>
      <p:pic>
        <p:nvPicPr>
          <p:cNvPr id="6" name="Picture 5">
            <a:extLst>
              <a:ext uri="{FF2B5EF4-FFF2-40B4-BE49-F238E27FC236}">
                <a16:creationId xmlns:a16="http://schemas.microsoft.com/office/drawing/2014/main" id="{3C44DC3F-2A0C-407C-A83A-E17763D21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74" y="1588662"/>
            <a:ext cx="3781044" cy="4901184"/>
          </a:xfrm>
          <a:prstGeom prst="rect">
            <a:avLst/>
          </a:prstGeom>
        </p:spPr>
      </p:pic>
      <p:pic>
        <p:nvPicPr>
          <p:cNvPr id="8" name="Picture 7">
            <a:extLst>
              <a:ext uri="{FF2B5EF4-FFF2-40B4-BE49-F238E27FC236}">
                <a16:creationId xmlns:a16="http://schemas.microsoft.com/office/drawing/2014/main" id="{E372003C-5442-497F-942D-DC7EBD0FB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9430" y="4313099"/>
            <a:ext cx="4193768" cy="2298474"/>
          </a:xfrm>
          <a:prstGeom prst="rect">
            <a:avLst/>
          </a:prstGeom>
        </p:spPr>
      </p:pic>
    </p:spTree>
    <p:extLst>
      <p:ext uri="{BB962C8B-B14F-4D97-AF65-F5344CB8AC3E}">
        <p14:creationId xmlns:p14="http://schemas.microsoft.com/office/powerpoint/2010/main" val="1264041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0C8E-4584-4C37-A0AD-91CA65F8CBF0}"/>
              </a:ext>
            </a:extLst>
          </p:cNvPr>
          <p:cNvSpPr>
            <a:spLocks noGrp="1"/>
          </p:cNvSpPr>
          <p:nvPr>
            <p:ph type="title"/>
          </p:nvPr>
        </p:nvSpPr>
        <p:spPr>
          <a:xfrm>
            <a:off x="3041184" y="1293740"/>
            <a:ext cx="4509052" cy="743916"/>
          </a:xfrm>
        </p:spPr>
        <p:txBody>
          <a:bodyPr/>
          <a:lstStyle/>
          <a:p>
            <a:pPr algn="ctr"/>
            <a:r>
              <a:rPr lang="en-US" b="1" dirty="0"/>
              <a:t>MAP scale</a:t>
            </a:r>
            <a:endParaRPr lang="en-US" dirty="0"/>
          </a:p>
        </p:txBody>
      </p:sp>
      <p:sp>
        <p:nvSpPr>
          <p:cNvPr id="3" name="Content Placeholder 2">
            <a:extLst>
              <a:ext uri="{FF2B5EF4-FFF2-40B4-BE49-F238E27FC236}">
                <a16:creationId xmlns:a16="http://schemas.microsoft.com/office/drawing/2014/main" id="{B947E165-E87E-4D61-B9AF-0E8E445E537F}"/>
              </a:ext>
            </a:extLst>
          </p:cNvPr>
          <p:cNvSpPr>
            <a:spLocks noGrp="1"/>
          </p:cNvSpPr>
          <p:nvPr>
            <p:ph idx="1"/>
          </p:nvPr>
        </p:nvSpPr>
        <p:spPr>
          <a:xfrm>
            <a:off x="690675" y="2037656"/>
            <a:ext cx="6714741" cy="4897976"/>
          </a:xfrm>
        </p:spPr>
        <p:txBody>
          <a:bodyPr>
            <a:normAutofit fontScale="25000" lnSpcReduction="20000"/>
          </a:bodyPr>
          <a:lstStyle/>
          <a:p>
            <a:pPr marL="0" indent="0">
              <a:buNone/>
            </a:pPr>
            <a:endParaRPr lang="en-US" sz="6000" dirty="0"/>
          </a:p>
          <a:p>
            <a:pPr>
              <a:lnSpc>
                <a:spcPct val="120000"/>
              </a:lnSpc>
            </a:pPr>
            <a:r>
              <a:rPr lang="en-US" sz="8000" dirty="0"/>
              <a:t>We don’t have life size maps, so to make sure everything is in the right proportion, maps need to include a scale.</a:t>
            </a:r>
          </a:p>
          <a:p>
            <a:pPr>
              <a:lnSpc>
                <a:spcPct val="120000"/>
              </a:lnSpc>
            </a:pPr>
            <a:r>
              <a:rPr lang="en-US" sz="8000" dirty="0"/>
              <a:t>A scale lets you know how far you need to travel to get to where you want to go. You can also count the exit numbers to get an idea of the distance you need to travel. </a:t>
            </a:r>
          </a:p>
          <a:p>
            <a:pPr>
              <a:lnSpc>
                <a:spcPct val="120000"/>
              </a:lnSpc>
            </a:pPr>
            <a:r>
              <a:rPr lang="en-US" sz="8000" dirty="0"/>
              <a:t> Map scales use what’s called a ratio. On the state map, one inch equals 15 miles. </a:t>
            </a:r>
          </a:p>
          <a:p>
            <a:pPr>
              <a:lnSpc>
                <a:spcPct val="120000"/>
              </a:lnSpc>
            </a:pPr>
            <a:r>
              <a:rPr lang="en-US" sz="8000" dirty="0"/>
              <a:t>This ratio simply means that 1 unit of distance on the map is equal to 100,000 units in real life.</a:t>
            </a:r>
            <a:r>
              <a:rPr lang="en-US" sz="8000" baseline="30000" dirty="0"/>
              <a:t> </a:t>
            </a:r>
          </a:p>
          <a:p>
            <a:pPr marL="0" indent="0">
              <a:lnSpc>
                <a:spcPct val="120000"/>
              </a:lnSpc>
              <a:buNone/>
            </a:pPr>
            <a:endParaRPr lang="en-US" sz="2300" dirty="0"/>
          </a:p>
          <a:p>
            <a:endParaRPr lang="en-US" dirty="0"/>
          </a:p>
        </p:txBody>
      </p:sp>
      <p:grpSp>
        <p:nvGrpSpPr>
          <p:cNvPr id="8" name="Group 7">
            <a:extLst>
              <a:ext uri="{FF2B5EF4-FFF2-40B4-BE49-F238E27FC236}">
                <a16:creationId xmlns:a16="http://schemas.microsoft.com/office/drawing/2014/main" id="{EC0F2BD1-6A56-496D-A6E3-5DE394E3EE04}"/>
              </a:ext>
            </a:extLst>
          </p:cNvPr>
          <p:cNvGrpSpPr/>
          <p:nvPr/>
        </p:nvGrpSpPr>
        <p:grpSpPr>
          <a:xfrm>
            <a:off x="7695056" y="2789863"/>
            <a:ext cx="4067287" cy="1383264"/>
            <a:chOff x="6985027" y="450426"/>
            <a:chExt cx="4067287" cy="1383264"/>
          </a:xfrm>
        </p:grpSpPr>
        <p:pic>
          <p:nvPicPr>
            <p:cNvPr id="5" name="Picture 4">
              <a:extLst>
                <a:ext uri="{FF2B5EF4-FFF2-40B4-BE49-F238E27FC236}">
                  <a16:creationId xmlns:a16="http://schemas.microsoft.com/office/drawing/2014/main" id="{8BBEBEBD-1BD4-49FC-A4EA-DCE60741F4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94968" y="450426"/>
              <a:ext cx="4057346" cy="1383264"/>
            </a:xfrm>
            <a:prstGeom prst="rect">
              <a:avLst/>
            </a:prstGeom>
            <a:ln w="19050">
              <a:solidFill>
                <a:schemeClr val="tx1"/>
              </a:solidFill>
            </a:ln>
          </p:spPr>
        </p:pic>
        <p:sp>
          <p:nvSpPr>
            <p:cNvPr id="6" name="Rectangle 5">
              <a:extLst>
                <a:ext uri="{FF2B5EF4-FFF2-40B4-BE49-F238E27FC236}">
                  <a16:creationId xmlns:a16="http://schemas.microsoft.com/office/drawing/2014/main" id="{1F7CAC40-A0AA-4B72-9BB9-2E5D7972152D}"/>
                </a:ext>
              </a:extLst>
            </p:cNvPr>
            <p:cNvSpPr/>
            <p:nvPr/>
          </p:nvSpPr>
          <p:spPr>
            <a:xfrm>
              <a:off x="6985027" y="450426"/>
              <a:ext cx="4057347" cy="1383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633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3D28-40EB-4C92-A055-CB1CB480FD2A}"/>
              </a:ext>
            </a:extLst>
          </p:cNvPr>
          <p:cNvSpPr>
            <a:spLocks noGrp="1"/>
          </p:cNvSpPr>
          <p:nvPr>
            <p:ph type="title"/>
          </p:nvPr>
        </p:nvSpPr>
        <p:spPr>
          <a:xfrm>
            <a:off x="3126933" y="908363"/>
            <a:ext cx="5511249" cy="1293028"/>
          </a:xfrm>
        </p:spPr>
        <p:txBody>
          <a:bodyPr/>
          <a:lstStyle/>
          <a:p>
            <a:pPr algn="ctr"/>
            <a:r>
              <a:rPr lang="en-US" b="1" dirty="0"/>
              <a:t>Other Information</a:t>
            </a:r>
          </a:p>
        </p:txBody>
      </p:sp>
      <p:sp>
        <p:nvSpPr>
          <p:cNvPr id="3" name="Content Placeholder 2">
            <a:extLst>
              <a:ext uri="{FF2B5EF4-FFF2-40B4-BE49-F238E27FC236}">
                <a16:creationId xmlns:a16="http://schemas.microsoft.com/office/drawing/2014/main" id="{94DE0B1E-22B4-42DD-BAC6-CB9945AA065E}"/>
              </a:ext>
            </a:extLst>
          </p:cNvPr>
          <p:cNvSpPr>
            <a:spLocks noGrp="1"/>
          </p:cNvSpPr>
          <p:nvPr>
            <p:ph idx="1"/>
          </p:nvPr>
        </p:nvSpPr>
        <p:spPr>
          <a:xfrm>
            <a:off x="666867" y="2081060"/>
            <a:ext cx="11251094" cy="1858616"/>
          </a:xfrm>
        </p:spPr>
        <p:txBody>
          <a:bodyPr/>
          <a:lstStyle/>
          <a:p>
            <a:r>
              <a:rPr lang="en-US" dirty="0"/>
              <a:t>There is a lot of other information on the state map to help drivers stay safe.</a:t>
            </a:r>
          </a:p>
          <a:p>
            <a:r>
              <a:rPr lang="en-US" dirty="0"/>
              <a:t>How to Drive a Roundabout is a diagram that shows drivers the right way to drive through a roundabout.</a:t>
            </a:r>
          </a:p>
        </p:txBody>
      </p:sp>
      <p:pic>
        <p:nvPicPr>
          <p:cNvPr id="7" name="Picture 6">
            <a:extLst>
              <a:ext uri="{FF2B5EF4-FFF2-40B4-BE49-F238E27FC236}">
                <a16:creationId xmlns:a16="http://schemas.microsoft.com/office/drawing/2014/main" id="{5D190833-7B09-47B6-B891-6AEBBE8C0F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8558" y="3521035"/>
            <a:ext cx="7754883" cy="2746521"/>
          </a:xfrm>
          <a:prstGeom prst="rect">
            <a:avLst/>
          </a:prstGeom>
        </p:spPr>
      </p:pic>
    </p:spTree>
    <p:extLst>
      <p:ext uri="{BB962C8B-B14F-4D97-AF65-F5344CB8AC3E}">
        <p14:creationId xmlns:p14="http://schemas.microsoft.com/office/powerpoint/2010/main" val="4259936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7987-453C-468C-93EA-9D24D337FCCD}"/>
              </a:ext>
            </a:extLst>
          </p:cNvPr>
          <p:cNvSpPr>
            <a:spLocks noGrp="1"/>
          </p:cNvSpPr>
          <p:nvPr>
            <p:ph type="title"/>
          </p:nvPr>
        </p:nvSpPr>
        <p:spPr>
          <a:xfrm>
            <a:off x="2105439" y="566182"/>
            <a:ext cx="8610600" cy="1293028"/>
          </a:xfrm>
        </p:spPr>
        <p:txBody>
          <a:bodyPr/>
          <a:lstStyle/>
          <a:p>
            <a:pPr algn="ctr"/>
            <a:r>
              <a:rPr lang="en-US" b="1" dirty="0"/>
              <a:t>Michigan driving laws</a:t>
            </a:r>
          </a:p>
        </p:txBody>
      </p:sp>
      <p:pic>
        <p:nvPicPr>
          <p:cNvPr id="6" name="Content Placeholder 4">
            <a:extLst>
              <a:ext uri="{FF2B5EF4-FFF2-40B4-BE49-F238E27FC236}">
                <a16:creationId xmlns:a16="http://schemas.microsoft.com/office/drawing/2014/main" id="{4534CD1E-4C27-435C-8495-D6BC5C855C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6378" y="1536631"/>
            <a:ext cx="3637129" cy="5210530"/>
          </a:xfrm>
          <a:prstGeom prst="rect">
            <a:avLst/>
          </a:prstGeom>
        </p:spPr>
      </p:pic>
      <p:sp>
        <p:nvSpPr>
          <p:cNvPr id="9" name="Content Placeholder 8">
            <a:extLst>
              <a:ext uri="{FF2B5EF4-FFF2-40B4-BE49-F238E27FC236}">
                <a16:creationId xmlns:a16="http://schemas.microsoft.com/office/drawing/2014/main" id="{8472DEC8-3AB8-439D-9285-AD4D5FEC66F1}"/>
              </a:ext>
            </a:extLst>
          </p:cNvPr>
          <p:cNvSpPr>
            <a:spLocks noGrp="1"/>
          </p:cNvSpPr>
          <p:nvPr>
            <p:ph idx="1"/>
          </p:nvPr>
        </p:nvSpPr>
        <p:spPr>
          <a:xfrm>
            <a:off x="4206241" y="1859210"/>
            <a:ext cx="7287266" cy="4432608"/>
          </a:xfrm>
        </p:spPr>
        <p:txBody>
          <a:bodyPr>
            <a:normAutofit fontScale="92500"/>
          </a:bodyPr>
          <a:lstStyle/>
          <a:p>
            <a:r>
              <a:rPr lang="en-US" dirty="0"/>
              <a:t>Michigan driving laws are shown on the back side of the state map.</a:t>
            </a:r>
          </a:p>
          <a:p>
            <a:endParaRPr lang="en-US" dirty="0"/>
          </a:p>
          <a:p>
            <a:r>
              <a:rPr lang="en-US" dirty="0"/>
              <a:t>Different states have different laws so this is important information for someone visiting Michigan to understand.</a:t>
            </a:r>
          </a:p>
          <a:p>
            <a:endParaRPr lang="en-US" dirty="0"/>
          </a:p>
          <a:p>
            <a:r>
              <a:rPr lang="en-US" dirty="0"/>
              <a:t>The list is just a quick overview of laws, such as speed limits, safety belt usage, and texting while driving.</a:t>
            </a:r>
          </a:p>
          <a:p>
            <a:endParaRPr lang="en-US" dirty="0"/>
          </a:p>
          <a:p>
            <a:r>
              <a:rPr lang="en-US" dirty="0"/>
              <a:t>For a complete listing of Michigan driving laws ,go to </a:t>
            </a:r>
            <a:r>
              <a:rPr lang="en-US" dirty="0">
                <a:hlinkClick r:id="rId3"/>
              </a:rPr>
              <a:t>https://www.michigan.gov/sos/0,4670,7-127-1642-103522--,00.html</a:t>
            </a:r>
            <a:r>
              <a:rPr lang="en-US" dirty="0"/>
              <a:t>.</a:t>
            </a:r>
          </a:p>
        </p:txBody>
      </p:sp>
    </p:spTree>
    <p:extLst>
      <p:ext uri="{BB962C8B-B14F-4D97-AF65-F5344CB8AC3E}">
        <p14:creationId xmlns:p14="http://schemas.microsoft.com/office/powerpoint/2010/main" val="2305520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F006-013A-440A-8204-06AE38637A9B}"/>
              </a:ext>
            </a:extLst>
          </p:cNvPr>
          <p:cNvSpPr>
            <a:spLocks noGrp="1"/>
          </p:cNvSpPr>
          <p:nvPr>
            <p:ph type="title"/>
          </p:nvPr>
        </p:nvSpPr>
        <p:spPr>
          <a:xfrm>
            <a:off x="444708" y="1107050"/>
            <a:ext cx="4161182" cy="1293028"/>
          </a:xfrm>
        </p:spPr>
        <p:txBody>
          <a:bodyPr/>
          <a:lstStyle/>
          <a:p>
            <a:pPr algn="ctr"/>
            <a:r>
              <a:rPr lang="en-US" b="1" dirty="0"/>
              <a:t>State parks</a:t>
            </a:r>
          </a:p>
        </p:txBody>
      </p:sp>
      <p:sp>
        <p:nvSpPr>
          <p:cNvPr id="3" name="Content Placeholder 2">
            <a:extLst>
              <a:ext uri="{FF2B5EF4-FFF2-40B4-BE49-F238E27FC236}">
                <a16:creationId xmlns:a16="http://schemas.microsoft.com/office/drawing/2014/main" id="{FF7882B0-9B3B-4E88-A030-9B0E74C3E5AC}"/>
              </a:ext>
            </a:extLst>
          </p:cNvPr>
          <p:cNvSpPr>
            <a:spLocks noGrp="1"/>
          </p:cNvSpPr>
          <p:nvPr>
            <p:ph idx="1"/>
          </p:nvPr>
        </p:nvSpPr>
        <p:spPr>
          <a:xfrm>
            <a:off x="521230" y="2148312"/>
            <a:ext cx="4277858" cy="2144160"/>
          </a:xfrm>
        </p:spPr>
        <p:txBody>
          <a:bodyPr>
            <a:normAutofit lnSpcReduction="10000"/>
          </a:bodyPr>
          <a:lstStyle/>
          <a:p>
            <a:r>
              <a:rPr lang="en-US" dirty="0"/>
              <a:t>The back of the state map also </a:t>
            </a:r>
            <a:r>
              <a:rPr lang="en-US" sz="2400" dirty="0"/>
              <a:t>provides</a:t>
            </a:r>
            <a:r>
              <a:rPr lang="en-US" dirty="0"/>
              <a:t> a list of state and national parks in Michigan. </a:t>
            </a:r>
          </a:p>
          <a:p>
            <a:r>
              <a:rPr lang="en-US" dirty="0"/>
              <a:t>There are grid coordinates so you can find them on the map. </a:t>
            </a:r>
          </a:p>
        </p:txBody>
      </p:sp>
      <p:pic>
        <p:nvPicPr>
          <p:cNvPr id="4" name="Content Placeholder 4">
            <a:extLst>
              <a:ext uri="{FF2B5EF4-FFF2-40B4-BE49-F238E27FC236}">
                <a16:creationId xmlns:a16="http://schemas.microsoft.com/office/drawing/2014/main" id="{A9E75D12-D320-4235-897F-D8FC1A8088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2660" y="-22034"/>
            <a:ext cx="2866018" cy="6613367"/>
          </a:xfrm>
          <a:prstGeom prst="rect">
            <a:avLst/>
          </a:prstGeom>
        </p:spPr>
      </p:pic>
      <p:pic>
        <p:nvPicPr>
          <p:cNvPr id="8" name="Picture 7">
            <a:extLst>
              <a:ext uri="{FF2B5EF4-FFF2-40B4-BE49-F238E27FC236}">
                <a16:creationId xmlns:a16="http://schemas.microsoft.com/office/drawing/2014/main" id="{44C64A0E-9E45-43FC-A427-47CEB0703B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0272" y="4457168"/>
            <a:ext cx="3293735" cy="2036301"/>
          </a:xfrm>
          <a:prstGeom prst="rect">
            <a:avLst/>
          </a:prstGeom>
          <a:ln w="19050">
            <a:solidFill>
              <a:schemeClr val="tx1"/>
            </a:solidFill>
          </a:ln>
        </p:spPr>
      </p:pic>
      <p:pic>
        <p:nvPicPr>
          <p:cNvPr id="9" name="Content Placeholder 4">
            <a:extLst>
              <a:ext uri="{FF2B5EF4-FFF2-40B4-BE49-F238E27FC236}">
                <a16:creationId xmlns:a16="http://schemas.microsoft.com/office/drawing/2014/main" id="{C4463748-710A-4A6F-997C-CD62CABC6C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2285" y="2400078"/>
            <a:ext cx="3395126" cy="4114180"/>
          </a:xfrm>
          <a:prstGeom prst="rect">
            <a:avLst/>
          </a:prstGeom>
          <a:effectLst>
            <a:glow rad="393700">
              <a:schemeClr val="bg1">
                <a:alpha val="40000"/>
              </a:schemeClr>
            </a:glow>
          </a:effectLst>
        </p:spPr>
      </p:pic>
      <p:pic>
        <p:nvPicPr>
          <p:cNvPr id="11" name="Content Placeholder 4">
            <a:extLst>
              <a:ext uri="{FF2B5EF4-FFF2-40B4-BE49-F238E27FC236}">
                <a16:creationId xmlns:a16="http://schemas.microsoft.com/office/drawing/2014/main" id="{C03E8937-DDBA-4C01-A3A4-5CF8482D30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73806" y="2400078"/>
            <a:ext cx="3082378" cy="4114180"/>
          </a:xfrm>
          <a:prstGeom prst="rect">
            <a:avLst/>
          </a:prstGeom>
          <a:effectLst>
            <a:glow rad="139700">
              <a:schemeClr val="bg1">
                <a:alpha val="40000"/>
              </a:schemeClr>
            </a:glow>
          </a:effectLst>
        </p:spPr>
      </p:pic>
    </p:spTree>
    <p:extLst>
      <p:ext uri="{BB962C8B-B14F-4D97-AF65-F5344CB8AC3E}">
        <p14:creationId xmlns:p14="http://schemas.microsoft.com/office/powerpoint/2010/main" val="1561753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5F341D-510D-4FDF-ACE6-E40299E9BF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86495"/>
            <a:ext cx="5455526" cy="6085009"/>
          </a:xfrm>
          <a:prstGeom prst="rect">
            <a:avLst/>
          </a:prstGeom>
        </p:spPr>
      </p:pic>
      <p:sp>
        <p:nvSpPr>
          <p:cNvPr id="6" name="Content Placeholder 2">
            <a:extLst>
              <a:ext uri="{FF2B5EF4-FFF2-40B4-BE49-F238E27FC236}">
                <a16:creationId xmlns:a16="http://schemas.microsoft.com/office/drawing/2014/main" id="{66CD2EF7-97F6-48C3-B7BE-A48F783D7D9D}"/>
              </a:ext>
            </a:extLst>
          </p:cNvPr>
          <p:cNvSpPr>
            <a:spLocks noGrp="1"/>
          </p:cNvSpPr>
          <p:nvPr>
            <p:ph idx="1"/>
          </p:nvPr>
        </p:nvSpPr>
        <p:spPr>
          <a:xfrm>
            <a:off x="422484" y="2269475"/>
            <a:ext cx="5251203" cy="3977089"/>
          </a:xfrm>
        </p:spPr>
        <p:txBody>
          <a:bodyPr>
            <a:normAutofit fontScale="92500"/>
          </a:bodyPr>
          <a:lstStyle/>
          <a:p>
            <a:r>
              <a:rPr lang="en-US" sz="2800" dirty="0"/>
              <a:t>Road maps can help you get from one place to the other in Michigan on state, county and city roads.</a:t>
            </a:r>
          </a:p>
          <a:p>
            <a:endParaRPr lang="en-US" sz="2800" dirty="0"/>
          </a:p>
          <a:p>
            <a:r>
              <a:rPr lang="en-US" sz="2800" dirty="0"/>
              <a:t>Sometimes your GPS or phone won’t work. It’s important to be able to read a map so you can get to where you need to go safely. </a:t>
            </a:r>
          </a:p>
        </p:txBody>
      </p:sp>
      <p:sp>
        <p:nvSpPr>
          <p:cNvPr id="8" name="Title 7">
            <a:extLst>
              <a:ext uri="{FF2B5EF4-FFF2-40B4-BE49-F238E27FC236}">
                <a16:creationId xmlns:a16="http://schemas.microsoft.com/office/drawing/2014/main" id="{657CC3E1-1729-4A87-87DC-99B9EF5F9848}"/>
              </a:ext>
            </a:extLst>
          </p:cNvPr>
          <p:cNvSpPr>
            <a:spLocks noGrp="1"/>
          </p:cNvSpPr>
          <p:nvPr>
            <p:ph type="title"/>
          </p:nvPr>
        </p:nvSpPr>
        <p:spPr>
          <a:xfrm>
            <a:off x="213163" y="1090569"/>
            <a:ext cx="5382567" cy="1293028"/>
          </a:xfrm>
        </p:spPr>
        <p:txBody>
          <a:bodyPr/>
          <a:lstStyle/>
          <a:p>
            <a:pPr algn="ctr"/>
            <a:r>
              <a:rPr lang="en-US" b="1" dirty="0"/>
              <a:t>ROAD MAPS</a:t>
            </a:r>
          </a:p>
        </p:txBody>
      </p:sp>
    </p:spTree>
    <p:extLst>
      <p:ext uri="{BB962C8B-B14F-4D97-AF65-F5344CB8AC3E}">
        <p14:creationId xmlns:p14="http://schemas.microsoft.com/office/powerpoint/2010/main" val="62295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8B07C-DDDE-4B78-AC70-0AD875B568DD}"/>
              </a:ext>
            </a:extLst>
          </p:cNvPr>
          <p:cNvSpPr>
            <a:spLocks noGrp="1"/>
          </p:cNvSpPr>
          <p:nvPr>
            <p:ph type="title"/>
          </p:nvPr>
        </p:nvSpPr>
        <p:spPr>
          <a:xfrm>
            <a:off x="363357" y="623257"/>
            <a:ext cx="10583936" cy="1293028"/>
          </a:xfrm>
        </p:spPr>
        <p:txBody>
          <a:bodyPr>
            <a:normAutofit/>
          </a:bodyPr>
          <a:lstStyle/>
          <a:p>
            <a:pPr algn="ctr"/>
            <a:r>
              <a:rPr lang="en-US" b="1" dirty="0"/>
              <a:t>specialty maps</a:t>
            </a:r>
          </a:p>
        </p:txBody>
      </p:sp>
      <p:sp>
        <p:nvSpPr>
          <p:cNvPr id="7" name="Content Placeholder 2">
            <a:extLst>
              <a:ext uri="{FF2B5EF4-FFF2-40B4-BE49-F238E27FC236}">
                <a16:creationId xmlns:a16="http://schemas.microsoft.com/office/drawing/2014/main" id="{406D3B3D-A03D-499C-822F-A32927D5539A}"/>
              </a:ext>
            </a:extLst>
          </p:cNvPr>
          <p:cNvSpPr>
            <a:spLocks noGrp="1"/>
          </p:cNvSpPr>
          <p:nvPr>
            <p:ph idx="1"/>
          </p:nvPr>
        </p:nvSpPr>
        <p:spPr>
          <a:xfrm>
            <a:off x="363358" y="2068949"/>
            <a:ext cx="6343626" cy="4640893"/>
          </a:xfrm>
        </p:spPr>
        <p:txBody>
          <a:bodyPr>
            <a:normAutofit/>
          </a:bodyPr>
          <a:lstStyle/>
          <a:p>
            <a:r>
              <a:rPr lang="en-US" dirty="0"/>
              <a:t>Most maps are made for a specific purpose. The state map is made to help people get from one place to another in Michigan. </a:t>
            </a:r>
          </a:p>
          <a:p>
            <a:r>
              <a:rPr lang="en-US" dirty="0"/>
              <a:t>Some maps are made especially for bicyclists. Other maps are made for truck drivers. </a:t>
            </a:r>
          </a:p>
          <a:p>
            <a:r>
              <a:rPr lang="en-US" dirty="0"/>
              <a:t>A bicyclist and a truck driver need different information to help them get to where they are going. One would have the location of truck stops and the other would show you where the bike paths are. </a:t>
            </a:r>
          </a:p>
          <a:p>
            <a:r>
              <a:rPr lang="en-US" dirty="0"/>
              <a:t>These are called specialty maps. </a:t>
            </a:r>
          </a:p>
          <a:p>
            <a:pPr marL="0" indent="0">
              <a:buNone/>
            </a:pPr>
            <a:endParaRPr lang="en-US" dirty="0"/>
          </a:p>
        </p:txBody>
      </p:sp>
      <p:pic>
        <p:nvPicPr>
          <p:cNvPr id="3" name="Picture 2">
            <a:extLst>
              <a:ext uri="{FF2B5EF4-FFF2-40B4-BE49-F238E27FC236}">
                <a16:creationId xmlns:a16="http://schemas.microsoft.com/office/drawing/2014/main" id="{63BBB599-6054-4BBB-8A33-D2F6EF5D15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05866" y="1671838"/>
            <a:ext cx="2200556" cy="4944458"/>
          </a:xfrm>
          <a:prstGeom prst="rect">
            <a:avLst/>
          </a:prstGeom>
        </p:spPr>
      </p:pic>
      <p:pic>
        <p:nvPicPr>
          <p:cNvPr id="6" name="Picture 5">
            <a:extLst>
              <a:ext uri="{FF2B5EF4-FFF2-40B4-BE49-F238E27FC236}">
                <a16:creationId xmlns:a16="http://schemas.microsoft.com/office/drawing/2014/main" id="{177233EC-3F3F-448C-ADAC-AA78A7EC25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61053" y="1671837"/>
            <a:ext cx="2038048" cy="4972837"/>
          </a:xfrm>
          <a:prstGeom prst="rect">
            <a:avLst/>
          </a:prstGeom>
        </p:spPr>
      </p:pic>
    </p:spTree>
    <p:extLst>
      <p:ext uri="{BB962C8B-B14F-4D97-AF65-F5344CB8AC3E}">
        <p14:creationId xmlns:p14="http://schemas.microsoft.com/office/powerpoint/2010/main" val="4212853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8B07C-DDDE-4B78-AC70-0AD875B568DD}"/>
              </a:ext>
            </a:extLst>
          </p:cNvPr>
          <p:cNvSpPr>
            <a:spLocks noGrp="1"/>
          </p:cNvSpPr>
          <p:nvPr>
            <p:ph type="title"/>
          </p:nvPr>
        </p:nvSpPr>
        <p:spPr>
          <a:xfrm>
            <a:off x="686777" y="798819"/>
            <a:ext cx="10583936" cy="1293028"/>
          </a:xfrm>
        </p:spPr>
        <p:txBody>
          <a:bodyPr>
            <a:normAutofit/>
          </a:bodyPr>
          <a:lstStyle/>
          <a:p>
            <a:pPr algn="ctr"/>
            <a:r>
              <a:rPr lang="en-US" b="1" dirty="0"/>
              <a:t>Draw A specialty map</a:t>
            </a:r>
          </a:p>
        </p:txBody>
      </p:sp>
      <p:sp>
        <p:nvSpPr>
          <p:cNvPr id="7" name="Content Placeholder 2">
            <a:extLst>
              <a:ext uri="{FF2B5EF4-FFF2-40B4-BE49-F238E27FC236}">
                <a16:creationId xmlns:a16="http://schemas.microsoft.com/office/drawing/2014/main" id="{406D3B3D-A03D-499C-822F-A32927D5539A}"/>
              </a:ext>
            </a:extLst>
          </p:cNvPr>
          <p:cNvSpPr>
            <a:spLocks noGrp="1"/>
          </p:cNvSpPr>
          <p:nvPr>
            <p:ph idx="1"/>
          </p:nvPr>
        </p:nvSpPr>
        <p:spPr>
          <a:xfrm>
            <a:off x="686777" y="2081386"/>
            <a:ext cx="5606018" cy="4916466"/>
          </a:xfrm>
        </p:spPr>
        <p:txBody>
          <a:bodyPr>
            <a:normAutofit/>
          </a:bodyPr>
          <a:lstStyle/>
          <a:p>
            <a:r>
              <a:rPr lang="en-US" dirty="0"/>
              <a:t>If you were making a map for dog walkers in your neighborhood, what kinds of things might you put on that map? Fire hydrant locations? Parks? Houses where other dogs live? </a:t>
            </a:r>
          </a:p>
          <a:p>
            <a:r>
              <a:rPr lang="en-US" dirty="0"/>
              <a:t>What about a map for donut lovers? You could make a map of all the places that sell donuts in your town. </a:t>
            </a:r>
          </a:p>
          <a:p>
            <a:r>
              <a:rPr lang="en-US" dirty="0"/>
              <a:t>Draw a specialty map of something you like. </a:t>
            </a:r>
          </a:p>
          <a:p>
            <a:endParaRPr lang="en-US" dirty="0"/>
          </a:p>
        </p:txBody>
      </p:sp>
      <p:pic>
        <p:nvPicPr>
          <p:cNvPr id="6" name="Picture 5">
            <a:extLst>
              <a:ext uri="{FF2B5EF4-FFF2-40B4-BE49-F238E27FC236}">
                <a16:creationId xmlns:a16="http://schemas.microsoft.com/office/drawing/2014/main" id="{6CF1C860-436E-47B4-99CA-DB24EE4167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4019" y="2081386"/>
            <a:ext cx="4111483" cy="3623438"/>
          </a:xfrm>
          <a:prstGeom prst="rect">
            <a:avLst/>
          </a:prstGeom>
        </p:spPr>
      </p:pic>
    </p:spTree>
    <p:extLst>
      <p:ext uri="{BB962C8B-B14F-4D97-AF65-F5344CB8AC3E}">
        <p14:creationId xmlns:p14="http://schemas.microsoft.com/office/powerpoint/2010/main" val="1536366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88B07C-DDDE-4B78-AC70-0AD875B568DD}"/>
              </a:ext>
            </a:extLst>
          </p:cNvPr>
          <p:cNvSpPr>
            <a:spLocks noGrp="1"/>
          </p:cNvSpPr>
          <p:nvPr>
            <p:ph type="title"/>
          </p:nvPr>
        </p:nvSpPr>
        <p:spPr>
          <a:xfrm>
            <a:off x="351286" y="1187418"/>
            <a:ext cx="10583936" cy="1293028"/>
          </a:xfrm>
        </p:spPr>
        <p:txBody>
          <a:bodyPr>
            <a:normAutofit/>
          </a:bodyPr>
          <a:lstStyle/>
          <a:p>
            <a:pPr algn="ctr"/>
            <a:r>
              <a:rPr lang="en-US" b="1" dirty="0"/>
              <a:t>Draw a map of your neighborhood</a:t>
            </a:r>
          </a:p>
        </p:txBody>
      </p:sp>
      <p:sp>
        <p:nvSpPr>
          <p:cNvPr id="7" name="Content Placeholder 2">
            <a:extLst>
              <a:ext uri="{FF2B5EF4-FFF2-40B4-BE49-F238E27FC236}">
                <a16:creationId xmlns:a16="http://schemas.microsoft.com/office/drawing/2014/main" id="{406D3B3D-A03D-499C-822F-A32927D5539A}"/>
              </a:ext>
            </a:extLst>
          </p:cNvPr>
          <p:cNvSpPr>
            <a:spLocks noGrp="1"/>
          </p:cNvSpPr>
          <p:nvPr>
            <p:ph idx="1"/>
          </p:nvPr>
        </p:nvSpPr>
        <p:spPr>
          <a:xfrm>
            <a:off x="471125" y="2298623"/>
            <a:ext cx="11015241" cy="4377749"/>
          </a:xfrm>
        </p:spPr>
        <p:txBody>
          <a:bodyPr>
            <a:normAutofit/>
          </a:bodyPr>
          <a:lstStyle/>
          <a:p>
            <a:r>
              <a:rPr lang="en-US" dirty="0"/>
              <a:t>Using the state map as your guide, draw a map of your building or neighborhood. </a:t>
            </a:r>
          </a:p>
          <a:p>
            <a:r>
              <a:rPr lang="en-US" dirty="0"/>
              <a:t>Use different colored lines to show main roads, side roads and driveways.</a:t>
            </a:r>
          </a:p>
          <a:p>
            <a:r>
              <a:rPr lang="en-US" dirty="0"/>
              <a:t>Make sure to include a legend to help people know what symbols mean. What kind of landmarks do you want to show on your map?</a:t>
            </a:r>
          </a:p>
          <a:p>
            <a:r>
              <a:rPr lang="en-US" dirty="0"/>
              <a:t>Create a grid on the top and side to help people find buildings or parks.</a:t>
            </a:r>
          </a:p>
          <a:p>
            <a:r>
              <a:rPr lang="en-US" dirty="0"/>
              <a:t>If you draw a map of your neighborhood or building, make a breakout map on the back of your house or apartment. </a:t>
            </a:r>
          </a:p>
          <a:p>
            <a:r>
              <a:rPr lang="en-US" dirty="0"/>
              <a:t>Don’t forget to put a compass on your map and make sure the top is facing north. </a:t>
            </a:r>
          </a:p>
          <a:p>
            <a:endParaRPr lang="en-US" dirty="0"/>
          </a:p>
        </p:txBody>
      </p:sp>
    </p:spTree>
    <p:extLst>
      <p:ext uri="{BB962C8B-B14F-4D97-AF65-F5344CB8AC3E}">
        <p14:creationId xmlns:p14="http://schemas.microsoft.com/office/powerpoint/2010/main" val="105237368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981B53-9439-419C-A797-474B0F211D72}"/>
              </a:ext>
            </a:extLst>
          </p:cNvPr>
          <p:cNvSpPr>
            <a:spLocks noGrp="1"/>
          </p:cNvSpPr>
          <p:nvPr>
            <p:ph type="title"/>
          </p:nvPr>
        </p:nvSpPr>
        <p:spPr>
          <a:xfrm>
            <a:off x="496467" y="1041633"/>
            <a:ext cx="4161182" cy="1293028"/>
          </a:xfrm>
        </p:spPr>
        <p:txBody>
          <a:bodyPr/>
          <a:lstStyle/>
          <a:p>
            <a:pPr algn="ctr"/>
            <a:r>
              <a:rPr lang="en-US" b="1" dirty="0"/>
              <a:t>Plan a trip</a:t>
            </a:r>
          </a:p>
        </p:txBody>
      </p:sp>
      <p:pic>
        <p:nvPicPr>
          <p:cNvPr id="5" name="Picture 4">
            <a:extLst>
              <a:ext uri="{FF2B5EF4-FFF2-40B4-BE49-F238E27FC236}">
                <a16:creationId xmlns:a16="http://schemas.microsoft.com/office/drawing/2014/main" id="{1C5C6DF6-E0BF-4F8B-9BE9-2CED30CC74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668" y="691425"/>
            <a:ext cx="2563594" cy="5744455"/>
          </a:xfrm>
          <a:prstGeom prst="rect">
            <a:avLst/>
          </a:prstGeom>
        </p:spPr>
      </p:pic>
      <p:sp>
        <p:nvSpPr>
          <p:cNvPr id="6" name="Content Placeholder 2">
            <a:extLst>
              <a:ext uri="{FF2B5EF4-FFF2-40B4-BE49-F238E27FC236}">
                <a16:creationId xmlns:a16="http://schemas.microsoft.com/office/drawing/2014/main" id="{0F5D049F-FBB3-4047-BC86-13A6C26DCB08}"/>
              </a:ext>
            </a:extLst>
          </p:cNvPr>
          <p:cNvSpPr>
            <a:spLocks noGrp="1"/>
          </p:cNvSpPr>
          <p:nvPr>
            <p:ph idx="1"/>
          </p:nvPr>
        </p:nvSpPr>
        <p:spPr>
          <a:xfrm>
            <a:off x="715063" y="2089523"/>
            <a:ext cx="7039627" cy="4582101"/>
          </a:xfrm>
        </p:spPr>
        <p:txBody>
          <a:bodyPr>
            <a:normAutofit/>
          </a:bodyPr>
          <a:lstStyle/>
          <a:p>
            <a:r>
              <a:rPr lang="en-US" dirty="0"/>
              <a:t>Choose a park or town you would like to visit in Michigan using the index and grid. </a:t>
            </a:r>
          </a:p>
          <a:p>
            <a:r>
              <a:rPr lang="en-US" dirty="0"/>
              <a:t>Plan your route from your home using the map. Write down the directions, including what roads to take, what exits to take and what direction to go in once you turn onto a different road. </a:t>
            </a:r>
          </a:p>
          <a:p>
            <a:r>
              <a:rPr lang="en-US" dirty="0"/>
              <a:t>Is there more than one way to get to where you want to go? </a:t>
            </a:r>
          </a:p>
          <a:p>
            <a:r>
              <a:rPr lang="en-US" dirty="0"/>
              <a:t>What are some places you could stop and visit along the way? </a:t>
            </a:r>
          </a:p>
          <a:p>
            <a:r>
              <a:rPr lang="en-US" dirty="0"/>
              <a:t>What kind of roads will you be driving on?</a:t>
            </a:r>
          </a:p>
          <a:p>
            <a:r>
              <a:rPr lang="en-US" dirty="0"/>
              <a:t>About how many miles is it from your home? </a:t>
            </a:r>
          </a:p>
        </p:txBody>
      </p:sp>
    </p:spTree>
    <p:extLst>
      <p:ext uri="{BB962C8B-B14F-4D97-AF65-F5344CB8AC3E}">
        <p14:creationId xmlns:p14="http://schemas.microsoft.com/office/powerpoint/2010/main" val="2933672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047F-27AE-49A5-8E9B-31A6A4EAAD40}"/>
              </a:ext>
            </a:extLst>
          </p:cNvPr>
          <p:cNvSpPr>
            <a:spLocks noGrp="1"/>
          </p:cNvSpPr>
          <p:nvPr>
            <p:ph type="title"/>
          </p:nvPr>
        </p:nvSpPr>
        <p:spPr>
          <a:xfrm>
            <a:off x="521856" y="1401788"/>
            <a:ext cx="4794862" cy="1325563"/>
          </a:xfrm>
        </p:spPr>
        <p:txBody>
          <a:bodyPr/>
          <a:lstStyle/>
          <a:p>
            <a:pPr algn="l"/>
            <a:r>
              <a:rPr lang="en-US" b="1" dirty="0"/>
              <a:t>Which way’s up?</a:t>
            </a:r>
          </a:p>
        </p:txBody>
      </p:sp>
      <p:sp>
        <p:nvSpPr>
          <p:cNvPr id="3" name="Content Placeholder 2">
            <a:extLst>
              <a:ext uri="{FF2B5EF4-FFF2-40B4-BE49-F238E27FC236}">
                <a16:creationId xmlns:a16="http://schemas.microsoft.com/office/drawing/2014/main" id="{9DB6274D-98B5-4E9F-937B-12936C09213F}"/>
              </a:ext>
            </a:extLst>
          </p:cNvPr>
          <p:cNvSpPr>
            <a:spLocks noGrp="1"/>
          </p:cNvSpPr>
          <p:nvPr>
            <p:ph idx="1"/>
          </p:nvPr>
        </p:nvSpPr>
        <p:spPr>
          <a:xfrm>
            <a:off x="417284" y="2514861"/>
            <a:ext cx="5341519" cy="3495981"/>
          </a:xfrm>
        </p:spPr>
        <p:txBody>
          <a:bodyPr>
            <a:normAutofit fontScale="92500" lnSpcReduction="10000"/>
          </a:bodyPr>
          <a:lstStyle/>
          <a:p>
            <a:endParaRPr lang="en-US" sz="2800" dirty="0"/>
          </a:p>
          <a:p>
            <a:r>
              <a:rPr lang="en-US" sz="2800" dirty="0"/>
              <a:t>When you open the map, hold it so the Upper Peninsula is above the Lower Peninsula. </a:t>
            </a:r>
          </a:p>
          <a:p>
            <a:endParaRPr lang="en-US" sz="2800" dirty="0"/>
          </a:p>
          <a:p>
            <a:r>
              <a:rPr lang="en-US" sz="2800" dirty="0"/>
              <a:t>Most maps have a compass that shows which way is north. Can you find the compass on your map? </a:t>
            </a:r>
          </a:p>
        </p:txBody>
      </p:sp>
      <p:pic>
        <p:nvPicPr>
          <p:cNvPr id="4" name="Picture 3">
            <a:extLst>
              <a:ext uri="{FF2B5EF4-FFF2-40B4-BE49-F238E27FC236}">
                <a16:creationId xmlns:a16="http://schemas.microsoft.com/office/drawing/2014/main" id="{060BDEFA-5E42-422D-A1FB-21576727F1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0888" y="378838"/>
            <a:ext cx="5469256" cy="6100323"/>
          </a:xfrm>
          <a:prstGeom prst="rect">
            <a:avLst/>
          </a:prstGeom>
        </p:spPr>
      </p:pic>
      <p:sp>
        <p:nvSpPr>
          <p:cNvPr id="5" name="Line 6">
            <a:extLst>
              <a:ext uri="{FF2B5EF4-FFF2-40B4-BE49-F238E27FC236}">
                <a16:creationId xmlns:a16="http://schemas.microsoft.com/office/drawing/2014/main" id="{F01800B4-C283-4DFB-98D6-8F605ECF9F6C}"/>
              </a:ext>
            </a:extLst>
          </p:cNvPr>
          <p:cNvSpPr>
            <a:spLocks noChangeShapeType="1"/>
          </p:cNvSpPr>
          <p:nvPr/>
        </p:nvSpPr>
        <p:spPr bwMode="auto">
          <a:xfrm>
            <a:off x="8522752" y="706704"/>
            <a:ext cx="1357460" cy="320511"/>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755128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EF3F-0400-410B-9CCE-84A2B6DD1494}"/>
              </a:ext>
            </a:extLst>
          </p:cNvPr>
          <p:cNvSpPr>
            <a:spLocks noGrp="1"/>
          </p:cNvSpPr>
          <p:nvPr>
            <p:ph type="title"/>
          </p:nvPr>
        </p:nvSpPr>
        <p:spPr>
          <a:xfrm>
            <a:off x="2138074" y="1161576"/>
            <a:ext cx="4872087" cy="1293028"/>
          </a:xfrm>
        </p:spPr>
        <p:txBody>
          <a:bodyPr/>
          <a:lstStyle/>
          <a:p>
            <a:pPr algn="l"/>
            <a:r>
              <a:rPr lang="en-US" b="1" dirty="0"/>
              <a:t>Map Orientation</a:t>
            </a:r>
          </a:p>
        </p:txBody>
      </p:sp>
      <p:sp>
        <p:nvSpPr>
          <p:cNvPr id="3" name="Content Placeholder 2">
            <a:extLst>
              <a:ext uri="{FF2B5EF4-FFF2-40B4-BE49-F238E27FC236}">
                <a16:creationId xmlns:a16="http://schemas.microsoft.com/office/drawing/2014/main" id="{06897CB7-E221-48E4-9F73-72BE9AF5D08C}"/>
              </a:ext>
            </a:extLst>
          </p:cNvPr>
          <p:cNvSpPr>
            <a:spLocks noGrp="1"/>
          </p:cNvSpPr>
          <p:nvPr>
            <p:ph idx="1"/>
          </p:nvPr>
        </p:nvSpPr>
        <p:spPr>
          <a:xfrm>
            <a:off x="685391" y="2653117"/>
            <a:ext cx="6659626" cy="3153820"/>
          </a:xfrm>
        </p:spPr>
        <p:txBody>
          <a:bodyPr>
            <a:normAutofit lnSpcReduction="10000"/>
          </a:bodyPr>
          <a:lstStyle/>
          <a:p>
            <a:r>
              <a:rPr lang="en-US" sz="2800" dirty="0"/>
              <a:t>When you look at a map, the top will always face north. That means the right side of your map is east and the left side of your map is west.</a:t>
            </a:r>
          </a:p>
          <a:p>
            <a:endParaRPr lang="en-US" sz="2800" dirty="0"/>
          </a:p>
          <a:p>
            <a:pPr lvl="0" fontAlgn="base"/>
            <a:r>
              <a:rPr lang="en-US" sz="2800" dirty="0"/>
              <a:t>Can you find north, south, east and west on your map? </a:t>
            </a:r>
          </a:p>
        </p:txBody>
      </p:sp>
      <p:pic>
        <p:nvPicPr>
          <p:cNvPr id="5" name="Picture 4">
            <a:extLst>
              <a:ext uri="{FF2B5EF4-FFF2-40B4-BE49-F238E27FC236}">
                <a16:creationId xmlns:a16="http://schemas.microsoft.com/office/drawing/2014/main" id="{E437BE8F-12BE-4051-A930-01EFA4D006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5008" y="1387205"/>
            <a:ext cx="2276902" cy="4608576"/>
          </a:xfrm>
          <a:prstGeom prst="rect">
            <a:avLst/>
          </a:prstGeom>
        </p:spPr>
      </p:pic>
    </p:spTree>
    <p:extLst>
      <p:ext uri="{BB962C8B-B14F-4D97-AF65-F5344CB8AC3E}">
        <p14:creationId xmlns:p14="http://schemas.microsoft.com/office/powerpoint/2010/main" val="671459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F7EA1-ABA1-465F-86CD-3A0F2FEC411A}"/>
              </a:ext>
            </a:extLst>
          </p:cNvPr>
          <p:cNvSpPr>
            <a:spLocks noGrp="1"/>
          </p:cNvSpPr>
          <p:nvPr>
            <p:ph idx="1"/>
          </p:nvPr>
        </p:nvSpPr>
        <p:spPr>
          <a:xfrm>
            <a:off x="438411" y="2001962"/>
            <a:ext cx="5657589" cy="4306448"/>
          </a:xfrm>
        </p:spPr>
        <p:txBody>
          <a:bodyPr>
            <a:normAutofit/>
          </a:bodyPr>
          <a:lstStyle/>
          <a:p>
            <a:endParaRPr lang="en-US" dirty="0"/>
          </a:p>
          <a:p>
            <a:r>
              <a:rPr lang="en-US" dirty="0"/>
              <a:t>The map has a list (also called an index) of the cities and towns that are on the map. </a:t>
            </a:r>
          </a:p>
          <a:p>
            <a:r>
              <a:rPr lang="en-US" dirty="0"/>
              <a:t>The map is made to help people who are traveling, so towns are only listed if they provide a place for people to stop and get gas or food. </a:t>
            </a:r>
          </a:p>
          <a:p>
            <a:r>
              <a:rPr lang="en-US" dirty="0"/>
              <a:t>Find your hometown or one close to you in the index. Next we will learn how to use the grid to easily find it on the map. </a:t>
            </a:r>
          </a:p>
        </p:txBody>
      </p:sp>
      <p:sp>
        <p:nvSpPr>
          <p:cNvPr id="4" name="Title 1">
            <a:extLst>
              <a:ext uri="{FF2B5EF4-FFF2-40B4-BE49-F238E27FC236}">
                <a16:creationId xmlns:a16="http://schemas.microsoft.com/office/drawing/2014/main" id="{416FD282-80D8-4164-A6EE-FC78790C11B1}"/>
              </a:ext>
            </a:extLst>
          </p:cNvPr>
          <p:cNvSpPr>
            <a:spLocks noGrp="1"/>
          </p:cNvSpPr>
          <p:nvPr>
            <p:ph type="title"/>
          </p:nvPr>
        </p:nvSpPr>
        <p:spPr>
          <a:xfrm>
            <a:off x="685800" y="1104993"/>
            <a:ext cx="8147996" cy="1325563"/>
          </a:xfrm>
        </p:spPr>
        <p:txBody>
          <a:bodyPr/>
          <a:lstStyle/>
          <a:p>
            <a:pPr algn="l"/>
            <a:r>
              <a:rPr lang="en-US" b="1" dirty="0"/>
              <a:t>Finding your destination</a:t>
            </a:r>
          </a:p>
        </p:txBody>
      </p:sp>
      <p:pic>
        <p:nvPicPr>
          <p:cNvPr id="5" name="Picture 4">
            <a:extLst>
              <a:ext uri="{FF2B5EF4-FFF2-40B4-BE49-F238E27FC236}">
                <a16:creationId xmlns:a16="http://schemas.microsoft.com/office/drawing/2014/main" id="{571A57F6-C9B2-47A9-97B1-A4525B81D22F}"/>
              </a:ext>
            </a:extLst>
          </p:cNvPr>
          <p:cNvPicPr>
            <a:picLocks noChangeAspect="1"/>
          </p:cNvPicPr>
          <p:nvPr/>
        </p:nvPicPr>
        <p:blipFill>
          <a:blip r:embed="rId2"/>
          <a:stretch>
            <a:fillRect/>
          </a:stretch>
        </p:blipFill>
        <p:spPr>
          <a:xfrm>
            <a:off x="8123723" y="63517"/>
            <a:ext cx="3760732" cy="6794483"/>
          </a:xfrm>
          <a:prstGeom prst="rect">
            <a:avLst/>
          </a:prstGeom>
          <a:effectLst>
            <a:softEdge rad="63500"/>
          </a:effectLst>
        </p:spPr>
      </p:pic>
      <p:pic>
        <p:nvPicPr>
          <p:cNvPr id="6" name="Picture 5">
            <a:extLst>
              <a:ext uri="{FF2B5EF4-FFF2-40B4-BE49-F238E27FC236}">
                <a16:creationId xmlns:a16="http://schemas.microsoft.com/office/drawing/2014/main" id="{7089E6C6-6736-4704-A91D-ABDA7C3958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09653"/>
            <a:ext cx="3692014" cy="4435584"/>
          </a:xfrm>
          <a:prstGeom prst="rect">
            <a:avLst/>
          </a:prstGeom>
          <a:effectLst>
            <a:glow rad="63500">
              <a:schemeClr val="bg1">
                <a:alpha val="40000"/>
              </a:schemeClr>
            </a:glow>
            <a:outerShdw blurRad="50800" dist="38100" algn="l" rotWithShape="0">
              <a:prstClr val="black">
                <a:alpha val="80000"/>
              </a:prstClr>
            </a:outerShdw>
          </a:effectLst>
        </p:spPr>
      </p:pic>
      <p:pic>
        <p:nvPicPr>
          <p:cNvPr id="7" name="Picture 6">
            <a:extLst>
              <a:ext uri="{FF2B5EF4-FFF2-40B4-BE49-F238E27FC236}">
                <a16:creationId xmlns:a16="http://schemas.microsoft.com/office/drawing/2014/main" id="{CC71E93B-6AD7-4E0D-8456-CE33020C1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3978" y="5040042"/>
            <a:ext cx="2272139" cy="238944"/>
          </a:xfrm>
          <a:prstGeom prst="rect">
            <a:avLst/>
          </a:prstGeom>
        </p:spPr>
      </p:pic>
    </p:spTree>
    <p:extLst>
      <p:ext uri="{BB962C8B-B14F-4D97-AF65-F5344CB8AC3E}">
        <p14:creationId xmlns:p14="http://schemas.microsoft.com/office/powerpoint/2010/main" val="1693468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555C-E3B9-4513-ABCE-8C56D1EBA8EA}"/>
              </a:ext>
            </a:extLst>
          </p:cNvPr>
          <p:cNvSpPr>
            <a:spLocks noGrp="1"/>
          </p:cNvSpPr>
          <p:nvPr>
            <p:ph type="title"/>
          </p:nvPr>
        </p:nvSpPr>
        <p:spPr>
          <a:xfrm>
            <a:off x="439053" y="1292794"/>
            <a:ext cx="4577645" cy="917447"/>
          </a:xfrm>
        </p:spPr>
        <p:txBody>
          <a:bodyPr/>
          <a:lstStyle/>
          <a:p>
            <a:pPr algn="ctr"/>
            <a:r>
              <a:rPr lang="en-US" b="1" dirty="0"/>
              <a:t>Using the grid</a:t>
            </a:r>
            <a:endParaRPr lang="en-US" dirty="0"/>
          </a:p>
        </p:txBody>
      </p:sp>
      <p:sp>
        <p:nvSpPr>
          <p:cNvPr id="11" name="Content Placeholder 10">
            <a:extLst>
              <a:ext uri="{FF2B5EF4-FFF2-40B4-BE49-F238E27FC236}">
                <a16:creationId xmlns:a16="http://schemas.microsoft.com/office/drawing/2014/main" id="{D8DDC023-1E0D-453E-AA2C-451E70E67B8B}"/>
              </a:ext>
            </a:extLst>
          </p:cNvPr>
          <p:cNvSpPr>
            <a:spLocks noGrp="1"/>
          </p:cNvSpPr>
          <p:nvPr>
            <p:ph idx="1"/>
          </p:nvPr>
        </p:nvSpPr>
        <p:spPr>
          <a:xfrm>
            <a:off x="387624" y="2024914"/>
            <a:ext cx="5333594" cy="4408933"/>
          </a:xfrm>
        </p:spPr>
        <p:txBody>
          <a:bodyPr>
            <a:noAutofit/>
          </a:bodyPr>
          <a:lstStyle/>
          <a:p>
            <a:pPr>
              <a:lnSpc>
                <a:spcPct val="120000"/>
              </a:lnSpc>
            </a:pPr>
            <a:r>
              <a:rPr lang="en-US" sz="1800" dirty="0"/>
              <a:t>There are numbers along the top of the map and letters down the side.</a:t>
            </a:r>
          </a:p>
          <a:p>
            <a:pPr>
              <a:lnSpc>
                <a:spcPct val="120000"/>
              </a:lnSpc>
            </a:pPr>
            <a:r>
              <a:rPr lang="en-US" sz="1800" dirty="0"/>
              <a:t>These numbers and letters form a grid. </a:t>
            </a:r>
          </a:p>
          <a:p>
            <a:pPr>
              <a:lnSpc>
                <a:spcPct val="120000"/>
              </a:lnSpc>
            </a:pPr>
            <a:r>
              <a:rPr lang="en-US" sz="1800" dirty="0"/>
              <a:t>To find a location on the map, put one finger on the number and another finger on the letter. Go straight down and straight across until your two fingers meet. </a:t>
            </a:r>
          </a:p>
          <a:p>
            <a:pPr>
              <a:lnSpc>
                <a:spcPct val="120000"/>
              </a:lnSpc>
            </a:pPr>
            <a:r>
              <a:rPr lang="en-US" sz="1800" dirty="0"/>
              <a:t>What city do you find at J-9?</a:t>
            </a:r>
          </a:p>
          <a:p>
            <a:pPr>
              <a:lnSpc>
                <a:spcPct val="120000"/>
              </a:lnSpc>
            </a:pPr>
            <a:r>
              <a:rPr lang="en-US" sz="1800" dirty="0"/>
              <a:t>What state park is located at E-11?</a:t>
            </a:r>
          </a:p>
          <a:p>
            <a:pPr>
              <a:lnSpc>
                <a:spcPct val="120000"/>
              </a:lnSpc>
            </a:pPr>
            <a:r>
              <a:rPr lang="en-US" sz="1800" dirty="0"/>
              <a:t>Can you find your city or town using the index and the grid?</a:t>
            </a:r>
          </a:p>
        </p:txBody>
      </p:sp>
      <p:pic>
        <p:nvPicPr>
          <p:cNvPr id="17" name="Picture 16">
            <a:extLst>
              <a:ext uri="{FF2B5EF4-FFF2-40B4-BE49-F238E27FC236}">
                <a16:creationId xmlns:a16="http://schemas.microsoft.com/office/drawing/2014/main" id="{3F7E1CDD-6206-4599-8270-230C764D9C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1218" y="1456187"/>
            <a:ext cx="6836542" cy="4878636"/>
          </a:xfrm>
          <a:prstGeom prst="rect">
            <a:avLst/>
          </a:prstGeom>
        </p:spPr>
      </p:pic>
      <p:sp>
        <p:nvSpPr>
          <p:cNvPr id="15" name="Line 6">
            <a:extLst>
              <a:ext uri="{FF2B5EF4-FFF2-40B4-BE49-F238E27FC236}">
                <a16:creationId xmlns:a16="http://schemas.microsoft.com/office/drawing/2014/main" id="{2289B4E7-E6A1-46D2-88B9-5F3227C1D45B}"/>
              </a:ext>
            </a:extLst>
          </p:cNvPr>
          <p:cNvSpPr>
            <a:spLocks noChangeShapeType="1"/>
          </p:cNvSpPr>
          <p:nvPr/>
        </p:nvSpPr>
        <p:spPr bwMode="auto">
          <a:xfrm flipH="1" flipV="1">
            <a:off x="4822256" y="2587687"/>
            <a:ext cx="898960" cy="155078"/>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Line 6">
            <a:extLst>
              <a:ext uri="{FF2B5EF4-FFF2-40B4-BE49-F238E27FC236}">
                <a16:creationId xmlns:a16="http://schemas.microsoft.com/office/drawing/2014/main" id="{98F0D1CE-75C3-4841-8EB0-1E704CFC6788}"/>
              </a:ext>
            </a:extLst>
          </p:cNvPr>
          <p:cNvSpPr>
            <a:spLocks noChangeShapeType="1"/>
          </p:cNvSpPr>
          <p:nvPr/>
        </p:nvSpPr>
        <p:spPr bwMode="auto">
          <a:xfrm flipH="1">
            <a:off x="4822256" y="1670240"/>
            <a:ext cx="2240559" cy="858472"/>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223469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0358-E42F-4846-81EF-3E4D6BA34E03}"/>
              </a:ext>
            </a:extLst>
          </p:cNvPr>
          <p:cNvSpPr>
            <a:spLocks noGrp="1"/>
          </p:cNvSpPr>
          <p:nvPr>
            <p:ph type="title"/>
          </p:nvPr>
        </p:nvSpPr>
        <p:spPr>
          <a:xfrm>
            <a:off x="2099822" y="1408011"/>
            <a:ext cx="4594090" cy="1325563"/>
          </a:xfrm>
        </p:spPr>
        <p:txBody>
          <a:bodyPr/>
          <a:lstStyle/>
          <a:p>
            <a:pPr algn="l"/>
            <a:r>
              <a:rPr lang="en-US" b="1" dirty="0"/>
              <a:t>Map Key/Legend</a:t>
            </a:r>
          </a:p>
        </p:txBody>
      </p:sp>
      <p:sp>
        <p:nvSpPr>
          <p:cNvPr id="3" name="Content Placeholder 2">
            <a:extLst>
              <a:ext uri="{FF2B5EF4-FFF2-40B4-BE49-F238E27FC236}">
                <a16:creationId xmlns:a16="http://schemas.microsoft.com/office/drawing/2014/main" id="{97E119EA-88ED-4A5E-9431-CE106D4F9233}"/>
              </a:ext>
            </a:extLst>
          </p:cNvPr>
          <p:cNvSpPr>
            <a:spLocks noGrp="1"/>
          </p:cNvSpPr>
          <p:nvPr>
            <p:ph idx="1"/>
          </p:nvPr>
        </p:nvSpPr>
        <p:spPr>
          <a:xfrm>
            <a:off x="1335065" y="2820201"/>
            <a:ext cx="5794568" cy="4533668"/>
          </a:xfrm>
        </p:spPr>
        <p:txBody>
          <a:bodyPr>
            <a:normAutofit/>
          </a:bodyPr>
          <a:lstStyle/>
          <a:p>
            <a:r>
              <a:rPr lang="en-US" dirty="0"/>
              <a:t>Maps have a key or legend. This lets you know what the symbols on the map mean. </a:t>
            </a:r>
          </a:p>
          <a:p>
            <a:endParaRPr lang="en-US" dirty="0"/>
          </a:p>
          <a:p>
            <a:r>
              <a:rPr lang="en-US" dirty="0"/>
              <a:t>Can you find the legend on your map?</a:t>
            </a:r>
          </a:p>
          <a:p>
            <a:endParaRPr lang="en-US" dirty="0"/>
          </a:p>
        </p:txBody>
      </p:sp>
      <p:grpSp>
        <p:nvGrpSpPr>
          <p:cNvPr id="8" name="Group 7">
            <a:extLst>
              <a:ext uri="{FF2B5EF4-FFF2-40B4-BE49-F238E27FC236}">
                <a16:creationId xmlns:a16="http://schemas.microsoft.com/office/drawing/2014/main" id="{C4657FE2-6FE0-4A1E-B924-0EBC1872A241}"/>
              </a:ext>
            </a:extLst>
          </p:cNvPr>
          <p:cNvGrpSpPr/>
          <p:nvPr/>
        </p:nvGrpSpPr>
        <p:grpSpPr>
          <a:xfrm>
            <a:off x="7959652" y="337762"/>
            <a:ext cx="2359152" cy="6182476"/>
            <a:chOff x="9299448" y="437003"/>
            <a:chExt cx="2359152" cy="6182476"/>
          </a:xfrm>
        </p:grpSpPr>
        <p:pic>
          <p:nvPicPr>
            <p:cNvPr id="6" name="Picture 5">
              <a:extLst>
                <a:ext uri="{FF2B5EF4-FFF2-40B4-BE49-F238E27FC236}">
                  <a16:creationId xmlns:a16="http://schemas.microsoft.com/office/drawing/2014/main" id="{8785E295-6F0A-4367-A3DB-06C1D6B39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9448" y="474711"/>
              <a:ext cx="2359152" cy="6144768"/>
            </a:xfrm>
            <a:prstGeom prst="rect">
              <a:avLst/>
            </a:prstGeom>
            <a:ln w="19050">
              <a:solidFill>
                <a:schemeClr val="tx1"/>
              </a:solidFill>
            </a:ln>
          </p:spPr>
        </p:pic>
        <p:sp>
          <p:nvSpPr>
            <p:cNvPr id="7" name="Rectangle 6">
              <a:extLst>
                <a:ext uri="{FF2B5EF4-FFF2-40B4-BE49-F238E27FC236}">
                  <a16:creationId xmlns:a16="http://schemas.microsoft.com/office/drawing/2014/main" id="{95098247-69D4-460A-A5B5-7D95B1F49529}"/>
                </a:ext>
              </a:extLst>
            </p:cNvPr>
            <p:cNvSpPr/>
            <p:nvPr/>
          </p:nvSpPr>
          <p:spPr>
            <a:xfrm>
              <a:off x="9299448" y="437003"/>
              <a:ext cx="2359152" cy="6144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62121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2F8FF-0B7C-43DE-8537-3F421DDC9B9A}"/>
              </a:ext>
            </a:extLst>
          </p:cNvPr>
          <p:cNvSpPr>
            <a:spLocks noGrp="1"/>
          </p:cNvSpPr>
          <p:nvPr>
            <p:ph idx="1"/>
          </p:nvPr>
        </p:nvSpPr>
        <p:spPr>
          <a:xfrm>
            <a:off x="616016" y="2353204"/>
            <a:ext cx="5912927" cy="4024125"/>
          </a:xfrm>
        </p:spPr>
        <p:txBody>
          <a:bodyPr>
            <a:normAutofit/>
          </a:bodyPr>
          <a:lstStyle/>
          <a:p>
            <a:pPr lvl="0" fontAlgn="base"/>
            <a:r>
              <a:rPr lang="en-US" dirty="0"/>
              <a:t>Symbols help you find places on the map, like parks, airports, hospitals and even wildlife ranges. </a:t>
            </a:r>
          </a:p>
          <a:p>
            <a:pPr lvl="0" fontAlgn="base"/>
            <a:r>
              <a:rPr lang="en-US" dirty="0"/>
              <a:t>These symbols can help you when you travel. If you need to go to the bathroom or fill up a water bottle, then you can look for a rest area or Welcome Center.</a:t>
            </a:r>
          </a:p>
          <a:p>
            <a:pPr lvl="0" fontAlgn="base"/>
            <a:r>
              <a:rPr lang="en-US" dirty="0"/>
              <a:t>Can you find a moose range on the state map? What about the rest area closest to where you live? </a:t>
            </a:r>
          </a:p>
          <a:p>
            <a:pPr lvl="0" fontAlgn="base"/>
            <a:endParaRPr lang="en-US" dirty="0"/>
          </a:p>
        </p:txBody>
      </p:sp>
      <p:sp>
        <p:nvSpPr>
          <p:cNvPr id="4" name="Title 1">
            <a:extLst>
              <a:ext uri="{FF2B5EF4-FFF2-40B4-BE49-F238E27FC236}">
                <a16:creationId xmlns:a16="http://schemas.microsoft.com/office/drawing/2014/main" id="{184BC7E7-884A-42A8-88EB-4529A655C650}"/>
              </a:ext>
            </a:extLst>
          </p:cNvPr>
          <p:cNvSpPr>
            <a:spLocks noGrp="1"/>
          </p:cNvSpPr>
          <p:nvPr>
            <p:ph type="title"/>
          </p:nvPr>
        </p:nvSpPr>
        <p:spPr>
          <a:xfrm>
            <a:off x="1650072" y="1167171"/>
            <a:ext cx="4594090" cy="1325563"/>
          </a:xfrm>
        </p:spPr>
        <p:txBody>
          <a:bodyPr/>
          <a:lstStyle/>
          <a:p>
            <a:pPr algn="l"/>
            <a:r>
              <a:rPr lang="en-US" b="1" dirty="0"/>
              <a:t>Map SYMBOLS</a:t>
            </a:r>
          </a:p>
        </p:txBody>
      </p:sp>
      <p:grpSp>
        <p:nvGrpSpPr>
          <p:cNvPr id="8" name="Group 7">
            <a:extLst>
              <a:ext uri="{FF2B5EF4-FFF2-40B4-BE49-F238E27FC236}">
                <a16:creationId xmlns:a16="http://schemas.microsoft.com/office/drawing/2014/main" id="{819E0F4F-AF5F-4ED1-A6C0-C58CD0CC2D2C}"/>
              </a:ext>
            </a:extLst>
          </p:cNvPr>
          <p:cNvGrpSpPr/>
          <p:nvPr/>
        </p:nvGrpSpPr>
        <p:grpSpPr>
          <a:xfrm>
            <a:off x="7011104" y="448866"/>
            <a:ext cx="3823151" cy="6278320"/>
            <a:chOff x="7937890" y="3062489"/>
            <a:chExt cx="2359152" cy="3336492"/>
          </a:xfrm>
        </p:grpSpPr>
        <p:sp>
          <p:nvSpPr>
            <p:cNvPr id="7" name="Rectangle 6">
              <a:extLst>
                <a:ext uri="{FF2B5EF4-FFF2-40B4-BE49-F238E27FC236}">
                  <a16:creationId xmlns:a16="http://schemas.microsoft.com/office/drawing/2014/main" id="{7AAEF2CC-BB9A-49B6-A698-169507F30400}"/>
                </a:ext>
              </a:extLst>
            </p:cNvPr>
            <p:cNvSpPr/>
            <p:nvPr/>
          </p:nvSpPr>
          <p:spPr>
            <a:xfrm>
              <a:off x="7937890" y="3062489"/>
              <a:ext cx="2359152" cy="32987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920A070-853A-4E8F-BABE-B1651F0DBC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37890" y="3062489"/>
              <a:ext cx="2359152" cy="3336492"/>
            </a:xfrm>
            <a:prstGeom prst="rect">
              <a:avLst/>
            </a:prstGeom>
            <a:ln w="19050">
              <a:solidFill>
                <a:schemeClr val="tx1"/>
              </a:solidFill>
            </a:ln>
          </p:spPr>
        </p:pic>
      </p:grpSp>
    </p:spTree>
    <p:extLst>
      <p:ext uri="{BB962C8B-B14F-4D97-AF65-F5344CB8AC3E}">
        <p14:creationId xmlns:p14="http://schemas.microsoft.com/office/powerpoint/2010/main" val="66086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CAA69D-A683-4277-BAB2-FDBE7A3B177A}"/>
              </a:ext>
            </a:extLst>
          </p:cNvPr>
          <p:cNvSpPr>
            <a:spLocks noGrp="1"/>
          </p:cNvSpPr>
          <p:nvPr>
            <p:ph idx="1"/>
          </p:nvPr>
        </p:nvSpPr>
        <p:spPr>
          <a:xfrm>
            <a:off x="366591" y="2147774"/>
            <a:ext cx="6438470" cy="4533668"/>
          </a:xfrm>
        </p:spPr>
        <p:txBody>
          <a:bodyPr>
            <a:normAutofit/>
          </a:bodyPr>
          <a:lstStyle/>
          <a:p>
            <a:r>
              <a:rPr lang="en-US" dirty="0"/>
              <a:t>Not all roads are the same. Our biggest roads are called freeways.</a:t>
            </a:r>
          </a:p>
          <a:p>
            <a:r>
              <a:rPr lang="en-US" dirty="0"/>
              <a:t>You have to enter or exit a freeway using a ramp. </a:t>
            </a:r>
          </a:p>
          <a:p>
            <a:r>
              <a:rPr lang="en-US" dirty="0"/>
              <a:t>Freeways are made to move a lot of traffic and to help that traffic move faster. That’s why freeways have higher speed limits than other roads.</a:t>
            </a:r>
          </a:p>
          <a:p>
            <a:r>
              <a:rPr lang="en-US" dirty="0"/>
              <a:t>The food and other things you buy in stores is delivered on trucks and those trucks use the freeways.</a:t>
            </a:r>
          </a:p>
          <a:p>
            <a:r>
              <a:rPr lang="en-US" dirty="0"/>
              <a:t>What color are freeways on the state map?</a:t>
            </a:r>
          </a:p>
          <a:p>
            <a:endParaRPr lang="en-US" dirty="0"/>
          </a:p>
        </p:txBody>
      </p:sp>
      <p:sp>
        <p:nvSpPr>
          <p:cNvPr id="5" name="Title 1">
            <a:extLst>
              <a:ext uri="{FF2B5EF4-FFF2-40B4-BE49-F238E27FC236}">
                <a16:creationId xmlns:a16="http://schemas.microsoft.com/office/drawing/2014/main" id="{DDD6424F-B702-41E0-B897-552009A21485}"/>
              </a:ext>
            </a:extLst>
          </p:cNvPr>
          <p:cNvSpPr>
            <a:spLocks noGrp="1"/>
          </p:cNvSpPr>
          <p:nvPr>
            <p:ph type="title"/>
          </p:nvPr>
        </p:nvSpPr>
        <p:spPr>
          <a:xfrm>
            <a:off x="1932319" y="974664"/>
            <a:ext cx="7654443" cy="1325563"/>
          </a:xfrm>
        </p:spPr>
        <p:txBody>
          <a:bodyPr/>
          <a:lstStyle/>
          <a:p>
            <a:pPr algn="l"/>
            <a:r>
              <a:rPr lang="en-US" b="1" dirty="0"/>
              <a:t>Types of roads - Freeways</a:t>
            </a:r>
          </a:p>
        </p:txBody>
      </p:sp>
      <p:pic>
        <p:nvPicPr>
          <p:cNvPr id="6" name="Picture 5">
            <a:extLst>
              <a:ext uri="{FF2B5EF4-FFF2-40B4-BE49-F238E27FC236}">
                <a16:creationId xmlns:a16="http://schemas.microsoft.com/office/drawing/2014/main" id="{B27DA1D0-4BB2-4DAB-8DF9-E0C92E50DE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78927" y="2221884"/>
            <a:ext cx="4650229" cy="4228763"/>
          </a:xfrm>
          <a:prstGeom prst="rect">
            <a:avLst/>
          </a:prstGeom>
        </p:spPr>
      </p:pic>
    </p:spTree>
    <p:extLst>
      <p:ext uri="{BB962C8B-B14F-4D97-AF65-F5344CB8AC3E}">
        <p14:creationId xmlns:p14="http://schemas.microsoft.com/office/powerpoint/2010/main" val="1915307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8825</TotalTime>
  <Words>1693</Words>
  <Application>Microsoft Office PowerPoint</Application>
  <PresentationFormat>Widescreen</PresentationFormat>
  <Paragraphs>122</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How to read the Michigan State Map</vt:lpstr>
      <vt:lpstr>ROAD MAPS</vt:lpstr>
      <vt:lpstr>Which way’s up?</vt:lpstr>
      <vt:lpstr>Map Orientation</vt:lpstr>
      <vt:lpstr>Finding your destination</vt:lpstr>
      <vt:lpstr>Using the grid</vt:lpstr>
      <vt:lpstr>Map Key/Legend</vt:lpstr>
      <vt:lpstr>Map SYMBOLS</vt:lpstr>
      <vt:lpstr>Types of roads - Freeways</vt:lpstr>
      <vt:lpstr>Other Types of roads</vt:lpstr>
      <vt:lpstr>PowerPoint Presentation</vt:lpstr>
      <vt:lpstr>Interchanges</vt:lpstr>
      <vt:lpstr>Exit numbers</vt:lpstr>
      <vt:lpstr>Road shields</vt:lpstr>
      <vt:lpstr>City maps</vt:lpstr>
      <vt:lpstr>MAP scale</vt:lpstr>
      <vt:lpstr>Other Information</vt:lpstr>
      <vt:lpstr>Michigan driving laws</vt:lpstr>
      <vt:lpstr>State parks</vt:lpstr>
      <vt:lpstr>specialty maps</vt:lpstr>
      <vt:lpstr>Draw A specialty map</vt:lpstr>
      <vt:lpstr>Draw a map of your neighborhood</vt:lpstr>
      <vt:lpstr>Plan a trip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Michigan State Map</dc:title>
  <dc:creator>Henderson, Kim (MDOT)</dc:creator>
  <cp:lastModifiedBy>Bates, Courtney (MDOT)</cp:lastModifiedBy>
  <cp:revision>69</cp:revision>
  <dcterms:created xsi:type="dcterms:W3CDTF">2020-04-02T16:02:31Z</dcterms:created>
  <dcterms:modified xsi:type="dcterms:W3CDTF">2022-01-14T16:07:30Z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2022-01-14T16:07:30Z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fef9e435-ed8b-4052-8267-277318c5ddbc</vt:lpwstr>
  </property>
  <property fmtid="{D5CDD505-2E9C-101B-9397-08002B2CF9AE}" pid="8" name="MSIP_Label_3a2fed65-62e7-46ea-af74-187e0c17143a_ContentBits">
    <vt:lpwstr>0</vt:lpwstr>
  </property>
</Properties>
</file>