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32" r:id="rId4"/>
    <p:sldMasterId id="2147493546" r:id="rId5"/>
    <p:sldMasterId id="2147493510" r:id="rId6"/>
    <p:sldMasterId id="2147493524" r:id="rId7"/>
  </p:sldMasterIdLst>
  <p:notesMasterIdLst>
    <p:notesMasterId r:id="rId13"/>
  </p:notesMasterIdLst>
  <p:handoutMasterIdLst>
    <p:handoutMasterId r:id="rId14"/>
  </p:handoutMasterIdLst>
  <p:sldIdLst>
    <p:sldId id="277" r:id="rId8"/>
    <p:sldId id="268" r:id="rId9"/>
    <p:sldId id="292" r:id="rId10"/>
    <p:sldId id="293" r:id="rId11"/>
    <p:sldId id="294" r:id="rId12"/>
  </p:sldIdLst>
  <p:sldSz cx="32918400" cy="21945600"/>
  <p:notesSz cx="6858000" cy="9144000"/>
  <p:defaultTextStyle>
    <a:defPPr>
      <a:defRPr lang="en-US"/>
    </a:defPPr>
    <a:lvl1pPr marL="0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1pPr>
    <a:lvl2pPr marL="1567119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2pPr>
    <a:lvl3pPr marL="3134239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3pPr>
    <a:lvl4pPr marL="4701358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4pPr>
    <a:lvl5pPr marL="6268477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5pPr>
    <a:lvl6pPr marL="7835597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6pPr>
    <a:lvl7pPr marL="9402716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7pPr>
    <a:lvl8pPr marL="10969835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8pPr>
    <a:lvl9pPr marL="12536955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 userDrawn="1">
          <p15:clr>
            <a:srgbClr val="A4A3A4"/>
          </p15:clr>
        </p15:guide>
        <p15:guide id="2" pos="7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9B4702-DE6E-28F0-BC65-962A0AABA21A}" name="Dena Berrios" initials="DB" userId="S::dena.berrios@itsc2g.com::772baf42-c72e-458f-8e11-ab5389f8b9c1" providerId="AD"/>
  <p188:author id="{47E25A12-4CC2-033F-81F8-727FCDD967F0}" name="Barbara Arens" initials="BA" userId="S::barbara.arens@itsc2g.com::0c06c0b8-8d7f-4050-8429-634715b7f4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D39"/>
    <a:srgbClr val="0D6CB6"/>
    <a:srgbClr val="69B834"/>
    <a:srgbClr val="0D6FBD"/>
    <a:srgbClr val="69B833"/>
    <a:srgbClr val="063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1338" y="114"/>
      </p:cViewPr>
      <p:guideLst>
        <p:guide orient="horz" pos="6912"/>
        <p:guide pos="7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, Jesse (MDOT)" userId="9915e4fc-d89e-4702-83c8-c7c4e6b705cf" providerId="ADAL" clId="{3BCE87C5-9342-4907-937C-5CF4E8B1B89F}"/>
    <pc:docChg chg="modSld">
      <pc:chgData name="Ball, Jesse (MDOT)" userId="9915e4fc-d89e-4702-83c8-c7c4e6b705cf" providerId="ADAL" clId="{3BCE87C5-9342-4907-937C-5CF4E8B1B89F}" dt="2023-09-13T13:12:46.799" v="35" actId="20577"/>
      <pc:docMkLst>
        <pc:docMk/>
      </pc:docMkLst>
      <pc:sldChg chg="modSp mod">
        <pc:chgData name="Ball, Jesse (MDOT)" userId="9915e4fc-d89e-4702-83c8-c7c4e6b705cf" providerId="ADAL" clId="{3BCE87C5-9342-4907-937C-5CF4E8B1B89F}" dt="2023-09-13T13:12:29.127" v="15" actId="20577"/>
        <pc:sldMkLst>
          <pc:docMk/>
          <pc:sldMk cId="213803283" sldId="293"/>
        </pc:sldMkLst>
        <pc:spChg chg="mod">
          <ac:chgData name="Ball, Jesse (MDOT)" userId="9915e4fc-d89e-4702-83c8-c7c4e6b705cf" providerId="ADAL" clId="{3BCE87C5-9342-4907-937C-5CF4E8B1B89F}" dt="2023-09-13T13:12:29.127" v="15" actId="20577"/>
          <ac:spMkLst>
            <pc:docMk/>
            <pc:sldMk cId="213803283" sldId="293"/>
            <ac:spMk id="2" creationId="{D48DB35A-E2D7-E265-7E7E-3CDE1D033A70}"/>
          </ac:spMkLst>
        </pc:spChg>
      </pc:sldChg>
      <pc:sldChg chg="modSp mod">
        <pc:chgData name="Ball, Jesse (MDOT)" userId="9915e4fc-d89e-4702-83c8-c7c4e6b705cf" providerId="ADAL" clId="{3BCE87C5-9342-4907-937C-5CF4E8B1B89F}" dt="2023-09-13T13:12:46.799" v="35" actId="20577"/>
        <pc:sldMkLst>
          <pc:docMk/>
          <pc:sldMk cId="467315059" sldId="294"/>
        </pc:sldMkLst>
        <pc:spChg chg="mod">
          <ac:chgData name="Ball, Jesse (MDOT)" userId="9915e4fc-d89e-4702-83c8-c7c4e6b705cf" providerId="ADAL" clId="{3BCE87C5-9342-4907-937C-5CF4E8B1B89F}" dt="2023-09-13T13:12:46.799" v="35" actId="20577"/>
          <ac:spMkLst>
            <pc:docMk/>
            <pc:sldMk cId="467315059" sldId="294"/>
            <ac:spMk id="6" creationId="{3FDCAC43-8CB8-1E36-0C93-B2FA44468E9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DMSmith_logo_print_PMS_Blu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8530130"/>
            <a:ext cx="901700" cy="3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9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CDMSmith_logo_print_PMS_Blu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8530130"/>
            <a:ext cx="901700" cy="3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4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1pPr>
    <a:lvl2pPr marL="1567119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2pPr>
    <a:lvl3pPr marL="3134239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3pPr>
    <a:lvl4pPr marL="4701358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4pPr>
    <a:lvl5pPr marL="6268477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5pPr>
    <a:lvl6pPr marL="7835597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6pPr>
    <a:lvl7pPr marL="9402716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7pPr>
    <a:lvl8pPr marL="10969835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8pPr>
    <a:lvl9pPr marL="12536955" algn="l" defTabSz="156711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" y="8626357"/>
            <a:ext cx="32918396" cy="470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47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0241280" y="8626357"/>
            <a:ext cx="22677120" cy="4703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11520" b="0" i="0" baseline="0">
                <a:solidFill>
                  <a:srgbClr val="0D6FBD"/>
                </a:solidFill>
                <a:cs typeface="Myriad Pro Cond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pic>
        <p:nvPicPr>
          <p:cNvPr id="8" name="Picture 7" descr="Generic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9035" r="2681"/>
          <a:stretch/>
        </p:blipFill>
        <p:spPr>
          <a:xfrm>
            <a:off x="1190630" y="8616275"/>
            <a:ext cx="7954283" cy="471364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" y="8626357"/>
            <a:ext cx="1219201" cy="4703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47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211591" y="0"/>
            <a:ext cx="0" cy="2194560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5" y="13329920"/>
            <a:ext cx="32918404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8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0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" y="8626357"/>
            <a:ext cx="32918396" cy="4703485"/>
          </a:xfrm>
          <a:prstGeom prst="rect">
            <a:avLst/>
          </a:prstGeom>
          <a:solidFill>
            <a:srgbClr val="0D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47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10241280" y="8626357"/>
            <a:ext cx="22677120" cy="4703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11520" b="0" i="0" baseline="0">
                <a:solidFill>
                  <a:srgbClr val="FFFFFF"/>
                </a:solidFill>
                <a:cs typeface="Myriad Pro Cond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pic>
        <p:nvPicPr>
          <p:cNvPr id="9" name="Picture 8" descr="Generic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9035" r="2681"/>
          <a:stretch/>
        </p:blipFill>
        <p:spPr>
          <a:xfrm>
            <a:off x="1190630" y="8606032"/>
            <a:ext cx="7954283" cy="47136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" y="8626357"/>
            <a:ext cx="1219201" cy="4703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47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11591" y="0"/>
            <a:ext cx="0" cy="21945600"/>
          </a:xfrm>
          <a:prstGeom prst="line">
            <a:avLst/>
          </a:prstGeom>
          <a:ln>
            <a:solidFill>
              <a:srgbClr val="7AC14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5" y="13329920"/>
            <a:ext cx="32918404" cy="0"/>
          </a:xfrm>
          <a:prstGeom prst="line">
            <a:avLst/>
          </a:prstGeom>
          <a:ln>
            <a:solidFill>
              <a:srgbClr val="7AC14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11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097280" indent="-1097280">
              <a:buClr>
                <a:schemeClr val="accent1"/>
              </a:buClr>
              <a:buFont typeface="Wingdings" charset="2"/>
              <a:buChar char="§"/>
              <a:defRPr/>
            </a:lvl1pPr>
            <a:lvl2pPr marL="2377440" indent="-914400">
              <a:buClr>
                <a:schemeClr val="accent1"/>
              </a:buClr>
              <a:buFont typeface="Wingdings" charset="2"/>
              <a:buChar char="§"/>
              <a:defRPr/>
            </a:lvl2pPr>
            <a:lvl3pPr marL="3657600" indent="-731520">
              <a:buClr>
                <a:schemeClr val="accent1"/>
              </a:buClr>
              <a:buFont typeface="Wingdings" charset="2"/>
              <a:buChar char="§"/>
              <a:defRPr/>
            </a:lvl3pPr>
            <a:lvl4pPr marL="5120640" indent="-731520">
              <a:buClr>
                <a:schemeClr val="accent1"/>
              </a:buClr>
              <a:buFont typeface="Wingdings" charset="2"/>
              <a:buChar char="§"/>
              <a:defRPr/>
            </a:lvl4pPr>
            <a:lvl5pPr marL="6583680" indent="-73152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4454145"/>
            <a:ext cx="14127480" cy="15759178"/>
          </a:xfrm>
          <a:prstGeom prst="rect">
            <a:avLst/>
          </a:prstGeom>
        </p:spPr>
        <p:txBody>
          <a:bodyPr>
            <a:normAutofit/>
          </a:bodyPr>
          <a:lstStyle>
            <a:lvl1pPr marL="1097280" indent="-1097280">
              <a:buClr>
                <a:schemeClr val="accent1"/>
              </a:buClr>
              <a:buFont typeface="Wingdings" charset="2"/>
              <a:buChar char="§"/>
              <a:defRPr sz="7680"/>
            </a:lvl1pPr>
            <a:lvl2pPr marL="2377440" indent="-914400">
              <a:buClr>
                <a:schemeClr val="accent1"/>
              </a:buClr>
              <a:buFont typeface="Wingdings" charset="2"/>
              <a:buChar char="§"/>
              <a:defRPr sz="6400"/>
            </a:lvl2pPr>
            <a:lvl3pPr marL="3657600" indent="-731520">
              <a:buClr>
                <a:schemeClr val="accent1"/>
              </a:buClr>
              <a:buFont typeface="Wingdings" charset="2"/>
              <a:buChar char="§"/>
              <a:defRPr sz="5760"/>
            </a:lvl3pPr>
            <a:lvl4pPr marL="5120640" indent="-731520">
              <a:buClr>
                <a:schemeClr val="accent1"/>
              </a:buClr>
              <a:buFont typeface="Wingdings" charset="2"/>
              <a:buChar char="§"/>
              <a:defRPr sz="5120"/>
            </a:lvl4pPr>
            <a:lvl5pPr marL="6583680" indent="-731520">
              <a:buClr>
                <a:schemeClr val="accent1"/>
              </a:buClr>
              <a:buFont typeface="Wingdings" charset="2"/>
              <a:buChar char="§"/>
              <a:defRPr sz="512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17145000" y="4454145"/>
            <a:ext cx="14127480" cy="15759178"/>
          </a:xfrm>
          <a:prstGeom prst="rect">
            <a:avLst/>
          </a:prstGeom>
        </p:spPr>
        <p:txBody>
          <a:bodyPr>
            <a:normAutofit/>
          </a:bodyPr>
          <a:lstStyle>
            <a:lvl1pPr marL="1097280" indent="-1097280">
              <a:buClr>
                <a:schemeClr val="accent1"/>
              </a:buClr>
              <a:buFont typeface="Wingdings" charset="2"/>
              <a:buChar char="§"/>
              <a:defRPr sz="7680"/>
            </a:lvl1pPr>
            <a:lvl2pPr marL="2377440" indent="-914400">
              <a:buClr>
                <a:schemeClr val="accent1"/>
              </a:buClr>
              <a:buFont typeface="Wingdings" charset="2"/>
              <a:buChar char="§"/>
              <a:defRPr sz="6400"/>
            </a:lvl2pPr>
            <a:lvl3pPr marL="3657600" indent="-731520">
              <a:buClr>
                <a:schemeClr val="accent1"/>
              </a:buClr>
              <a:buFont typeface="Wingdings" charset="2"/>
              <a:buChar char="§"/>
              <a:defRPr sz="5760"/>
            </a:lvl3pPr>
            <a:lvl4pPr marL="5120640" indent="-731520">
              <a:buClr>
                <a:schemeClr val="accent1"/>
              </a:buClr>
              <a:buFont typeface="Wingdings" charset="2"/>
              <a:buChar char="§"/>
              <a:defRPr sz="5120"/>
            </a:lvl4pPr>
            <a:lvl5pPr marL="6583680" indent="-731520">
              <a:buClr>
                <a:schemeClr val="accent1"/>
              </a:buClr>
              <a:buFont typeface="Wingdings" charset="2"/>
              <a:buChar char="§"/>
              <a:defRPr sz="512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2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00" y="4454145"/>
            <a:ext cx="14127480" cy="15759178"/>
          </a:xfrm>
        </p:spPr>
        <p:txBody>
          <a:bodyPr>
            <a:normAutofit/>
          </a:bodyPr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4454145"/>
            <a:ext cx="14127480" cy="15759178"/>
          </a:xfrm>
        </p:spPr>
        <p:txBody>
          <a:bodyPr>
            <a:normAutofit/>
          </a:bodyPr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6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1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44" r:id="rId1"/>
  </p:sldLayoutIdLst>
  <p:txStyles>
    <p:titleStyle>
      <a:lvl1pPr algn="ctr" defTabSz="1463040" rtl="0" eaLnBrk="1" latinLnBrk="0" hangingPunct="1"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1463040" rtl="0" eaLnBrk="1" latinLnBrk="0" hangingPunct="1">
        <a:spcBef>
          <a:spcPct val="20000"/>
        </a:spcBef>
        <a:buFont typeface="Arial"/>
        <a:buChar char="•"/>
        <a:defRPr sz="10240" kern="1200">
          <a:solidFill>
            <a:schemeClr val="tx1"/>
          </a:solidFill>
          <a:latin typeface="+mn-lt"/>
          <a:ea typeface="+mn-ea"/>
          <a:cs typeface="+mn-cs"/>
        </a:defRPr>
      </a:lvl1pPr>
      <a:lvl2pPr marL="2377440" indent="-914400" algn="l" defTabSz="1463040" rtl="0" eaLnBrk="1" latinLnBrk="0" hangingPunct="1">
        <a:spcBef>
          <a:spcPct val="20000"/>
        </a:spcBef>
        <a:buFont typeface="Arial"/>
        <a:buChar char="–"/>
        <a:defRPr sz="896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1463040" rtl="0" eaLnBrk="1" latinLnBrk="0" hangingPunct="1">
        <a:spcBef>
          <a:spcPct val="20000"/>
        </a:spcBef>
        <a:buFont typeface="Arial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1463040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1463040" rtl="0" eaLnBrk="1" latinLnBrk="0" hangingPunct="1">
        <a:spcBef>
          <a:spcPct val="20000"/>
        </a:spcBef>
        <a:buFont typeface="Arial"/>
        <a:buChar char="»"/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14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5" r:id="rId1"/>
  </p:sldLayoutIdLst>
  <p:txStyles>
    <p:titleStyle>
      <a:lvl1pPr algn="ctr" defTabSz="1463040" rtl="0" eaLnBrk="1" latinLnBrk="0" hangingPunct="1"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1463040" rtl="0" eaLnBrk="1" latinLnBrk="0" hangingPunct="1">
        <a:spcBef>
          <a:spcPct val="20000"/>
        </a:spcBef>
        <a:buFont typeface="Arial"/>
        <a:buChar char="•"/>
        <a:defRPr sz="10240" kern="1200">
          <a:solidFill>
            <a:schemeClr val="tx1"/>
          </a:solidFill>
          <a:latin typeface="+mn-lt"/>
          <a:ea typeface="+mn-ea"/>
          <a:cs typeface="+mn-cs"/>
        </a:defRPr>
      </a:lvl1pPr>
      <a:lvl2pPr marL="2377440" indent="-914400" algn="l" defTabSz="1463040" rtl="0" eaLnBrk="1" latinLnBrk="0" hangingPunct="1">
        <a:spcBef>
          <a:spcPct val="20000"/>
        </a:spcBef>
        <a:buFont typeface="Arial"/>
        <a:buChar char="–"/>
        <a:defRPr sz="896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1463040" rtl="0" eaLnBrk="1" latinLnBrk="0" hangingPunct="1">
        <a:spcBef>
          <a:spcPct val="20000"/>
        </a:spcBef>
        <a:buFont typeface="Arial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1463040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1463040" rtl="0" eaLnBrk="1" latinLnBrk="0" hangingPunct="1">
        <a:spcBef>
          <a:spcPct val="20000"/>
        </a:spcBef>
        <a:buFont typeface="Arial"/>
        <a:buChar char="»"/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" y="20868634"/>
            <a:ext cx="1211587" cy="1076966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D6F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9747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285242"/>
            <a:ext cx="29443680" cy="2047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4454144"/>
            <a:ext cx="29443680" cy="15524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097280" lvl="0" indent="-1097280" algn="l" defTabSz="146304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2377440" lvl="1" indent="-914400" algn="l" defTabSz="146304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3657600" lvl="2" indent="-731520" algn="l" defTabSz="146304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5120640" lvl="3" indent="-731520" algn="l" defTabSz="146304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6583680" lvl="4" indent="-731520" algn="l" defTabSz="146304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20868634"/>
            <a:ext cx="24286464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211591" y="5120640"/>
            <a:ext cx="0" cy="16824960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540000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3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2" r:id="rId1"/>
    <p:sldLayoutId id="2147493514" r:id="rId2"/>
    <p:sldLayoutId id="2147493516" r:id="rId3"/>
    <p:sldLayoutId id="2147493517" r:id="rId4"/>
  </p:sldLayoutIdLst>
  <p:hf hdr="0" ftr="0" dt="0"/>
  <p:txStyles>
    <p:titleStyle>
      <a:lvl1pPr algn="ctr" defTabSz="1463040" rtl="0" eaLnBrk="1" latinLnBrk="0" hangingPunct="1">
        <a:spcBef>
          <a:spcPct val="0"/>
        </a:spcBef>
        <a:buNone/>
        <a:defRPr lang="en-US" sz="10240" b="0" i="0" kern="1200">
          <a:solidFill>
            <a:srgbClr val="0D6FBD"/>
          </a:solidFill>
          <a:latin typeface="+mj-lt"/>
          <a:ea typeface="+mj-ea"/>
          <a:cs typeface="Myriad Pro Cond"/>
        </a:defRPr>
      </a:lvl1pPr>
    </p:titleStyle>
    <p:bodyStyle>
      <a:lvl1pPr marL="1097280" indent="-1097280" algn="l" defTabSz="146304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768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2377440" indent="-914400" algn="l" defTabSz="146304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64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3657600" indent="-731520" algn="l" defTabSz="146304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576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5120640" indent="-731520" algn="l" defTabSz="146304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512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6583680" indent="-731520" algn="l" defTabSz="146304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lang="en-US" sz="512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804672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6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285242"/>
            <a:ext cx="29626560" cy="2047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4454145"/>
            <a:ext cx="29443680" cy="15759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2" y="20868637"/>
            <a:ext cx="1211591" cy="10769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47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0868634"/>
            <a:ext cx="3351276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11591" y="-365760"/>
            <a:ext cx="0" cy="2231136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950208" y="21016296"/>
            <a:ext cx="17721072" cy="82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3200" dirty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0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6" r:id="rId1"/>
    <p:sldLayoutId id="2147493528" r:id="rId2"/>
    <p:sldLayoutId id="2147493530" r:id="rId3"/>
    <p:sldLayoutId id="2147493531" r:id="rId4"/>
  </p:sldLayoutIdLst>
  <p:hf hdr="0" ftr="0" dt="0"/>
  <p:txStyles>
    <p:titleStyle>
      <a:lvl1pPr algn="ctr" defTabSz="1463040" rtl="0" eaLnBrk="1" latinLnBrk="0" hangingPunct="1">
        <a:spcBef>
          <a:spcPct val="0"/>
        </a:spcBef>
        <a:buNone/>
        <a:defRPr lang="en-US" sz="10240" b="0" i="0" kern="1200">
          <a:solidFill>
            <a:srgbClr val="FFFFFF"/>
          </a:solidFill>
          <a:latin typeface="+mj-lt"/>
          <a:ea typeface="+mj-ea"/>
          <a:cs typeface="Myriad Pro Cond"/>
        </a:defRPr>
      </a:lvl1pPr>
    </p:titleStyle>
    <p:bodyStyle>
      <a:lvl1pPr marL="1097280" indent="-1097280" algn="l" defTabSz="146304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7680" kern="1200" dirty="0" smtClean="0">
          <a:solidFill>
            <a:srgbClr val="FFFFFF"/>
          </a:solidFill>
          <a:latin typeface="+mn-lt"/>
          <a:ea typeface="+mn-ea"/>
          <a:cs typeface="+mn-cs"/>
        </a:defRPr>
      </a:lvl1pPr>
      <a:lvl2pPr marL="2377440" indent="-914400" algn="l" defTabSz="146304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6400" kern="1200" dirty="0" smtClean="0">
          <a:solidFill>
            <a:srgbClr val="FFFFFF"/>
          </a:solidFill>
          <a:latin typeface="+mn-lt"/>
          <a:ea typeface="+mn-ea"/>
          <a:cs typeface="+mn-cs"/>
        </a:defRPr>
      </a:lvl2pPr>
      <a:lvl3pPr marL="3657600" indent="-731520" algn="l" defTabSz="146304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5760" kern="1200" dirty="0" smtClean="0">
          <a:solidFill>
            <a:srgbClr val="FFFFFF"/>
          </a:solidFill>
          <a:latin typeface="+mn-lt"/>
          <a:ea typeface="+mn-ea"/>
          <a:cs typeface="+mn-cs"/>
        </a:defRPr>
      </a:lvl3pPr>
      <a:lvl4pPr marL="5120640" indent="-731520" algn="l" defTabSz="146304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5120" kern="1200" dirty="0" smtClean="0">
          <a:solidFill>
            <a:srgbClr val="FFFFFF"/>
          </a:solidFill>
          <a:latin typeface="+mn-lt"/>
          <a:ea typeface="+mn-ea"/>
          <a:cs typeface="+mn-cs"/>
        </a:defRPr>
      </a:lvl4pPr>
      <a:lvl5pPr marL="6583680" indent="-731520" algn="l" defTabSz="146304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5120" i="1" kern="1200" dirty="0">
          <a:solidFill>
            <a:srgbClr val="FFFFFF"/>
          </a:solidFill>
          <a:latin typeface="+mn-lt"/>
          <a:ea typeface="+mn-ea"/>
          <a:cs typeface="+mn-cs"/>
        </a:defRPr>
      </a:lvl5pPr>
      <a:lvl6pPr marL="804672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14630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146304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F9233-8DD0-105A-CB0C-6D960D4D3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30746" y="3625192"/>
            <a:ext cx="12557760" cy="15759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40" i="1" dirty="0">
                <a:solidFill>
                  <a:srgbClr val="0070C1"/>
                </a:solidFill>
                <a:latin typeface="Arial" panose="020B0604020202020204" pitchFamily="34" charset="0"/>
              </a:rPr>
              <a:t>Proposed Design at 14th Street</a:t>
            </a: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840" i="1" dirty="0">
                <a:solidFill>
                  <a:srgbClr val="0070C1"/>
                </a:solidFill>
                <a:latin typeface="Arial" panose="020B0604020202020204" pitchFamily="34" charset="0"/>
              </a:rPr>
              <a:t>Proposed Design at Trumbull Street</a:t>
            </a:r>
          </a:p>
          <a:p>
            <a:pPr marL="0" indent="0">
              <a:buNone/>
            </a:pPr>
            <a:endParaRPr lang="en-US" sz="3840" i="1" dirty="0">
              <a:solidFill>
                <a:srgbClr val="0070C1"/>
              </a:solidFill>
              <a:latin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5811A-F19D-3B87-B22F-F5D7DD364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925629" y="3813487"/>
            <a:ext cx="13580314" cy="18030518"/>
          </a:xfrm>
        </p:spPr>
        <p:txBody>
          <a:bodyPr>
            <a:normAutofit fontScale="92500"/>
          </a:bodyPr>
          <a:lstStyle/>
          <a:p>
            <a:r>
              <a:rPr lang="en-US" dirty="0"/>
              <a:t>Dedicated transit lane with space for autonomous vehicles</a:t>
            </a:r>
          </a:p>
          <a:p>
            <a:r>
              <a:rPr lang="en-US" dirty="0"/>
              <a:t>One vehicle travel lane/direction</a:t>
            </a:r>
          </a:p>
          <a:p>
            <a:r>
              <a:rPr lang="en-US" dirty="0"/>
              <a:t>Left-turn/U-turn at signalized intersections</a:t>
            </a:r>
          </a:p>
          <a:p>
            <a:r>
              <a:rPr lang="en-US" dirty="0"/>
              <a:t>Sidewalk-level bike lanes on both sides of the street</a:t>
            </a:r>
          </a:p>
          <a:p>
            <a:r>
              <a:rPr lang="en-US" dirty="0"/>
              <a:t>Extra sidewalk space</a:t>
            </a:r>
          </a:p>
          <a:p>
            <a:r>
              <a:rPr lang="en-US" dirty="0"/>
              <a:t>Use of brick pavers in some corridor locations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Maintenance of traffic (MOT): access for vehicles, pedestrians and bicyclists to corridor businesses to be maintained during construction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6EAB12-C050-B8D5-CE5E-E03B3372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200" y="13555184"/>
            <a:ext cx="12932586" cy="7461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FC1FB-3F21-C64E-08FB-DCF29DDC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200" y="4561686"/>
            <a:ext cx="13100118" cy="755776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A54A1E0-7E32-919B-4292-17F6B424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Design Provides:</a:t>
            </a:r>
          </a:p>
        </p:txBody>
      </p:sp>
    </p:spTree>
    <p:extLst>
      <p:ext uri="{BB962C8B-B14F-4D97-AF65-F5344CB8AC3E}">
        <p14:creationId xmlns:p14="http://schemas.microsoft.com/office/powerpoint/2010/main" val="68347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51FA3A-2A45-906F-F0EE-C9FE5805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20" y="553722"/>
            <a:ext cx="26172160" cy="2047238"/>
          </a:xfrm>
        </p:spPr>
        <p:txBody>
          <a:bodyPr/>
          <a:lstStyle/>
          <a:p>
            <a:r>
              <a:rPr lang="en-US" dirty="0">
                <a:cs typeface="Calibri"/>
              </a:rPr>
              <a:t>US-12 (Michigan Avenue)</a:t>
            </a:r>
            <a:r>
              <a:rPr lang="en-US" dirty="0"/>
              <a:t> Transit Facts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8842CF-78D2-F39C-87B8-FFC7E891F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095" y="3439160"/>
            <a:ext cx="26172160" cy="15524480"/>
          </a:xfrm>
        </p:spPr>
        <p:txBody>
          <a:bodyPr/>
          <a:lstStyle/>
          <a:p>
            <a:r>
              <a:rPr lang="en-US" dirty="0"/>
              <a:t>Both DDOT and SMART operate bus service in the corridor</a:t>
            </a:r>
          </a:p>
          <a:p>
            <a:r>
              <a:rPr lang="en-US" dirty="0"/>
              <a:t>Rosa Parks Transit Center located on the east end of the corridor</a:t>
            </a:r>
          </a:p>
          <a:p>
            <a:r>
              <a:rPr lang="en-US" dirty="0"/>
              <a:t>More than 25 routes operate in or across the project corridor</a:t>
            </a:r>
          </a:p>
          <a:p>
            <a:r>
              <a:rPr lang="en-US" dirty="0"/>
              <a:t>Three routes operate the entire length of the project corridor</a:t>
            </a:r>
          </a:p>
          <a:p>
            <a:pPr lvl="1"/>
            <a:r>
              <a:rPr lang="en-US" dirty="0"/>
              <a:t>DDOT Route 2 - Michigan</a:t>
            </a:r>
          </a:p>
          <a:p>
            <a:pPr lvl="1"/>
            <a:r>
              <a:rPr lang="en-US" dirty="0"/>
              <a:t>SMART Route 830 EB</a:t>
            </a:r>
          </a:p>
          <a:p>
            <a:pPr lvl="1"/>
            <a:r>
              <a:rPr lang="en-US" dirty="0"/>
              <a:t>FAST Route 261</a:t>
            </a:r>
          </a:p>
          <a:p>
            <a:r>
              <a:rPr lang="en-US" dirty="0"/>
              <a:t>More than 20 stops along the corridor for the different routes</a:t>
            </a:r>
          </a:p>
          <a:p>
            <a:r>
              <a:rPr lang="en-US" dirty="0"/>
              <a:t>Less transit stops provide a faster, more reliable service, but more stops provide less walking distance to a destination; it is a balance of speed and reliability with walking distance.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5B6E9-F3C8-330B-02E1-F374EF8D5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808" y="37602"/>
            <a:ext cx="6209792" cy="3493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6707C2-CD1F-181B-14E7-10F98D22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16" r="7526" b="9071"/>
          <a:stretch/>
        </p:blipFill>
        <p:spPr>
          <a:xfrm>
            <a:off x="24298533" y="18564352"/>
            <a:ext cx="6791075" cy="33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60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BB57-DEF7-8A17-FC11-2016FA03A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 Safe Bus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C306F-FEC8-DD7D-2392-54A48E594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4399" y="3643056"/>
            <a:ext cx="23491825" cy="8244474"/>
          </a:xfrm>
        </p:spPr>
        <p:txBody>
          <a:bodyPr/>
          <a:lstStyle/>
          <a:p>
            <a:r>
              <a:rPr lang="en-US" dirty="0"/>
              <a:t>Americans with Disabilities Act (ADA)-compliant</a:t>
            </a:r>
          </a:p>
          <a:p>
            <a:r>
              <a:rPr lang="en-US" dirty="0"/>
              <a:t>Easy boarding</a:t>
            </a:r>
          </a:p>
          <a:p>
            <a:r>
              <a:rPr lang="en-US" dirty="0"/>
              <a:t>Proper lighting</a:t>
            </a:r>
          </a:p>
          <a:p>
            <a:r>
              <a:rPr lang="en-US" dirty="0"/>
              <a:t>Design is currently being developed</a:t>
            </a:r>
          </a:p>
        </p:txBody>
      </p:sp>
      <p:pic>
        <p:nvPicPr>
          <p:cNvPr id="8" name="Picture 7" descr="A bus stop on a street&#10;&#10;Description automatically generated with low confidence">
            <a:extLst>
              <a:ext uri="{FF2B5EF4-FFF2-40B4-BE49-F238E27FC236}">
                <a16:creationId xmlns:a16="http://schemas.microsoft.com/office/drawing/2014/main" id="{97725153-729A-4694-310E-E1DBB41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1"/>
          <a:stretch/>
        </p:blipFill>
        <p:spPr>
          <a:xfrm>
            <a:off x="15200311" y="10161209"/>
            <a:ext cx="14121638" cy="9268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816E1C-BC05-115E-037A-B9650A688ED4}"/>
              </a:ext>
            </a:extLst>
          </p:cNvPr>
          <p:cNvSpPr txBox="1"/>
          <p:nvPr/>
        </p:nvSpPr>
        <p:spPr>
          <a:xfrm>
            <a:off x="21757667" y="19429747"/>
            <a:ext cx="378749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20" i="1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6804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DB35A-E2D7-E265-7E7E-3CDE1D03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114" y="1285242"/>
            <a:ext cx="28822192" cy="2047238"/>
          </a:xfrm>
        </p:spPr>
        <p:txBody>
          <a:bodyPr/>
          <a:lstStyle/>
          <a:p>
            <a:r>
              <a:rPr lang="en-US" dirty="0">
                <a:solidFill>
                  <a:srgbClr val="0D6CB6"/>
                </a:solidFill>
              </a:rPr>
              <a:t>Typical View of US-12 (</a:t>
            </a:r>
            <a:r>
              <a:rPr lang="en-US" dirty="0">
                <a:cs typeface="Calibri"/>
              </a:rPr>
              <a:t>Michigan Avenue)</a:t>
            </a:r>
            <a:r>
              <a:rPr lang="en-US" dirty="0">
                <a:solidFill>
                  <a:srgbClr val="0D6CB6"/>
                </a:solidFill>
              </a:rPr>
              <a:t> East of M-10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658CDFB-295B-4B2D-9E61-784962BAE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760" y="3870911"/>
            <a:ext cx="26182320" cy="15937065"/>
          </a:xfrm>
        </p:spPr>
      </p:pic>
    </p:spTree>
    <p:extLst>
      <p:ext uri="{BB962C8B-B14F-4D97-AF65-F5344CB8AC3E}">
        <p14:creationId xmlns:p14="http://schemas.microsoft.com/office/powerpoint/2010/main" val="21380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DCAC43-8CB8-1E36-0C93-B2FA4446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285875"/>
            <a:ext cx="29443363" cy="2046288"/>
          </a:xfrm>
        </p:spPr>
        <p:txBody>
          <a:bodyPr/>
          <a:lstStyle/>
          <a:p>
            <a:r>
              <a:rPr lang="en-US" dirty="0">
                <a:solidFill>
                  <a:srgbClr val="0D6CB6"/>
                </a:solidFill>
              </a:rPr>
              <a:t>Typical View of </a:t>
            </a:r>
            <a:r>
              <a:rPr lang="en-US" dirty="0">
                <a:cs typeface="Calibri"/>
              </a:rPr>
              <a:t>US-12 (</a:t>
            </a:r>
            <a:r>
              <a:rPr lang="en-US">
                <a:cs typeface="Calibri"/>
              </a:rPr>
              <a:t>Michigan Avenue)</a:t>
            </a:r>
            <a:r>
              <a:rPr lang="en-US">
                <a:solidFill>
                  <a:srgbClr val="0D6CB6"/>
                </a:solidFill>
              </a:rPr>
              <a:t> </a:t>
            </a:r>
            <a:r>
              <a:rPr lang="en-US" dirty="0">
                <a:solidFill>
                  <a:srgbClr val="0D6CB6"/>
                </a:solidFill>
              </a:rPr>
              <a:t>West of M-10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1C1077F-8916-32A6-0255-79129509D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4073154"/>
            <a:ext cx="27279600" cy="15311911"/>
          </a:xfrm>
        </p:spPr>
      </p:pic>
    </p:spTree>
    <p:extLst>
      <p:ext uri="{BB962C8B-B14F-4D97-AF65-F5344CB8AC3E}">
        <p14:creationId xmlns:p14="http://schemas.microsoft.com/office/powerpoint/2010/main" val="467315059"/>
      </p:ext>
    </p:extLst>
  </p:cSld>
  <p:clrMapOvr>
    <a:masterClrMapping/>
  </p:clrMapOvr>
</p:sld>
</file>

<file path=ppt/theme/theme1.xml><?xml version="1.0" encoding="utf-8"?>
<a:theme xmlns:a="http://schemas.openxmlformats.org/drawingml/2006/main" name="Blue Section Divide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T_PPT_4x3.potx" id="{CB857DE8-E518-407F-B7A5-9873E94330C1}" vid="{07767554-6256-448F-9119-09CB60B90AAB}"/>
    </a:ext>
  </a:extLst>
</a:theme>
</file>

<file path=ppt/theme/theme2.xml><?xml version="1.0" encoding="utf-8"?>
<a:theme xmlns:a="http://schemas.openxmlformats.org/drawingml/2006/main" name="White Section Divide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T_PPT_4x3.potx" id="{CB857DE8-E518-407F-B7A5-9873E94330C1}" vid="{BE59774C-0430-4CF5-84FE-365D67A729FC}"/>
    </a:ext>
  </a:extLst>
</a:theme>
</file>

<file path=ppt/theme/theme3.xml><?xml version="1.0" encoding="utf-8"?>
<a:theme xmlns:a="http://schemas.openxmlformats.org/drawingml/2006/main" name="Whit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T_PPT_4x3.potx" id="{CB857DE8-E518-407F-B7A5-9873E94330C1}" vid="{48662FC4-BACB-4981-8351-B7A5E8EAEEDA}"/>
    </a:ext>
  </a:extLst>
</a:theme>
</file>

<file path=ppt/theme/theme4.xml><?xml version="1.0" encoding="utf-8"?>
<a:theme xmlns:a="http://schemas.openxmlformats.org/drawingml/2006/main" name="Blu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T_PPT_4x3.potx" id="{CB857DE8-E518-407F-B7A5-9873E94330C1}" vid="{96D6B0FB-320A-4034-8A33-FD5B9FE8D9A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F557A0E5557B4C9162638A4DB31C57" ma:contentTypeVersion="17" ma:contentTypeDescription="Create a new document." ma:contentTypeScope="" ma:versionID="94a1f9bc9f5b581ac8a0727422f7f925">
  <xsd:schema xmlns:xsd="http://www.w3.org/2001/XMLSchema" xmlns:xs="http://www.w3.org/2001/XMLSchema" xmlns:p="http://schemas.microsoft.com/office/2006/metadata/properties" xmlns:ns2="2922e284-63c4-4a2a-b7d3-0160372765b5" xmlns:ns3="898a657a-9aa6-48b8-bb02-f127e625b0c1" targetNamespace="http://schemas.microsoft.com/office/2006/metadata/properties" ma:root="true" ma:fieldsID="e0d2c9c996e7bd5354b66dfcfc0f0b5c" ns2:_="" ns3:_="">
    <xsd:import namespace="2922e284-63c4-4a2a-b7d3-0160372765b5"/>
    <xsd:import namespace="898a657a-9aa6-48b8-bb02-f127e625b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2e284-63c4-4a2a-b7d3-0160372765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04de87-8e80-492c-865e-3f4815cf1a20}" ma:internalName="TaxCatchAll" ma:showField="CatchAllData" ma:web="2922e284-63c4-4a2a-b7d3-0160372765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a657a-9aa6-48b8-bb02-f127e625b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c243e6e-a24d-4716-8c03-90a28d858e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22e284-63c4-4a2a-b7d3-0160372765b5">
      <UserInfo>
        <DisplayName>Brand Visitors</DisplayName>
        <AccountId>361</AccountId>
        <AccountType/>
      </UserInfo>
    </SharedWithUsers>
    <lcf76f155ced4ddcb4097134ff3c332f xmlns="898a657a-9aa6-48b8-bb02-f127e625b0c1">
      <Terms xmlns="http://schemas.microsoft.com/office/infopath/2007/PartnerControls"/>
    </lcf76f155ced4ddcb4097134ff3c332f>
    <TaxCatchAll xmlns="2922e284-63c4-4a2a-b7d3-0160372765b5" xsi:nil="true"/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D62C40-68F3-49EF-97B1-033B6078D6F7}">
  <ds:schemaRefs>
    <ds:schemaRef ds:uri="2922e284-63c4-4a2a-b7d3-0160372765b5"/>
    <ds:schemaRef ds:uri="898a657a-9aa6-48b8-bb02-f127e625b0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2922e284-63c4-4a2a-b7d3-0160372765b5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898a657a-9aa6-48b8-bb02-f127e625b0c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LFT_PPT_4x3</Template>
  <TotalTime>229</TotalTime>
  <Words>227</Words>
  <Application>Microsoft Office PowerPoint</Application>
  <PresentationFormat>Custom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Wingdings</vt:lpstr>
      <vt:lpstr>Blue Section Divider</vt:lpstr>
      <vt:lpstr>White Section Divider</vt:lpstr>
      <vt:lpstr>White Interior</vt:lpstr>
      <vt:lpstr>Blue Interior</vt:lpstr>
      <vt:lpstr>Selected Design Provides:</vt:lpstr>
      <vt:lpstr>US-12 (Michigan Avenue) Transit Facts</vt:lpstr>
      <vt:lpstr>Designing a Safe Bus Station</vt:lpstr>
      <vt:lpstr>Typical View of US-12 (Michigan Avenue) East of M-10</vt:lpstr>
      <vt:lpstr>Typical View of US-12 (Michigan Avenue) West of M-10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US-12 Michigan Avenue)  I-96 to Cass Avenue</dc:title>
  <dc:creator>Micheaux, Theresa M.</dc:creator>
  <cp:lastModifiedBy>Ball, Jesse (MDOT)</cp:lastModifiedBy>
  <cp:revision>52</cp:revision>
  <cp:lastPrinted>2015-05-07T18:19:55Z</cp:lastPrinted>
  <dcterms:created xsi:type="dcterms:W3CDTF">2023-04-28T15:50:21Z</dcterms:created>
  <dcterms:modified xsi:type="dcterms:W3CDTF">2023-09-13T13:12:48Z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0x010100A4F557A0E5557B4C9162638A4DB31C57</vt:lpwstr>
  </property>
  <property fmtid="{D5CDD505-2E9C-101B-9397-08002B2CF9AE}" pid="3" name="LFT-Type">
    <vt:lpwstr>2</vt:lpwstr>
  </property>
  <property fmtid="{D5CDD505-2E9C-101B-9397-08002B2CF9AE}" pid="4" name="MediaServiceImageTags">
    <vt:lpwstr/>
  </property>
  <property fmtid="{D5CDD505-2E9C-101B-9397-08002B2CF9AE}" pid="5" name="MSIP_Label_3a2fed65-62e7-46ea-af74-187e0c17143a_Enabled">
    <vt:lpwstr>true</vt:lpwstr>
  </property>
  <property fmtid="{D5CDD505-2E9C-101B-9397-08002B2CF9AE}" pid="6" name="MSIP_Label_3a2fed65-62e7-46ea-af74-187e0c17143a_SetDate">
    <vt:lpwstr>2023-09-13T13:09:40Z</vt:lpwstr>
  </property>
  <property fmtid="{D5CDD505-2E9C-101B-9397-08002B2CF9AE}" pid="7" name="MSIP_Label_3a2fed65-62e7-46ea-af74-187e0c17143a_Method">
    <vt:lpwstr>Privileged</vt:lpwstr>
  </property>
  <property fmtid="{D5CDD505-2E9C-101B-9397-08002B2CF9AE}" pid="8" name="MSIP_Label_3a2fed65-62e7-46ea-af74-187e0c17143a_Name">
    <vt:lpwstr>3a2fed65-62e7-46ea-af74-187e0c17143a</vt:lpwstr>
  </property>
  <property fmtid="{D5CDD505-2E9C-101B-9397-08002B2CF9AE}" pid="9" name="MSIP_Label_3a2fed65-62e7-46ea-af74-187e0c17143a_SiteId">
    <vt:lpwstr>d5fb7087-3777-42ad-966a-892ef47225d1</vt:lpwstr>
  </property>
  <property fmtid="{D5CDD505-2E9C-101B-9397-08002B2CF9AE}" pid="10" name="MSIP_Label_3a2fed65-62e7-46ea-af74-187e0c17143a_ActionId">
    <vt:lpwstr>035a5e3c-9d6a-4502-a3f8-d32208ff1830</vt:lpwstr>
  </property>
  <property fmtid="{D5CDD505-2E9C-101B-9397-08002B2CF9AE}" pid="11" name="MSIP_Label_3a2fed65-62e7-46ea-af74-187e0c17143a_ContentBits">
    <vt:lpwstr>0</vt:lpwstr>
  </property>
</Properties>
</file>