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26" r:id="rId2"/>
  </p:sldMasterIdLst>
  <p:notesMasterIdLst>
    <p:notesMasterId r:id="rId44"/>
  </p:notesMasterIdLst>
  <p:sldIdLst>
    <p:sldId id="256" r:id="rId3"/>
    <p:sldId id="257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97" r:id="rId15"/>
    <p:sldId id="260" r:id="rId16"/>
    <p:sldId id="276" r:id="rId17"/>
    <p:sldId id="274" r:id="rId18"/>
    <p:sldId id="261" r:id="rId19"/>
    <p:sldId id="262" r:id="rId20"/>
    <p:sldId id="271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8" r:id="rId31"/>
    <p:sldId id="289" r:id="rId32"/>
    <p:sldId id="290" r:id="rId33"/>
    <p:sldId id="291" r:id="rId34"/>
    <p:sldId id="292" r:id="rId35"/>
    <p:sldId id="286" r:id="rId36"/>
    <p:sldId id="293" r:id="rId37"/>
    <p:sldId id="287" r:id="rId38"/>
    <p:sldId id="294" r:id="rId39"/>
    <p:sldId id="295" r:id="rId40"/>
    <p:sldId id="296" r:id="rId41"/>
    <p:sldId id="272" r:id="rId42"/>
    <p:sldId id="27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2657" autoAdjust="0"/>
  </p:normalViewPr>
  <p:slideViewPr>
    <p:cSldViewPr snapToGrid="0">
      <p:cViewPr varScale="1">
        <p:scale>
          <a:sx n="93" d="100"/>
          <a:sy n="93" d="100"/>
        </p:scale>
        <p:origin x="11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B2A1BC-1079-4621-B3E0-B907D80D7B4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7257177-1C1C-49C2-A385-7A14578C86C1}">
      <dgm:prSet/>
      <dgm:spPr/>
      <dgm:t>
        <a:bodyPr/>
        <a:lstStyle/>
        <a:p>
          <a:r>
            <a:rPr lang="en-US"/>
            <a:t>Updates</a:t>
          </a:r>
        </a:p>
      </dgm:t>
    </dgm:pt>
    <dgm:pt modelId="{E7EE94DB-6990-4F12-80DA-74E04ACE1FA3}" type="parTrans" cxnId="{0FC4913B-F4BA-4E10-A8B5-4E2783C1284E}">
      <dgm:prSet/>
      <dgm:spPr/>
      <dgm:t>
        <a:bodyPr/>
        <a:lstStyle/>
        <a:p>
          <a:endParaRPr lang="en-US"/>
        </a:p>
      </dgm:t>
    </dgm:pt>
    <dgm:pt modelId="{9716315F-DEF0-42DC-81B6-2D4C94A31AC6}" type="sibTrans" cxnId="{0FC4913B-F4BA-4E10-A8B5-4E2783C1284E}">
      <dgm:prSet/>
      <dgm:spPr/>
      <dgm:t>
        <a:bodyPr/>
        <a:lstStyle/>
        <a:p>
          <a:endParaRPr lang="en-US"/>
        </a:p>
      </dgm:t>
    </dgm:pt>
    <dgm:pt modelId="{ED49E8C4-D2A0-4CA3-9C7F-EB3AA27A278D}">
      <dgm:prSet/>
      <dgm:spPr/>
      <dgm:t>
        <a:bodyPr/>
        <a:lstStyle/>
        <a:p>
          <a:r>
            <a:rPr lang="en-US"/>
            <a:t>Survey Results</a:t>
          </a:r>
        </a:p>
      </dgm:t>
    </dgm:pt>
    <dgm:pt modelId="{18C675E9-66AE-4E40-86BB-964F41E75DBC}" type="parTrans" cxnId="{71F2B419-BD72-4F9C-B7B1-C61248B648F6}">
      <dgm:prSet/>
      <dgm:spPr/>
      <dgm:t>
        <a:bodyPr/>
        <a:lstStyle/>
        <a:p>
          <a:endParaRPr lang="en-US"/>
        </a:p>
      </dgm:t>
    </dgm:pt>
    <dgm:pt modelId="{024BB3F9-0F6F-4856-82EE-49C54FB53FCF}" type="sibTrans" cxnId="{71F2B419-BD72-4F9C-B7B1-C61248B648F6}">
      <dgm:prSet/>
      <dgm:spPr/>
      <dgm:t>
        <a:bodyPr/>
        <a:lstStyle/>
        <a:p>
          <a:endParaRPr lang="en-US"/>
        </a:p>
      </dgm:t>
    </dgm:pt>
    <dgm:pt modelId="{8CD5726C-7540-470E-9F2C-514AE2207CD8}">
      <dgm:prSet/>
      <dgm:spPr/>
      <dgm:t>
        <a:bodyPr/>
        <a:lstStyle/>
        <a:p>
          <a:r>
            <a:rPr lang="en-US"/>
            <a:t>Training Opportunities</a:t>
          </a:r>
        </a:p>
      </dgm:t>
    </dgm:pt>
    <dgm:pt modelId="{1DE08868-676E-419F-A2F4-184E92579EA5}" type="parTrans" cxnId="{D6689F4D-0C16-4A98-9D1A-D6DAC4F71B35}">
      <dgm:prSet/>
      <dgm:spPr/>
      <dgm:t>
        <a:bodyPr/>
        <a:lstStyle/>
        <a:p>
          <a:endParaRPr lang="en-US"/>
        </a:p>
      </dgm:t>
    </dgm:pt>
    <dgm:pt modelId="{21C67D2C-8112-4B32-AF11-AA42A9847CBB}" type="sibTrans" cxnId="{D6689F4D-0C16-4A98-9D1A-D6DAC4F71B35}">
      <dgm:prSet/>
      <dgm:spPr/>
      <dgm:t>
        <a:bodyPr/>
        <a:lstStyle/>
        <a:p>
          <a:endParaRPr lang="en-US"/>
        </a:p>
      </dgm:t>
    </dgm:pt>
    <dgm:pt modelId="{81EB24D4-344B-4315-8500-171B17DE013D}">
      <dgm:prSet/>
      <dgm:spPr/>
      <dgm:t>
        <a:bodyPr/>
        <a:lstStyle/>
        <a:p>
          <a:r>
            <a:rPr lang="en-US"/>
            <a:t>New Resources Available</a:t>
          </a:r>
        </a:p>
      </dgm:t>
    </dgm:pt>
    <dgm:pt modelId="{6CCE4E9E-51A6-416F-A26A-BE9D6E5390D3}" type="parTrans" cxnId="{FFAACA46-CE2D-4967-9DFB-17D437F3CF1D}">
      <dgm:prSet/>
      <dgm:spPr/>
      <dgm:t>
        <a:bodyPr/>
        <a:lstStyle/>
        <a:p>
          <a:endParaRPr lang="en-US"/>
        </a:p>
      </dgm:t>
    </dgm:pt>
    <dgm:pt modelId="{369EBC77-FB50-4B90-92FF-F9D7877F71E0}" type="sibTrans" cxnId="{FFAACA46-CE2D-4967-9DFB-17D437F3CF1D}">
      <dgm:prSet/>
      <dgm:spPr/>
      <dgm:t>
        <a:bodyPr/>
        <a:lstStyle/>
        <a:p>
          <a:endParaRPr lang="en-US"/>
        </a:p>
      </dgm:t>
    </dgm:pt>
    <dgm:pt modelId="{68880175-1A54-49AD-8B18-897BC693AE11}">
      <dgm:prSet/>
      <dgm:spPr/>
      <dgm:t>
        <a:bodyPr/>
        <a:lstStyle/>
        <a:p>
          <a:r>
            <a:rPr lang="en-US"/>
            <a:t>New Publications</a:t>
          </a:r>
        </a:p>
      </dgm:t>
    </dgm:pt>
    <dgm:pt modelId="{CCB79E75-C3DA-418F-A8AE-B0BA1A4C9EAE}" type="parTrans" cxnId="{7AA99C37-82FB-413A-8634-2A1A39732D3A}">
      <dgm:prSet/>
      <dgm:spPr/>
      <dgm:t>
        <a:bodyPr/>
        <a:lstStyle/>
        <a:p>
          <a:endParaRPr lang="en-US"/>
        </a:p>
      </dgm:t>
    </dgm:pt>
    <dgm:pt modelId="{F73A1524-3DE3-4CF4-986B-AC619398FC4A}" type="sibTrans" cxnId="{7AA99C37-82FB-413A-8634-2A1A39732D3A}">
      <dgm:prSet/>
      <dgm:spPr/>
      <dgm:t>
        <a:bodyPr/>
        <a:lstStyle/>
        <a:p>
          <a:endParaRPr lang="en-US"/>
        </a:p>
      </dgm:t>
    </dgm:pt>
    <dgm:pt modelId="{397690E9-D862-410E-886B-A5E4486FCDB8}">
      <dgm:prSet/>
      <dgm:spPr/>
      <dgm:t>
        <a:bodyPr/>
        <a:lstStyle/>
        <a:p>
          <a:r>
            <a:rPr lang="en-US"/>
            <a:t>Isolation Guidelines Presentation</a:t>
          </a:r>
        </a:p>
      </dgm:t>
    </dgm:pt>
    <dgm:pt modelId="{24EF62D3-74B2-408E-9B74-8A174DB257D3}" type="parTrans" cxnId="{C064C756-F9D1-41B5-BBF2-4BE8E6A97822}">
      <dgm:prSet/>
      <dgm:spPr/>
      <dgm:t>
        <a:bodyPr/>
        <a:lstStyle/>
        <a:p>
          <a:endParaRPr lang="en-US"/>
        </a:p>
      </dgm:t>
    </dgm:pt>
    <dgm:pt modelId="{7FAEADC8-EC39-426A-859F-E5B5873BFF6F}" type="sibTrans" cxnId="{C064C756-F9D1-41B5-BBF2-4BE8E6A97822}">
      <dgm:prSet/>
      <dgm:spPr/>
      <dgm:t>
        <a:bodyPr/>
        <a:lstStyle/>
        <a:p>
          <a:endParaRPr lang="en-US"/>
        </a:p>
      </dgm:t>
    </dgm:pt>
    <dgm:pt modelId="{4DFE7DC3-2D56-4E14-8CCA-9413333BE764}">
      <dgm:prSet/>
      <dgm:spPr/>
      <dgm:t>
        <a:bodyPr/>
        <a:lstStyle/>
        <a:p>
          <a:r>
            <a:rPr lang="en-US" dirty="0"/>
            <a:t>Questions/Open Forum</a:t>
          </a:r>
        </a:p>
      </dgm:t>
    </dgm:pt>
    <dgm:pt modelId="{0E4A8FFC-4C65-4FE9-B910-0B20EF3D8A73}" type="parTrans" cxnId="{DB841DB5-9FB5-4341-87A8-DFAD1FF59035}">
      <dgm:prSet/>
      <dgm:spPr/>
      <dgm:t>
        <a:bodyPr/>
        <a:lstStyle/>
        <a:p>
          <a:endParaRPr lang="en-US"/>
        </a:p>
      </dgm:t>
    </dgm:pt>
    <dgm:pt modelId="{D0D64950-78FB-4A91-A86D-3AE311C6D230}" type="sibTrans" cxnId="{DB841DB5-9FB5-4341-87A8-DFAD1FF59035}">
      <dgm:prSet/>
      <dgm:spPr/>
      <dgm:t>
        <a:bodyPr/>
        <a:lstStyle/>
        <a:p>
          <a:endParaRPr lang="en-US"/>
        </a:p>
      </dgm:t>
    </dgm:pt>
    <dgm:pt modelId="{CB812172-E113-4B18-8B28-A06031881702}" type="pres">
      <dgm:prSet presAssocID="{1EB2A1BC-1079-4621-B3E0-B907D80D7B4E}" presName="root" presStyleCnt="0">
        <dgm:presLayoutVars>
          <dgm:dir/>
          <dgm:resizeHandles val="exact"/>
        </dgm:presLayoutVars>
      </dgm:prSet>
      <dgm:spPr/>
    </dgm:pt>
    <dgm:pt modelId="{98F4C7F3-6DAE-46D7-8B63-AF272FE1287F}" type="pres">
      <dgm:prSet presAssocID="{97257177-1C1C-49C2-A385-7A14578C86C1}" presName="compNode" presStyleCnt="0"/>
      <dgm:spPr/>
    </dgm:pt>
    <dgm:pt modelId="{85458A41-F197-44C1-8947-7E8293F0C7ED}" type="pres">
      <dgm:prSet presAssocID="{97257177-1C1C-49C2-A385-7A14578C86C1}" presName="bgRect" presStyleLbl="bgShp" presStyleIdx="0" presStyleCnt="7" custLinFactNeighborX="1088" custLinFactNeighborY="2576"/>
      <dgm:spPr/>
    </dgm:pt>
    <dgm:pt modelId="{DDEB92CD-85E9-40DE-B47B-0850C21E5D08}" type="pres">
      <dgm:prSet presAssocID="{97257177-1C1C-49C2-A385-7A14578C86C1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og"/>
        </a:ext>
      </dgm:extLst>
    </dgm:pt>
    <dgm:pt modelId="{2F2A1DF4-9A7A-40E9-BC7E-F72AA9307045}" type="pres">
      <dgm:prSet presAssocID="{97257177-1C1C-49C2-A385-7A14578C86C1}" presName="spaceRect" presStyleCnt="0"/>
      <dgm:spPr/>
    </dgm:pt>
    <dgm:pt modelId="{F60125CC-A0BB-462E-B972-C252CA715482}" type="pres">
      <dgm:prSet presAssocID="{97257177-1C1C-49C2-A385-7A14578C86C1}" presName="parTx" presStyleLbl="revTx" presStyleIdx="0" presStyleCnt="7">
        <dgm:presLayoutVars>
          <dgm:chMax val="0"/>
          <dgm:chPref val="0"/>
        </dgm:presLayoutVars>
      </dgm:prSet>
      <dgm:spPr/>
    </dgm:pt>
    <dgm:pt modelId="{52427321-E4CC-4E42-9E49-6A81DA7ED3A3}" type="pres">
      <dgm:prSet presAssocID="{9716315F-DEF0-42DC-81B6-2D4C94A31AC6}" presName="sibTrans" presStyleCnt="0"/>
      <dgm:spPr/>
    </dgm:pt>
    <dgm:pt modelId="{B5A1B15D-33F9-4CFF-B19F-B7EBD6FFCBC7}" type="pres">
      <dgm:prSet presAssocID="{ED49E8C4-D2A0-4CA3-9C7F-EB3AA27A278D}" presName="compNode" presStyleCnt="0"/>
      <dgm:spPr/>
    </dgm:pt>
    <dgm:pt modelId="{2803B99B-3877-4B02-A14C-585290B06F0C}" type="pres">
      <dgm:prSet presAssocID="{ED49E8C4-D2A0-4CA3-9C7F-EB3AA27A278D}" presName="bgRect" presStyleLbl="bgShp" presStyleIdx="1" presStyleCnt="7"/>
      <dgm:spPr/>
    </dgm:pt>
    <dgm:pt modelId="{5BDA189D-9E8A-45A9-8063-1DDC3AF9095F}" type="pres">
      <dgm:prSet presAssocID="{ED49E8C4-D2A0-4CA3-9C7F-EB3AA27A278D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naire"/>
        </a:ext>
      </dgm:extLst>
    </dgm:pt>
    <dgm:pt modelId="{CA5A0A60-0234-45F3-A28E-1C73E914C792}" type="pres">
      <dgm:prSet presAssocID="{ED49E8C4-D2A0-4CA3-9C7F-EB3AA27A278D}" presName="spaceRect" presStyleCnt="0"/>
      <dgm:spPr/>
    </dgm:pt>
    <dgm:pt modelId="{E9B9D91C-8937-46DB-9A6B-311AC7C25733}" type="pres">
      <dgm:prSet presAssocID="{ED49E8C4-D2A0-4CA3-9C7F-EB3AA27A278D}" presName="parTx" presStyleLbl="revTx" presStyleIdx="1" presStyleCnt="7">
        <dgm:presLayoutVars>
          <dgm:chMax val="0"/>
          <dgm:chPref val="0"/>
        </dgm:presLayoutVars>
      </dgm:prSet>
      <dgm:spPr/>
    </dgm:pt>
    <dgm:pt modelId="{EE0C1784-9A82-4F18-9450-37C59CB17DBD}" type="pres">
      <dgm:prSet presAssocID="{024BB3F9-0F6F-4856-82EE-49C54FB53FCF}" presName="sibTrans" presStyleCnt="0"/>
      <dgm:spPr/>
    </dgm:pt>
    <dgm:pt modelId="{6F6E1F5E-B1C8-4CDF-B411-2348084320F8}" type="pres">
      <dgm:prSet presAssocID="{8CD5726C-7540-470E-9F2C-514AE2207CD8}" presName="compNode" presStyleCnt="0"/>
      <dgm:spPr/>
    </dgm:pt>
    <dgm:pt modelId="{14F0B6AA-7186-41AF-841D-0A82E64FB3A4}" type="pres">
      <dgm:prSet presAssocID="{8CD5726C-7540-470E-9F2C-514AE2207CD8}" presName="bgRect" presStyleLbl="bgShp" presStyleIdx="2" presStyleCnt="7"/>
      <dgm:spPr/>
    </dgm:pt>
    <dgm:pt modelId="{8AC7A594-1512-43DE-8F3E-420836982EB1}" type="pres">
      <dgm:prSet presAssocID="{8CD5726C-7540-470E-9F2C-514AE2207CD8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F0DE89E9-BD99-4375-82C0-B87458D72EF5}" type="pres">
      <dgm:prSet presAssocID="{8CD5726C-7540-470E-9F2C-514AE2207CD8}" presName="spaceRect" presStyleCnt="0"/>
      <dgm:spPr/>
    </dgm:pt>
    <dgm:pt modelId="{FFC22800-D922-4E2E-BE83-4C8B74729FFA}" type="pres">
      <dgm:prSet presAssocID="{8CD5726C-7540-470E-9F2C-514AE2207CD8}" presName="parTx" presStyleLbl="revTx" presStyleIdx="2" presStyleCnt="7">
        <dgm:presLayoutVars>
          <dgm:chMax val="0"/>
          <dgm:chPref val="0"/>
        </dgm:presLayoutVars>
      </dgm:prSet>
      <dgm:spPr/>
    </dgm:pt>
    <dgm:pt modelId="{BE398862-0373-49CB-BCFD-3E44D9795DF0}" type="pres">
      <dgm:prSet presAssocID="{21C67D2C-8112-4B32-AF11-AA42A9847CBB}" presName="sibTrans" presStyleCnt="0"/>
      <dgm:spPr/>
    </dgm:pt>
    <dgm:pt modelId="{6495B418-34BF-4567-9886-BC018E3D257B}" type="pres">
      <dgm:prSet presAssocID="{81EB24D4-344B-4315-8500-171B17DE013D}" presName="compNode" presStyleCnt="0"/>
      <dgm:spPr/>
    </dgm:pt>
    <dgm:pt modelId="{DF8A39EF-73F7-4C25-A759-B6964DB97B7C}" type="pres">
      <dgm:prSet presAssocID="{81EB24D4-344B-4315-8500-171B17DE013D}" presName="bgRect" presStyleLbl="bgShp" presStyleIdx="3" presStyleCnt="7"/>
      <dgm:spPr/>
    </dgm:pt>
    <dgm:pt modelId="{CE987D6D-D44E-4DA3-8198-3FE62DDE1205}" type="pres">
      <dgm:prSet presAssocID="{81EB24D4-344B-4315-8500-171B17DE013D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B123F6E-8616-4F6C-A641-BB28E0031055}" type="pres">
      <dgm:prSet presAssocID="{81EB24D4-344B-4315-8500-171B17DE013D}" presName="spaceRect" presStyleCnt="0"/>
      <dgm:spPr/>
    </dgm:pt>
    <dgm:pt modelId="{4BE8B3D7-44BB-45BC-9256-267651BF4FFF}" type="pres">
      <dgm:prSet presAssocID="{81EB24D4-344B-4315-8500-171B17DE013D}" presName="parTx" presStyleLbl="revTx" presStyleIdx="3" presStyleCnt="7">
        <dgm:presLayoutVars>
          <dgm:chMax val="0"/>
          <dgm:chPref val="0"/>
        </dgm:presLayoutVars>
      </dgm:prSet>
      <dgm:spPr/>
    </dgm:pt>
    <dgm:pt modelId="{ACF1D39F-C16E-4A03-B23E-F7A5A66CE826}" type="pres">
      <dgm:prSet presAssocID="{369EBC77-FB50-4B90-92FF-F9D7877F71E0}" presName="sibTrans" presStyleCnt="0"/>
      <dgm:spPr/>
    </dgm:pt>
    <dgm:pt modelId="{D4BA1043-C104-4107-8E41-412606C14EBE}" type="pres">
      <dgm:prSet presAssocID="{68880175-1A54-49AD-8B18-897BC693AE11}" presName="compNode" presStyleCnt="0"/>
      <dgm:spPr/>
    </dgm:pt>
    <dgm:pt modelId="{485FF6C4-BD43-4F21-B5EB-080DB79A696E}" type="pres">
      <dgm:prSet presAssocID="{68880175-1A54-49AD-8B18-897BC693AE11}" presName="bgRect" presStyleLbl="bgShp" presStyleIdx="4" presStyleCnt="7"/>
      <dgm:spPr/>
    </dgm:pt>
    <dgm:pt modelId="{6277DFAC-631A-4E9B-94F8-CFD0A4A80767}" type="pres">
      <dgm:prSet presAssocID="{68880175-1A54-49AD-8B18-897BC693AE11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ort Add"/>
        </a:ext>
      </dgm:extLst>
    </dgm:pt>
    <dgm:pt modelId="{04B24482-5976-4568-A4E8-FEBC791C4834}" type="pres">
      <dgm:prSet presAssocID="{68880175-1A54-49AD-8B18-897BC693AE11}" presName="spaceRect" presStyleCnt="0"/>
      <dgm:spPr/>
    </dgm:pt>
    <dgm:pt modelId="{26C4CC44-F882-4A29-965A-2654350C7B55}" type="pres">
      <dgm:prSet presAssocID="{68880175-1A54-49AD-8B18-897BC693AE11}" presName="parTx" presStyleLbl="revTx" presStyleIdx="4" presStyleCnt="7">
        <dgm:presLayoutVars>
          <dgm:chMax val="0"/>
          <dgm:chPref val="0"/>
        </dgm:presLayoutVars>
      </dgm:prSet>
      <dgm:spPr/>
    </dgm:pt>
    <dgm:pt modelId="{0C286587-98FD-4CE6-BAE7-54680BCBB703}" type="pres">
      <dgm:prSet presAssocID="{F73A1524-3DE3-4CF4-986B-AC619398FC4A}" presName="sibTrans" presStyleCnt="0"/>
      <dgm:spPr/>
    </dgm:pt>
    <dgm:pt modelId="{65905EB7-66BE-4087-8488-096F2E709F20}" type="pres">
      <dgm:prSet presAssocID="{397690E9-D862-410E-886B-A5E4486FCDB8}" presName="compNode" presStyleCnt="0"/>
      <dgm:spPr/>
    </dgm:pt>
    <dgm:pt modelId="{F61F9C31-482E-4D43-942C-A4D5F81F56AD}" type="pres">
      <dgm:prSet presAssocID="{397690E9-D862-410E-886B-A5E4486FCDB8}" presName="bgRect" presStyleLbl="bgShp" presStyleIdx="5" presStyleCnt="7"/>
      <dgm:spPr/>
    </dgm:pt>
    <dgm:pt modelId="{977D76B0-180F-4C2A-A5B7-0D05499F523D}" type="pres">
      <dgm:prSet presAssocID="{397690E9-D862-410E-886B-A5E4486FCDB8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357C953F-8868-4C6D-905F-052E443E7D2A}" type="pres">
      <dgm:prSet presAssocID="{397690E9-D862-410E-886B-A5E4486FCDB8}" presName="spaceRect" presStyleCnt="0"/>
      <dgm:spPr/>
    </dgm:pt>
    <dgm:pt modelId="{4FAA1DF9-7059-4B64-A55C-196EEB079106}" type="pres">
      <dgm:prSet presAssocID="{397690E9-D862-410E-886B-A5E4486FCDB8}" presName="parTx" presStyleLbl="revTx" presStyleIdx="5" presStyleCnt="7">
        <dgm:presLayoutVars>
          <dgm:chMax val="0"/>
          <dgm:chPref val="0"/>
        </dgm:presLayoutVars>
      </dgm:prSet>
      <dgm:spPr/>
    </dgm:pt>
    <dgm:pt modelId="{7D13A912-D774-463B-83C0-609ED95FF526}" type="pres">
      <dgm:prSet presAssocID="{7FAEADC8-EC39-426A-859F-E5B5873BFF6F}" presName="sibTrans" presStyleCnt="0"/>
      <dgm:spPr/>
    </dgm:pt>
    <dgm:pt modelId="{A0376BE7-CC1C-4EC5-B09D-32C838DB4E85}" type="pres">
      <dgm:prSet presAssocID="{4DFE7DC3-2D56-4E14-8CCA-9413333BE764}" presName="compNode" presStyleCnt="0"/>
      <dgm:spPr/>
    </dgm:pt>
    <dgm:pt modelId="{CF245BEF-6727-49EF-BD84-592F049E893E}" type="pres">
      <dgm:prSet presAssocID="{4DFE7DC3-2D56-4E14-8CCA-9413333BE764}" presName="bgRect" presStyleLbl="bgShp" presStyleIdx="6" presStyleCnt="7"/>
      <dgm:spPr/>
    </dgm:pt>
    <dgm:pt modelId="{E7F744D5-5C4E-436C-BEB0-59DA536C1557}" type="pres">
      <dgm:prSet presAssocID="{4DFE7DC3-2D56-4E14-8CCA-9413333BE764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 outline"/>
        </a:ext>
      </dgm:extLst>
    </dgm:pt>
    <dgm:pt modelId="{45FECFCE-21E6-40ED-9308-CB4B90133A75}" type="pres">
      <dgm:prSet presAssocID="{4DFE7DC3-2D56-4E14-8CCA-9413333BE764}" presName="spaceRect" presStyleCnt="0"/>
      <dgm:spPr/>
    </dgm:pt>
    <dgm:pt modelId="{2CC5F0CE-2427-4C44-9623-DB6109B6558A}" type="pres">
      <dgm:prSet presAssocID="{4DFE7DC3-2D56-4E14-8CCA-9413333BE764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71F2B419-BD72-4F9C-B7B1-C61248B648F6}" srcId="{1EB2A1BC-1079-4621-B3E0-B907D80D7B4E}" destId="{ED49E8C4-D2A0-4CA3-9C7F-EB3AA27A278D}" srcOrd="1" destOrd="0" parTransId="{18C675E9-66AE-4E40-86BB-964F41E75DBC}" sibTransId="{024BB3F9-0F6F-4856-82EE-49C54FB53FCF}"/>
    <dgm:cxn modelId="{E6D4E035-9CC5-48F9-AD96-79A787B50671}" type="presOf" srcId="{4DFE7DC3-2D56-4E14-8CCA-9413333BE764}" destId="{2CC5F0CE-2427-4C44-9623-DB6109B6558A}" srcOrd="0" destOrd="0" presId="urn:microsoft.com/office/officeart/2018/2/layout/IconVerticalSolidList"/>
    <dgm:cxn modelId="{7AA99C37-82FB-413A-8634-2A1A39732D3A}" srcId="{1EB2A1BC-1079-4621-B3E0-B907D80D7B4E}" destId="{68880175-1A54-49AD-8B18-897BC693AE11}" srcOrd="4" destOrd="0" parTransId="{CCB79E75-C3DA-418F-A8AE-B0BA1A4C9EAE}" sibTransId="{F73A1524-3DE3-4CF4-986B-AC619398FC4A}"/>
    <dgm:cxn modelId="{0FC4913B-F4BA-4E10-A8B5-4E2783C1284E}" srcId="{1EB2A1BC-1079-4621-B3E0-B907D80D7B4E}" destId="{97257177-1C1C-49C2-A385-7A14578C86C1}" srcOrd="0" destOrd="0" parTransId="{E7EE94DB-6990-4F12-80DA-74E04ACE1FA3}" sibTransId="{9716315F-DEF0-42DC-81B6-2D4C94A31AC6}"/>
    <dgm:cxn modelId="{1EF14460-88F8-4509-A9E2-FF09C6980B48}" type="presOf" srcId="{97257177-1C1C-49C2-A385-7A14578C86C1}" destId="{F60125CC-A0BB-462E-B972-C252CA715482}" srcOrd="0" destOrd="0" presId="urn:microsoft.com/office/officeart/2018/2/layout/IconVerticalSolidList"/>
    <dgm:cxn modelId="{9B225E42-0841-430A-A71E-8442837EC0D1}" type="presOf" srcId="{1EB2A1BC-1079-4621-B3E0-B907D80D7B4E}" destId="{CB812172-E113-4B18-8B28-A06031881702}" srcOrd="0" destOrd="0" presId="urn:microsoft.com/office/officeart/2018/2/layout/IconVerticalSolidList"/>
    <dgm:cxn modelId="{B14CD265-247E-4C1A-8FF7-6F0AFA1EC984}" type="presOf" srcId="{68880175-1A54-49AD-8B18-897BC693AE11}" destId="{26C4CC44-F882-4A29-965A-2654350C7B55}" srcOrd="0" destOrd="0" presId="urn:microsoft.com/office/officeart/2018/2/layout/IconVerticalSolidList"/>
    <dgm:cxn modelId="{FFAACA46-CE2D-4967-9DFB-17D437F3CF1D}" srcId="{1EB2A1BC-1079-4621-B3E0-B907D80D7B4E}" destId="{81EB24D4-344B-4315-8500-171B17DE013D}" srcOrd="3" destOrd="0" parTransId="{6CCE4E9E-51A6-416F-A26A-BE9D6E5390D3}" sibTransId="{369EBC77-FB50-4B90-92FF-F9D7877F71E0}"/>
    <dgm:cxn modelId="{D6689F4D-0C16-4A98-9D1A-D6DAC4F71B35}" srcId="{1EB2A1BC-1079-4621-B3E0-B907D80D7B4E}" destId="{8CD5726C-7540-470E-9F2C-514AE2207CD8}" srcOrd="2" destOrd="0" parTransId="{1DE08868-676E-419F-A2F4-184E92579EA5}" sibTransId="{21C67D2C-8112-4B32-AF11-AA42A9847CBB}"/>
    <dgm:cxn modelId="{85DD744F-FDE5-4E2D-BBB4-5943C42687AE}" type="presOf" srcId="{8CD5726C-7540-470E-9F2C-514AE2207CD8}" destId="{FFC22800-D922-4E2E-BE83-4C8B74729FFA}" srcOrd="0" destOrd="0" presId="urn:microsoft.com/office/officeart/2018/2/layout/IconVerticalSolidList"/>
    <dgm:cxn modelId="{C064C756-F9D1-41B5-BBF2-4BE8E6A97822}" srcId="{1EB2A1BC-1079-4621-B3E0-B907D80D7B4E}" destId="{397690E9-D862-410E-886B-A5E4486FCDB8}" srcOrd="5" destOrd="0" parTransId="{24EF62D3-74B2-408E-9B74-8A174DB257D3}" sibTransId="{7FAEADC8-EC39-426A-859F-E5B5873BFF6F}"/>
    <dgm:cxn modelId="{DB841DB5-9FB5-4341-87A8-DFAD1FF59035}" srcId="{1EB2A1BC-1079-4621-B3E0-B907D80D7B4E}" destId="{4DFE7DC3-2D56-4E14-8CCA-9413333BE764}" srcOrd="6" destOrd="0" parTransId="{0E4A8FFC-4C65-4FE9-B910-0B20EF3D8A73}" sibTransId="{D0D64950-78FB-4A91-A86D-3AE311C6D230}"/>
    <dgm:cxn modelId="{E946EEB9-4193-401A-B734-3E7388CAF8FE}" type="presOf" srcId="{397690E9-D862-410E-886B-A5E4486FCDB8}" destId="{4FAA1DF9-7059-4B64-A55C-196EEB079106}" srcOrd="0" destOrd="0" presId="urn:microsoft.com/office/officeart/2018/2/layout/IconVerticalSolidList"/>
    <dgm:cxn modelId="{92E460E3-CDB6-4F2C-927A-2CB3C3D86FD5}" type="presOf" srcId="{81EB24D4-344B-4315-8500-171B17DE013D}" destId="{4BE8B3D7-44BB-45BC-9256-267651BF4FFF}" srcOrd="0" destOrd="0" presId="urn:microsoft.com/office/officeart/2018/2/layout/IconVerticalSolidList"/>
    <dgm:cxn modelId="{6E7598F6-B5FA-484A-BD62-2AA3FADC64BC}" type="presOf" srcId="{ED49E8C4-D2A0-4CA3-9C7F-EB3AA27A278D}" destId="{E9B9D91C-8937-46DB-9A6B-311AC7C25733}" srcOrd="0" destOrd="0" presId="urn:microsoft.com/office/officeart/2018/2/layout/IconVerticalSolidList"/>
    <dgm:cxn modelId="{88FC08BE-5BDB-41EA-ADD8-996658F782EE}" type="presParOf" srcId="{CB812172-E113-4B18-8B28-A06031881702}" destId="{98F4C7F3-6DAE-46D7-8B63-AF272FE1287F}" srcOrd="0" destOrd="0" presId="urn:microsoft.com/office/officeart/2018/2/layout/IconVerticalSolidList"/>
    <dgm:cxn modelId="{E45FB728-6402-4DF3-933A-57216105B5B1}" type="presParOf" srcId="{98F4C7F3-6DAE-46D7-8B63-AF272FE1287F}" destId="{85458A41-F197-44C1-8947-7E8293F0C7ED}" srcOrd="0" destOrd="0" presId="urn:microsoft.com/office/officeart/2018/2/layout/IconVerticalSolidList"/>
    <dgm:cxn modelId="{030EEE15-8E74-4CC5-B775-02B00235FC4C}" type="presParOf" srcId="{98F4C7F3-6DAE-46D7-8B63-AF272FE1287F}" destId="{DDEB92CD-85E9-40DE-B47B-0850C21E5D08}" srcOrd="1" destOrd="0" presId="urn:microsoft.com/office/officeart/2018/2/layout/IconVerticalSolidList"/>
    <dgm:cxn modelId="{F832F734-3A15-4F72-98A3-F1C4DBCEBD2A}" type="presParOf" srcId="{98F4C7F3-6DAE-46D7-8B63-AF272FE1287F}" destId="{2F2A1DF4-9A7A-40E9-BC7E-F72AA9307045}" srcOrd="2" destOrd="0" presId="urn:microsoft.com/office/officeart/2018/2/layout/IconVerticalSolidList"/>
    <dgm:cxn modelId="{77A4B8E7-217D-40AC-8471-E22AAA25BAE7}" type="presParOf" srcId="{98F4C7F3-6DAE-46D7-8B63-AF272FE1287F}" destId="{F60125CC-A0BB-462E-B972-C252CA715482}" srcOrd="3" destOrd="0" presId="urn:microsoft.com/office/officeart/2018/2/layout/IconVerticalSolidList"/>
    <dgm:cxn modelId="{CA431A46-577B-4058-9D3B-A8982BD7258C}" type="presParOf" srcId="{CB812172-E113-4B18-8B28-A06031881702}" destId="{52427321-E4CC-4E42-9E49-6A81DA7ED3A3}" srcOrd="1" destOrd="0" presId="urn:microsoft.com/office/officeart/2018/2/layout/IconVerticalSolidList"/>
    <dgm:cxn modelId="{18BBC9E8-74EC-4D21-AFC6-529BD29A56E9}" type="presParOf" srcId="{CB812172-E113-4B18-8B28-A06031881702}" destId="{B5A1B15D-33F9-4CFF-B19F-B7EBD6FFCBC7}" srcOrd="2" destOrd="0" presId="urn:microsoft.com/office/officeart/2018/2/layout/IconVerticalSolidList"/>
    <dgm:cxn modelId="{8023D02A-D2E9-49B9-B5A1-4EED4613CD2C}" type="presParOf" srcId="{B5A1B15D-33F9-4CFF-B19F-B7EBD6FFCBC7}" destId="{2803B99B-3877-4B02-A14C-585290B06F0C}" srcOrd="0" destOrd="0" presId="urn:microsoft.com/office/officeart/2018/2/layout/IconVerticalSolidList"/>
    <dgm:cxn modelId="{88607237-4CFD-4C4C-83E0-4F5D90BD9D13}" type="presParOf" srcId="{B5A1B15D-33F9-4CFF-B19F-B7EBD6FFCBC7}" destId="{5BDA189D-9E8A-45A9-8063-1DDC3AF9095F}" srcOrd="1" destOrd="0" presId="urn:microsoft.com/office/officeart/2018/2/layout/IconVerticalSolidList"/>
    <dgm:cxn modelId="{337AFCDC-472D-4981-BE68-76D8CC5BBB5D}" type="presParOf" srcId="{B5A1B15D-33F9-4CFF-B19F-B7EBD6FFCBC7}" destId="{CA5A0A60-0234-45F3-A28E-1C73E914C792}" srcOrd="2" destOrd="0" presId="urn:microsoft.com/office/officeart/2018/2/layout/IconVerticalSolidList"/>
    <dgm:cxn modelId="{FD50F7E3-BCBA-470D-8483-1D7B7D253152}" type="presParOf" srcId="{B5A1B15D-33F9-4CFF-B19F-B7EBD6FFCBC7}" destId="{E9B9D91C-8937-46DB-9A6B-311AC7C25733}" srcOrd="3" destOrd="0" presId="urn:microsoft.com/office/officeart/2018/2/layout/IconVerticalSolidList"/>
    <dgm:cxn modelId="{3821A9A3-2A11-407A-85F9-FE5E476F42C5}" type="presParOf" srcId="{CB812172-E113-4B18-8B28-A06031881702}" destId="{EE0C1784-9A82-4F18-9450-37C59CB17DBD}" srcOrd="3" destOrd="0" presId="urn:microsoft.com/office/officeart/2018/2/layout/IconVerticalSolidList"/>
    <dgm:cxn modelId="{54CA9B37-82BB-4436-B83E-8B77951AC06D}" type="presParOf" srcId="{CB812172-E113-4B18-8B28-A06031881702}" destId="{6F6E1F5E-B1C8-4CDF-B411-2348084320F8}" srcOrd="4" destOrd="0" presId="urn:microsoft.com/office/officeart/2018/2/layout/IconVerticalSolidList"/>
    <dgm:cxn modelId="{035EE122-E2D4-47D9-AE49-722B7073F43D}" type="presParOf" srcId="{6F6E1F5E-B1C8-4CDF-B411-2348084320F8}" destId="{14F0B6AA-7186-41AF-841D-0A82E64FB3A4}" srcOrd="0" destOrd="0" presId="urn:microsoft.com/office/officeart/2018/2/layout/IconVerticalSolidList"/>
    <dgm:cxn modelId="{1347729F-26AC-451D-A4EA-D1DFA1E9125C}" type="presParOf" srcId="{6F6E1F5E-B1C8-4CDF-B411-2348084320F8}" destId="{8AC7A594-1512-43DE-8F3E-420836982EB1}" srcOrd="1" destOrd="0" presId="urn:microsoft.com/office/officeart/2018/2/layout/IconVerticalSolidList"/>
    <dgm:cxn modelId="{222F3A68-9514-4097-941E-BA3011B93A61}" type="presParOf" srcId="{6F6E1F5E-B1C8-4CDF-B411-2348084320F8}" destId="{F0DE89E9-BD99-4375-82C0-B87458D72EF5}" srcOrd="2" destOrd="0" presId="urn:microsoft.com/office/officeart/2018/2/layout/IconVerticalSolidList"/>
    <dgm:cxn modelId="{C24651D8-8660-4E1D-9113-C237DAF8E58D}" type="presParOf" srcId="{6F6E1F5E-B1C8-4CDF-B411-2348084320F8}" destId="{FFC22800-D922-4E2E-BE83-4C8B74729FFA}" srcOrd="3" destOrd="0" presId="urn:microsoft.com/office/officeart/2018/2/layout/IconVerticalSolidList"/>
    <dgm:cxn modelId="{25F7B40A-9198-40DD-A145-AE8AB80314CB}" type="presParOf" srcId="{CB812172-E113-4B18-8B28-A06031881702}" destId="{BE398862-0373-49CB-BCFD-3E44D9795DF0}" srcOrd="5" destOrd="0" presId="urn:microsoft.com/office/officeart/2018/2/layout/IconVerticalSolidList"/>
    <dgm:cxn modelId="{FEC3FC7D-C35D-41DA-88AC-83D133AE2E90}" type="presParOf" srcId="{CB812172-E113-4B18-8B28-A06031881702}" destId="{6495B418-34BF-4567-9886-BC018E3D257B}" srcOrd="6" destOrd="0" presId="urn:microsoft.com/office/officeart/2018/2/layout/IconVerticalSolidList"/>
    <dgm:cxn modelId="{A4DAC438-7C46-4830-882F-5BB7C9A1C015}" type="presParOf" srcId="{6495B418-34BF-4567-9886-BC018E3D257B}" destId="{DF8A39EF-73F7-4C25-A759-B6964DB97B7C}" srcOrd="0" destOrd="0" presId="urn:microsoft.com/office/officeart/2018/2/layout/IconVerticalSolidList"/>
    <dgm:cxn modelId="{EB7D0BB2-EE7F-4F24-A9DC-E74DC6BDAB59}" type="presParOf" srcId="{6495B418-34BF-4567-9886-BC018E3D257B}" destId="{CE987D6D-D44E-4DA3-8198-3FE62DDE1205}" srcOrd="1" destOrd="0" presId="urn:microsoft.com/office/officeart/2018/2/layout/IconVerticalSolidList"/>
    <dgm:cxn modelId="{1445A3DA-98CC-4F56-9842-A31892B08982}" type="presParOf" srcId="{6495B418-34BF-4567-9886-BC018E3D257B}" destId="{CB123F6E-8616-4F6C-A641-BB28E0031055}" srcOrd="2" destOrd="0" presId="urn:microsoft.com/office/officeart/2018/2/layout/IconVerticalSolidList"/>
    <dgm:cxn modelId="{A4D5600B-4668-4E2C-95F0-7919D3A0D2C1}" type="presParOf" srcId="{6495B418-34BF-4567-9886-BC018E3D257B}" destId="{4BE8B3D7-44BB-45BC-9256-267651BF4FFF}" srcOrd="3" destOrd="0" presId="urn:microsoft.com/office/officeart/2018/2/layout/IconVerticalSolidList"/>
    <dgm:cxn modelId="{E380406F-94BF-4495-B67D-EF9C06FC0948}" type="presParOf" srcId="{CB812172-E113-4B18-8B28-A06031881702}" destId="{ACF1D39F-C16E-4A03-B23E-F7A5A66CE826}" srcOrd="7" destOrd="0" presId="urn:microsoft.com/office/officeart/2018/2/layout/IconVerticalSolidList"/>
    <dgm:cxn modelId="{5599F2AE-566E-4E92-8DC7-366829FE8DBE}" type="presParOf" srcId="{CB812172-E113-4B18-8B28-A06031881702}" destId="{D4BA1043-C104-4107-8E41-412606C14EBE}" srcOrd="8" destOrd="0" presId="urn:microsoft.com/office/officeart/2018/2/layout/IconVerticalSolidList"/>
    <dgm:cxn modelId="{34CA9790-4F3E-4620-8569-8818DFA5672E}" type="presParOf" srcId="{D4BA1043-C104-4107-8E41-412606C14EBE}" destId="{485FF6C4-BD43-4F21-B5EB-080DB79A696E}" srcOrd="0" destOrd="0" presId="urn:microsoft.com/office/officeart/2018/2/layout/IconVerticalSolidList"/>
    <dgm:cxn modelId="{E3E5BBCF-3480-4740-9B81-BF0521919394}" type="presParOf" srcId="{D4BA1043-C104-4107-8E41-412606C14EBE}" destId="{6277DFAC-631A-4E9B-94F8-CFD0A4A80767}" srcOrd="1" destOrd="0" presId="urn:microsoft.com/office/officeart/2018/2/layout/IconVerticalSolidList"/>
    <dgm:cxn modelId="{7156C718-7DF4-463F-981D-43F1298248BB}" type="presParOf" srcId="{D4BA1043-C104-4107-8E41-412606C14EBE}" destId="{04B24482-5976-4568-A4E8-FEBC791C4834}" srcOrd="2" destOrd="0" presId="urn:microsoft.com/office/officeart/2018/2/layout/IconVerticalSolidList"/>
    <dgm:cxn modelId="{711886F6-C50F-46EA-9427-2B1D4F81C7DB}" type="presParOf" srcId="{D4BA1043-C104-4107-8E41-412606C14EBE}" destId="{26C4CC44-F882-4A29-965A-2654350C7B55}" srcOrd="3" destOrd="0" presId="urn:microsoft.com/office/officeart/2018/2/layout/IconVerticalSolidList"/>
    <dgm:cxn modelId="{9FA565AF-AB49-4D18-B3E0-A3C94EB64621}" type="presParOf" srcId="{CB812172-E113-4B18-8B28-A06031881702}" destId="{0C286587-98FD-4CE6-BAE7-54680BCBB703}" srcOrd="9" destOrd="0" presId="urn:microsoft.com/office/officeart/2018/2/layout/IconVerticalSolidList"/>
    <dgm:cxn modelId="{C714F6B4-83DD-4ECA-9678-07FC9E06480F}" type="presParOf" srcId="{CB812172-E113-4B18-8B28-A06031881702}" destId="{65905EB7-66BE-4087-8488-096F2E709F20}" srcOrd="10" destOrd="0" presId="urn:microsoft.com/office/officeart/2018/2/layout/IconVerticalSolidList"/>
    <dgm:cxn modelId="{11FE1781-FC40-4D6C-BBC7-8CA0C2E7F539}" type="presParOf" srcId="{65905EB7-66BE-4087-8488-096F2E709F20}" destId="{F61F9C31-482E-4D43-942C-A4D5F81F56AD}" srcOrd="0" destOrd="0" presId="urn:microsoft.com/office/officeart/2018/2/layout/IconVerticalSolidList"/>
    <dgm:cxn modelId="{A493C4C6-768F-4554-B870-1A650FEFD51A}" type="presParOf" srcId="{65905EB7-66BE-4087-8488-096F2E709F20}" destId="{977D76B0-180F-4C2A-A5B7-0D05499F523D}" srcOrd="1" destOrd="0" presId="urn:microsoft.com/office/officeart/2018/2/layout/IconVerticalSolidList"/>
    <dgm:cxn modelId="{7E61C70E-01B7-4F67-80D1-02156E25B670}" type="presParOf" srcId="{65905EB7-66BE-4087-8488-096F2E709F20}" destId="{357C953F-8868-4C6D-905F-052E443E7D2A}" srcOrd="2" destOrd="0" presId="urn:microsoft.com/office/officeart/2018/2/layout/IconVerticalSolidList"/>
    <dgm:cxn modelId="{2026063A-8A2D-4F4D-91F2-D1BBC3FFC4D6}" type="presParOf" srcId="{65905EB7-66BE-4087-8488-096F2E709F20}" destId="{4FAA1DF9-7059-4B64-A55C-196EEB079106}" srcOrd="3" destOrd="0" presId="urn:microsoft.com/office/officeart/2018/2/layout/IconVerticalSolidList"/>
    <dgm:cxn modelId="{7F758707-0641-4EE1-B077-F46BFA2A2C5D}" type="presParOf" srcId="{CB812172-E113-4B18-8B28-A06031881702}" destId="{7D13A912-D774-463B-83C0-609ED95FF526}" srcOrd="11" destOrd="0" presId="urn:microsoft.com/office/officeart/2018/2/layout/IconVerticalSolidList"/>
    <dgm:cxn modelId="{7E306EE9-9086-4785-9FF6-6B4E577249A6}" type="presParOf" srcId="{CB812172-E113-4B18-8B28-A06031881702}" destId="{A0376BE7-CC1C-4EC5-B09D-32C838DB4E85}" srcOrd="12" destOrd="0" presId="urn:microsoft.com/office/officeart/2018/2/layout/IconVerticalSolidList"/>
    <dgm:cxn modelId="{5178F3A8-3122-4D40-9EAA-C669F4DAB634}" type="presParOf" srcId="{A0376BE7-CC1C-4EC5-B09D-32C838DB4E85}" destId="{CF245BEF-6727-49EF-BD84-592F049E893E}" srcOrd="0" destOrd="0" presId="urn:microsoft.com/office/officeart/2018/2/layout/IconVerticalSolidList"/>
    <dgm:cxn modelId="{DB9E3218-DDE4-4153-86A1-EAD49D3386A7}" type="presParOf" srcId="{A0376BE7-CC1C-4EC5-B09D-32C838DB4E85}" destId="{E7F744D5-5C4E-436C-BEB0-59DA536C1557}" srcOrd="1" destOrd="0" presId="urn:microsoft.com/office/officeart/2018/2/layout/IconVerticalSolidList"/>
    <dgm:cxn modelId="{55DE2B0C-5819-488A-A669-F01A30C1FC9D}" type="presParOf" srcId="{A0376BE7-CC1C-4EC5-B09D-32C838DB4E85}" destId="{45FECFCE-21E6-40ED-9308-CB4B90133A75}" srcOrd="2" destOrd="0" presId="urn:microsoft.com/office/officeart/2018/2/layout/IconVerticalSolidList"/>
    <dgm:cxn modelId="{1C6D2B52-11CF-4385-B4D6-B0DD6F99FE7C}" type="presParOf" srcId="{A0376BE7-CC1C-4EC5-B09D-32C838DB4E85}" destId="{2CC5F0CE-2427-4C44-9623-DB6109B6558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58A41-F197-44C1-8947-7E8293F0C7ED}">
      <dsp:nvSpPr>
        <dsp:cNvPr id="0" name=""/>
        <dsp:cNvSpPr/>
      </dsp:nvSpPr>
      <dsp:spPr>
        <a:xfrm>
          <a:off x="0" y="18428"/>
          <a:ext cx="5983393" cy="6957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B92CD-85E9-40DE-B47B-0850C21E5D08}">
      <dsp:nvSpPr>
        <dsp:cNvPr id="0" name=""/>
        <dsp:cNvSpPr/>
      </dsp:nvSpPr>
      <dsp:spPr>
        <a:xfrm>
          <a:off x="210469" y="157052"/>
          <a:ext cx="382671" cy="3826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125CC-A0BB-462E-B972-C252CA715482}">
      <dsp:nvSpPr>
        <dsp:cNvPr id="0" name=""/>
        <dsp:cNvSpPr/>
      </dsp:nvSpPr>
      <dsp:spPr>
        <a:xfrm>
          <a:off x="803610" y="505"/>
          <a:ext cx="5179782" cy="695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35" tIns="73635" rIns="73635" bIns="736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Updates</a:t>
          </a:r>
        </a:p>
      </dsp:txBody>
      <dsp:txXfrm>
        <a:off x="803610" y="505"/>
        <a:ext cx="5179782" cy="695766"/>
      </dsp:txXfrm>
    </dsp:sp>
    <dsp:sp modelId="{2803B99B-3877-4B02-A14C-585290B06F0C}">
      <dsp:nvSpPr>
        <dsp:cNvPr id="0" name=""/>
        <dsp:cNvSpPr/>
      </dsp:nvSpPr>
      <dsp:spPr>
        <a:xfrm>
          <a:off x="0" y="870213"/>
          <a:ext cx="5983393" cy="6957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A189D-9E8A-45A9-8063-1DDC3AF9095F}">
      <dsp:nvSpPr>
        <dsp:cNvPr id="0" name=""/>
        <dsp:cNvSpPr/>
      </dsp:nvSpPr>
      <dsp:spPr>
        <a:xfrm>
          <a:off x="210469" y="1026760"/>
          <a:ext cx="382671" cy="3826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9D91C-8937-46DB-9A6B-311AC7C25733}">
      <dsp:nvSpPr>
        <dsp:cNvPr id="0" name=""/>
        <dsp:cNvSpPr/>
      </dsp:nvSpPr>
      <dsp:spPr>
        <a:xfrm>
          <a:off x="803610" y="870213"/>
          <a:ext cx="5179782" cy="695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35" tIns="73635" rIns="73635" bIns="736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Survey Results</a:t>
          </a:r>
        </a:p>
      </dsp:txBody>
      <dsp:txXfrm>
        <a:off x="803610" y="870213"/>
        <a:ext cx="5179782" cy="695766"/>
      </dsp:txXfrm>
    </dsp:sp>
    <dsp:sp modelId="{14F0B6AA-7186-41AF-841D-0A82E64FB3A4}">
      <dsp:nvSpPr>
        <dsp:cNvPr id="0" name=""/>
        <dsp:cNvSpPr/>
      </dsp:nvSpPr>
      <dsp:spPr>
        <a:xfrm>
          <a:off x="0" y="1739921"/>
          <a:ext cx="5983393" cy="6957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7A594-1512-43DE-8F3E-420836982EB1}">
      <dsp:nvSpPr>
        <dsp:cNvPr id="0" name=""/>
        <dsp:cNvSpPr/>
      </dsp:nvSpPr>
      <dsp:spPr>
        <a:xfrm>
          <a:off x="210469" y="1896468"/>
          <a:ext cx="382671" cy="3826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22800-D922-4E2E-BE83-4C8B74729FFA}">
      <dsp:nvSpPr>
        <dsp:cNvPr id="0" name=""/>
        <dsp:cNvSpPr/>
      </dsp:nvSpPr>
      <dsp:spPr>
        <a:xfrm>
          <a:off x="803610" y="1739921"/>
          <a:ext cx="5179782" cy="695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35" tIns="73635" rIns="73635" bIns="736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Training Opportunities</a:t>
          </a:r>
        </a:p>
      </dsp:txBody>
      <dsp:txXfrm>
        <a:off x="803610" y="1739921"/>
        <a:ext cx="5179782" cy="695766"/>
      </dsp:txXfrm>
    </dsp:sp>
    <dsp:sp modelId="{DF8A39EF-73F7-4C25-A759-B6964DB97B7C}">
      <dsp:nvSpPr>
        <dsp:cNvPr id="0" name=""/>
        <dsp:cNvSpPr/>
      </dsp:nvSpPr>
      <dsp:spPr>
        <a:xfrm>
          <a:off x="0" y="2609629"/>
          <a:ext cx="5983393" cy="6957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87D6D-D44E-4DA3-8198-3FE62DDE1205}">
      <dsp:nvSpPr>
        <dsp:cNvPr id="0" name=""/>
        <dsp:cNvSpPr/>
      </dsp:nvSpPr>
      <dsp:spPr>
        <a:xfrm>
          <a:off x="210469" y="2766176"/>
          <a:ext cx="382671" cy="3826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8B3D7-44BB-45BC-9256-267651BF4FFF}">
      <dsp:nvSpPr>
        <dsp:cNvPr id="0" name=""/>
        <dsp:cNvSpPr/>
      </dsp:nvSpPr>
      <dsp:spPr>
        <a:xfrm>
          <a:off x="803610" y="2609629"/>
          <a:ext cx="5179782" cy="695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35" tIns="73635" rIns="73635" bIns="736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New Resources Available</a:t>
          </a:r>
        </a:p>
      </dsp:txBody>
      <dsp:txXfrm>
        <a:off x="803610" y="2609629"/>
        <a:ext cx="5179782" cy="695766"/>
      </dsp:txXfrm>
    </dsp:sp>
    <dsp:sp modelId="{485FF6C4-BD43-4F21-B5EB-080DB79A696E}">
      <dsp:nvSpPr>
        <dsp:cNvPr id="0" name=""/>
        <dsp:cNvSpPr/>
      </dsp:nvSpPr>
      <dsp:spPr>
        <a:xfrm>
          <a:off x="0" y="3479337"/>
          <a:ext cx="5983393" cy="6957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7DFAC-631A-4E9B-94F8-CFD0A4A80767}">
      <dsp:nvSpPr>
        <dsp:cNvPr id="0" name=""/>
        <dsp:cNvSpPr/>
      </dsp:nvSpPr>
      <dsp:spPr>
        <a:xfrm>
          <a:off x="210469" y="3635884"/>
          <a:ext cx="382671" cy="38267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4CC44-F882-4A29-965A-2654350C7B55}">
      <dsp:nvSpPr>
        <dsp:cNvPr id="0" name=""/>
        <dsp:cNvSpPr/>
      </dsp:nvSpPr>
      <dsp:spPr>
        <a:xfrm>
          <a:off x="803610" y="3479337"/>
          <a:ext cx="5179782" cy="695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35" tIns="73635" rIns="73635" bIns="736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New Publications</a:t>
          </a:r>
        </a:p>
      </dsp:txBody>
      <dsp:txXfrm>
        <a:off x="803610" y="3479337"/>
        <a:ext cx="5179782" cy="695766"/>
      </dsp:txXfrm>
    </dsp:sp>
    <dsp:sp modelId="{F61F9C31-482E-4D43-942C-A4D5F81F56AD}">
      <dsp:nvSpPr>
        <dsp:cNvPr id="0" name=""/>
        <dsp:cNvSpPr/>
      </dsp:nvSpPr>
      <dsp:spPr>
        <a:xfrm>
          <a:off x="0" y="4349045"/>
          <a:ext cx="5983393" cy="6957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D76B0-180F-4C2A-A5B7-0D05499F523D}">
      <dsp:nvSpPr>
        <dsp:cNvPr id="0" name=""/>
        <dsp:cNvSpPr/>
      </dsp:nvSpPr>
      <dsp:spPr>
        <a:xfrm>
          <a:off x="210469" y="4505592"/>
          <a:ext cx="382671" cy="38267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AA1DF9-7059-4B64-A55C-196EEB079106}">
      <dsp:nvSpPr>
        <dsp:cNvPr id="0" name=""/>
        <dsp:cNvSpPr/>
      </dsp:nvSpPr>
      <dsp:spPr>
        <a:xfrm>
          <a:off x="803610" y="4349045"/>
          <a:ext cx="5179782" cy="695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35" tIns="73635" rIns="73635" bIns="736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Isolation Guidelines Presentation</a:t>
          </a:r>
        </a:p>
      </dsp:txBody>
      <dsp:txXfrm>
        <a:off x="803610" y="4349045"/>
        <a:ext cx="5179782" cy="695766"/>
      </dsp:txXfrm>
    </dsp:sp>
    <dsp:sp modelId="{CF245BEF-6727-49EF-BD84-592F049E893E}">
      <dsp:nvSpPr>
        <dsp:cNvPr id="0" name=""/>
        <dsp:cNvSpPr/>
      </dsp:nvSpPr>
      <dsp:spPr>
        <a:xfrm>
          <a:off x="0" y="5218753"/>
          <a:ext cx="5983393" cy="6957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744D5-5C4E-436C-BEB0-59DA536C1557}">
      <dsp:nvSpPr>
        <dsp:cNvPr id="0" name=""/>
        <dsp:cNvSpPr/>
      </dsp:nvSpPr>
      <dsp:spPr>
        <a:xfrm>
          <a:off x="210469" y="5375300"/>
          <a:ext cx="382671" cy="38267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5F0CE-2427-4C44-9623-DB6109B6558A}">
      <dsp:nvSpPr>
        <dsp:cNvPr id="0" name=""/>
        <dsp:cNvSpPr/>
      </dsp:nvSpPr>
      <dsp:spPr>
        <a:xfrm>
          <a:off x="803610" y="5218753"/>
          <a:ext cx="5179782" cy="695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35" tIns="73635" rIns="73635" bIns="736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Questions/Open Forum</a:t>
          </a:r>
        </a:p>
      </dsp:txBody>
      <dsp:txXfrm>
        <a:off x="803610" y="5218753"/>
        <a:ext cx="5179782" cy="695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CA006-7F39-4CEF-9728-161A9C56E2CD}" type="datetimeFigureOut">
              <a:rPr lang="en-US" smtClean="0"/>
              <a:t>07/18/2024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FB528-F4AA-4B07-BEBB-AD8A374C5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7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FB528-F4AA-4B07-BEBB-AD8A374C50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37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 responses:</a:t>
            </a:r>
          </a:p>
          <a:p>
            <a:pPr marL="228600" indent="-228600">
              <a:buAutoNum type="arabicPeriod"/>
            </a:pPr>
            <a:r>
              <a:rPr lang="en-US" dirty="0"/>
              <a:t>New resources or materials available</a:t>
            </a:r>
          </a:p>
          <a:p>
            <a:pPr marL="228600" indent="-228600">
              <a:buAutoNum type="arabicPeriod"/>
            </a:pPr>
            <a:r>
              <a:rPr lang="en-US" dirty="0"/>
              <a:t>TB related news</a:t>
            </a:r>
          </a:p>
          <a:p>
            <a:pPr marL="228600" indent="-228600">
              <a:buAutoNum type="arabicPeriod"/>
            </a:pPr>
            <a:r>
              <a:rPr lang="en-US" dirty="0"/>
              <a:t>Presentations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FB528-F4AA-4B07-BEBB-AD8A374C50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40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 responses:</a:t>
            </a:r>
          </a:p>
          <a:p>
            <a:pPr marL="228600" indent="-228600">
              <a:buAutoNum type="arabicPeriod"/>
            </a:pPr>
            <a:r>
              <a:rPr lang="en-US" dirty="0"/>
              <a:t>Presentations on nurse case management best practices/tips and tricks</a:t>
            </a:r>
          </a:p>
          <a:p>
            <a:pPr marL="228600" indent="-228600">
              <a:buAutoNum type="arabicPeriod"/>
            </a:pPr>
            <a:r>
              <a:rPr lang="en-US" dirty="0"/>
              <a:t>Case presentations from public health nurses</a:t>
            </a:r>
          </a:p>
          <a:p>
            <a:pPr marL="228600" indent="-228600">
              <a:buAutoNum type="arabicPeriod"/>
            </a:pPr>
            <a:r>
              <a:rPr lang="en-US" dirty="0"/>
              <a:t>Upcoming training opportunities</a:t>
            </a:r>
          </a:p>
          <a:p>
            <a:pPr marL="228600" indent="-228600">
              <a:buAutoNum type="arabicPeriod"/>
            </a:pPr>
            <a:r>
              <a:rPr lang="en-US" dirty="0"/>
              <a:t>Information about available resources or materials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1 “other” response – “Any updates/changes to treatment/management recommendations”</a:t>
            </a:r>
          </a:p>
          <a:p>
            <a:pPr marL="0" indent="0">
              <a:buNone/>
            </a:pPr>
            <a:r>
              <a:rPr lang="en-US" dirty="0"/>
              <a:t>Options that got cut off: Presentations on TB basics (LTBI vs. TB, treatment options, etc.), Review of reporting and/or referrals (MDSS data entry, IJNs, etc.), Presentations from other programs or partner organizations.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FB528-F4AA-4B07-BEBB-AD8A374C50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41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Responses have been condensed.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FB528-F4AA-4B07-BEBB-AD8A374C50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07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FB528-F4AA-4B07-BEBB-AD8A374C50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85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TB PEN/ETN (Program Evaluation Network and Education and Training Network)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FB528-F4AA-4B07-BEBB-AD8A374C50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44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FB528-F4AA-4B07-BEBB-AD8A374C50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7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07/18/2024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55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07/18/2024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98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07/18/2024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458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24AD7E-8E07-025E-1C1B-43AC6C5221F5}"/>
              </a:ext>
            </a:extLst>
          </p:cNvPr>
          <p:cNvSpPr/>
          <p:nvPr userDrawn="1"/>
        </p:nvSpPr>
        <p:spPr>
          <a:xfrm>
            <a:off x="0" y="0"/>
            <a:ext cx="12192000" cy="4948881"/>
          </a:xfrm>
          <a:prstGeom prst="rect">
            <a:avLst/>
          </a:prstGeom>
          <a:solidFill>
            <a:srgbClr val="0F4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4B56E5C-6779-5966-1163-B4449A84A7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57700" y="5040956"/>
            <a:ext cx="3276600" cy="1670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01AFED-6283-EF14-828F-F1564B66E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6C3C61-8C36-77AD-9E0A-9FA62B81B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0539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24AD7E-8E07-025E-1C1B-43AC6C5221F5}"/>
              </a:ext>
            </a:extLst>
          </p:cNvPr>
          <p:cNvSpPr/>
          <p:nvPr userDrawn="1"/>
        </p:nvSpPr>
        <p:spPr>
          <a:xfrm>
            <a:off x="0" y="0"/>
            <a:ext cx="12192000" cy="4948881"/>
          </a:xfrm>
          <a:prstGeom prst="rect">
            <a:avLst/>
          </a:prstGeom>
          <a:solidFill>
            <a:srgbClr val="076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4B56E5C-6779-5966-1163-B4449A84A7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57700" y="5040956"/>
            <a:ext cx="3276600" cy="1670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01AFED-6283-EF14-828F-F1564B66E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6C3C61-8C36-77AD-9E0A-9FA62B81B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01197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BCBC2B-1E5D-70D4-C2B0-10A8719BCB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4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A76AF-C2CB-C3AC-FFB2-89F3610C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9B3C54-BE60-8D42-B958-D833F7DCCF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94B371D-AA5E-88EC-293D-8BF8C67D2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110948"/>
            <a:ext cx="10336972" cy="94421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Michigan Department of Health and Human Services (MDHHS) provides opportunities, services, and programs that promote a healthy, safe and stable environment for residents to be self-sufficient.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BFEC88-C7D0-3AB9-31D4-9EEE5083C0DF}"/>
              </a:ext>
            </a:extLst>
          </p:cNvPr>
          <p:cNvSpPr txBox="1">
            <a:spLocks/>
          </p:cNvSpPr>
          <p:nvPr userDrawn="1"/>
        </p:nvSpPr>
        <p:spPr>
          <a:xfrm>
            <a:off x="838200" y="2057400"/>
            <a:ext cx="10515600" cy="8162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0F406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2897022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BCBC2B-1E5D-70D4-C2B0-10A8719BCB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6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D4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A76AF-C2CB-C3AC-FFB2-89F3610C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9B3C54-BE60-8D42-B958-D833F7DCCF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684CA9C-FAB9-C24E-43B1-7087D210A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110948"/>
            <a:ext cx="10396607" cy="94421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Michigan Department of Health and Human Services (MDHHS) provides opportunities, services, and programs that promote a healthy, safe and stable environment for residents to be self-sufficient.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C60CE71-D9B4-E16D-C42E-A0A666C6AC37}"/>
              </a:ext>
            </a:extLst>
          </p:cNvPr>
          <p:cNvSpPr txBox="1">
            <a:spLocks/>
          </p:cNvSpPr>
          <p:nvPr userDrawn="1"/>
        </p:nvSpPr>
        <p:spPr>
          <a:xfrm>
            <a:off x="838200" y="2057400"/>
            <a:ext cx="10515600" cy="8162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0F406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768776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C5E430-AE8F-5628-1402-8ABDFCC429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40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BBE482-7E88-E806-B72B-7B3DB5D0A9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A5E7B1B-6464-DFF0-B8D1-3E495D651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037" y="3110948"/>
            <a:ext cx="10207763" cy="94421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Michigan Department of Health and Human Services (MDHHS) provides opportunities, services, and programs that promote a healthy, safe and stable environment for residents to be self-sufficient.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99B56C-6AB1-3E28-422A-DAC1AC9D6CBF}"/>
              </a:ext>
            </a:extLst>
          </p:cNvPr>
          <p:cNvSpPr txBox="1">
            <a:spLocks/>
          </p:cNvSpPr>
          <p:nvPr userDrawn="1"/>
        </p:nvSpPr>
        <p:spPr>
          <a:xfrm>
            <a:off x="1146036" y="2057400"/>
            <a:ext cx="10207763" cy="8162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0F406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dirty="0">
                <a:solidFill>
                  <a:schemeClr val="bg1"/>
                </a:solidFill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3030904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C5E430-AE8F-5628-1402-8ABDFCC429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6D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BBE482-7E88-E806-B72B-7B3DB5D0A9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A5E7B1B-6464-DFF0-B8D1-3E495D651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037" y="3110948"/>
            <a:ext cx="10207763" cy="94421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Michigan Department of Health and Human Services (MDHHS) provides opportunities, services, and programs that promote a healthy, safe and stable environment for residents to be self-sufficient.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99B56C-6AB1-3E28-422A-DAC1AC9D6CBF}"/>
              </a:ext>
            </a:extLst>
          </p:cNvPr>
          <p:cNvSpPr txBox="1">
            <a:spLocks/>
          </p:cNvSpPr>
          <p:nvPr userDrawn="1"/>
        </p:nvSpPr>
        <p:spPr>
          <a:xfrm>
            <a:off x="1146036" y="2057400"/>
            <a:ext cx="10207763" cy="8162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0F406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dirty="0">
                <a:solidFill>
                  <a:schemeClr val="bg1"/>
                </a:solidFill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3693090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160492-787F-85FD-8490-F5257C1F930F}"/>
              </a:ext>
            </a:extLst>
          </p:cNvPr>
          <p:cNvSpPr/>
          <p:nvPr userDrawn="1"/>
        </p:nvSpPr>
        <p:spPr>
          <a:xfrm>
            <a:off x="0" y="0"/>
            <a:ext cx="12192000" cy="1325564"/>
          </a:xfrm>
          <a:prstGeom prst="rect">
            <a:avLst/>
          </a:prstGeom>
          <a:solidFill>
            <a:srgbClr val="0F4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34B63-C06B-E934-D5FE-35E3A6DF4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C2B83-950D-446E-C1BD-1E58F255B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F970C-3214-5EDC-CB6A-52407D45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8BD528A-FAD6-81BB-1EB4-827ADE020F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5238" y="384841"/>
            <a:ext cx="1477662" cy="5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73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160492-787F-85FD-8490-F5257C1F930F}"/>
              </a:ext>
            </a:extLst>
          </p:cNvPr>
          <p:cNvSpPr/>
          <p:nvPr userDrawn="1"/>
        </p:nvSpPr>
        <p:spPr>
          <a:xfrm>
            <a:off x="0" y="0"/>
            <a:ext cx="12192000" cy="1325564"/>
          </a:xfrm>
          <a:prstGeom prst="rect">
            <a:avLst/>
          </a:prstGeom>
          <a:solidFill>
            <a:srgbClr val="076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34B63-C06B-E934-D5FE-35E3A6DF4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C2B83-950D-446E-C1BD-1E58F255B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D4E"/>
              </a:buClr>
              <a:defRPr/>
            </a:lvl1pPr>
            <a:lvl2pPr>
              <a:buClr>
                <a:srgbClr val="009D4E"/>
              </a:buClr>
              <a:defRPr/>
            </a:lvl2pPr>
            <a:lvl3pPr>
              <a:buClr>
                <a:srgbClr val="009D4E"/>
              </a:buClr>
              <a:defRPr/>
            </a:lvl3pPr>
            <a:lvl4pPr>
              <a:buClr>
                <a:srgbClr val="009D4E"/>
              </a:buClr>
              <a:defRPr/>
            </a:lvl4pPr>
            <a:lvl5pPr>
              <a:buClr>
                <a:srgbClr val="009D4E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F970C-3214-5EDC-CB6A-52407D45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8BD528A-FAD6-81BB-1EB4-827ADE020F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5238" y="384841"/>
            <a:ext cx="1477662" cy="5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8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07/18/2024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302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09FDA-4B9A-BE2A-B621-005582947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C8F63-449F-DE35-5768-2528F8986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44DCD-D27D-03A2-EA28-3E878A40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99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8D5B03-AF55-B078-9735-BC04D403FE45}"/>
              </a:ext>
            </a:extLst>
          </p:cNvPr>
          <p:cNvSpPr/>
          <p:nvPr userDrawn="1"/>
        </p:nvSpPr>
        <p:spPr>
          <a:xfrm>
            <a:off x="0" y="0"/>
            <a:ext cx="12192000" cy="1325564"/>
          </a:xfrm>
          <a:prstGeom prst="rect">
            <a:avLst/>
          </a:prstGeom>
          <a:solidFill>
            <a:srgbClr val="0F4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F22A19E-9CD5-DE59-0966-468CB68B1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5238" y="384841"/>
            <a:ext cx="1477662" cy="5558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79283F-0F50-5019-0A76-8176EFC42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1BE59-1388-7371-D6A0-8ADA67364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946AAF-EB99-4096-71FF-F13FCA6F5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687AE-0A1C-8E11-AEA6-156501829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61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6B12952-505E-4353-9404-0FCF97FE7320}"/>
              </a:ext>
            </a:extLst>
          </p:cNvPr>
          <p:cNvSpPr/>
          <p:nvPr userDrawn="1"/>
        </p:nvSpPr>
        <p:spPr>
          <a:xfrm>
            <a:off x="0" y="0"/>
            <a:ext cx="12192000" cy="1325564"/>
          </a:xfrm>
          <a:prstGeom prst="rect">
            <a:avLst/>
          </a:prstGeom>
          <a:solidFill>
            <a:srgbClr val="076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60892C6-F724-239E-0B54-8F06D9CC6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5238" y="384841"/>
            <a:ext cx="1477662" cy="5558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79283F-0F50-5019-0A76-8176EFC42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1BE59-1388-7371-D6A0-8ADA67364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009D4E"/>
              </a:buClr>
              <a:defRPr/>
            </a:lvl1pPr>
            <a:lvl2pPr>
              <a:buClr>
                <a:srgbClr val="009D4E"/>
              </a:buClr>
              <a:defRPr/>
            </a:lvl2pPr>
            <a:lvl3pPr>
              <a:buClr>
                <a:srgbClr val="009D4E"/>
              </a:buClr>
              <a:defRPr/>
            </a:lvl3pPr>
            <a:lvl4pPr>
              <a:buClr>
                <a:srgbClr val="009D4E"/>
              </a:buClr>
              <a:defRPr/>
            </a:lvl4pPr>
            <a:lvl5pPr>
              <a:buClr>
                <a:srgbClr val="009D4E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946AAF-EB99-4096-71FF-F13FCA6F5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009D4E"/>
              </a:buClr>
              <a:defRPr/>
            </a:lvl1pPr>
            <a:lvl2pPr>
              <a:buClr>
                <a:srgbClr val="009D4E"/>
              </a:buClr>
              <a:defRPr/>
            </a:lvl2pPr>
            <a:lvl3pPr>
              <a:buClr>
                <a:srgbClr val="009D4E"/>
              </a:buClr>
              <a:defRPr/>
            </a:lvl3pPr>
            <a:lvl4pPr>
              <a:buClr>
                <a:srgbClr val="009D4E"/>
              </a:buClr>
              <a:defRPr/>
            </a:lvl4pPr>
            <a:lvl5pPr>
              <a:buClr>
                <a:srgbClr val="009D4E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687AE-0A1C-8E11-AEA6-156501829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46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BCBC2B-1E5D-70D4-C2B0-10A8719BCB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4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572CC5A-87C4-9C3E-6432-EA8C1EC05E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7169" y="5747265"/>
            <a:ext cx="1477662" cy="5558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42D213-47C3-6884-5268-D0240E7E1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A76AF-C2CB-C3AC-FFB2-89F3610C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9B3C54-BE60-8D42-B958-D833F7DCCF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30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9B3B15-B613-95A9-B12D-1986BCB57B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6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572CC5A-87C4-9C3E-6432-EA8C1EC05E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7169" y="5747265"/>
            <a:ext cx="1477662" cy="5558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42D213-47C3-6884-5268-D0240E7E1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A76AF-C2CB-C3AC-FFB2-89F3610C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9B3C54-BE60-8D42-B958-D833F7DCCF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02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1D299B-0049-C495-7303-C7E7F2C5690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F4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15CEE-E90C-859F-4450-7BFE02B8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E435E-BBAF-A2E7-72ED-13955A61E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8030" y="987425"/>
            <a:ext cx="52636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35BCC-586E-5461-F968-A677903C2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ACF30-0588-8FD5-402F-B4A287C3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43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5E3212-1013-E0B9-F253-D720381EDC2C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76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15CEE-E90C-859F-4450-7BFE02B8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E435E-BBAF-A2E7-72ED-13955A61E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8030" y="987425"/>
            <a:ext cx="5263662" cy="4873625"/>
          </a:xfrm>
        </p:spPr>
        <p:txBody>
          <a:bodyPr/>
          <a:lstStyle>
            <a:lvl1pPr>
              <a:buClr>
                <a:srgbClr val="009D4E"/>
              </a:buClr>
              <a:defRPr sz="3200"/>
            </a:lvl1pPr>
            <a:lvl2pPr>
              <a:buClr>
                <a:srgbClr val="009D4E"/>
              </a:buClr>
              <a:defRPr sz="2800"/>
            </a:lvl2pPr>
            <a:lvl3pPr>
              <a:buClr>
                <a:srgbClr val="009D4E"/>
              </a:buClr>
              <a:defRPr sz="2400"/>
            </a:lvl3pPr>
            <a:lvl4pPr>
              <a:buClr>
                <a:srgbClr val="009D4E"/>
              </a:buClr>
              <a:defRPr sz="2000"/>
            </a:lvl4pPr>
            <a:lvl5pPr>
              <a:buClr>
                <a:srgbClr val="009D4E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35BCC-586E-5461-F968-A677903C2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ACF30-0588-8FD5-402F-B4A287C3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21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A0F12-0037-DEAA-51A6-2975296D3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70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ADE34-B508-5EA4-A7DD-B2547FCC4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62E915-6E0C-CDEF-B898-CC9BC1FF26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3CF40-EE2C-F6C1-4A5C-A0B899646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23A05F-7391-3BA5-66B9-DBFA40B0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530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A632D-1587-8BBF-987D-73D0553F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3D30CE-0100-C31E-C67C-59D9DC240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01053-E4FF-3304-A78F-4E6CE3FA0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6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07/18/2024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7647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1FD0D6-B10A-B2B8-A1A6-F50589A92A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05A245-94A3-005B-BF71-F1E5A8ABC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0FF3C-0E25-A3A3-C189-F10F3B4C4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3C54-BE60-8D42-B958-D833F7D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8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07/18/2024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07/18/2024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73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07/18/2024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67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07/18/2024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81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07/18/2024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37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07/18/2024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1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07/18/2024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2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C8ACD4-22B1-6B1D-CBBD-D77CD9845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9037938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C9917-27B6-3046-49AB-03FDCA409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458EF-EA24-7457-AEB7-C34B6377A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09B3C54-BE60-8D42-B958-D833F7DCCF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1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F40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F406B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406B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406B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406B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406B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oh.wa.gov/you-and-your-family/illness-and-disease-z/tuberculosis-tb/public-health-professionals/tb-echo" TargetMode="External"/><Relationship Id="rId3" Type="http://schemas.openxmlformats.org/officeDocument/2006/relationships/hyperlink" Target="https://www.heartlandntbc.org/calendar/" TargetMode="External"/><Relationship Id="rId7" Type="http://schemas.openxmlformats.org/officeDocument/2006/relationships/hyperlink" Target="https://www.tbppm.org/events/15181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e.mayo.edu/public-health/content/tb-contact-investigation-essentials-healthcare-professionals-livestream#group-tabs-node-course-default1" TargetMode="External"/><Relationship Id="rId5" Type="http://schemas.openxmlformats.org/officeDocument/2006/relationships/hyperlink" Target="https://globaltb.njms.rutgers.edu/educationalmaterials/calendar/2024/TB101.php" TargetMode="External"/><Relationship Id="rId10" Type="http://schemas.openxmlformats.org/officeDocument/2006/relationships/hyperlink" Target="https://www.cdc.gov/tb-programs/php/about/tb-etn.html" TargetMode="External"/><Relationship Id="rId4" Type="http://schemas.openxmlformats.org/officeDocument/2006/relationships/hyperlink" Target="https://www.currytbcenter.ucsf.edu/trainings/bridges-build-tb-pacific-islander-community-within-continental-us" TargetMode="External"/><Relationship Id="rId9" Type="http://schemas.openxmlformats.org/officeDocument/2006/relationships/hyperlink" Target="https://sntc.medicine.ufl.edu/clinical-pharmacology-tuberculosis-drugs-2024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tb-programs/php/about/tb-etn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g"/><Relationship Id="rId5" Type="http://schemas.openxmlformats.org/officeDocument/2006/relationships/hyperlink" Target="https://ce.mayo.edu/family-medicine/content/tb-clinical-intensive-2024#group-tabs-node-course-default1" TargetMode="External"/><Relationship Id="rId4" Type="http://schemas.openxmlformats.org/officeDocument/2006/relationships/hyperlink" Target="https://globaltb.njms.rutgers.edu/educationalmaterials/calendar/TBISept.ph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enterfortuberculosis.mayo.edu/education-and-training/self-study-courses/" TargetMode="External"/><Relationship Id="rId2" Type="http://schemas.openxmlformats.org/officeDocument/2006/relationships/hyperlink" Target="https://www.pathlms.com/tbcontrollers/courses/59317/webinars/3910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enterfortuberculosis.mayo.edu/education-and-training/wisconsin-tb-summit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sntc.medicine.ufl.edu/home/index#/products/193" TargetMode="External"/><Relationship Id="rId3" Type="http://schemas.openxmlformats.org/officeDocument/2006/relationships/hyperlink" Target="https://www.pccarx.com/Resources/FindACompounder" TargetMode="External"/><Relationship Id="rId7" Type="http://schemas.openxmlformats.org/officeDocument/2006/relationships/hyperlink" Target="https://sntc.medicine.ufl.edu/home/index#/products/192" TargetMode="External"/><Relationship Id="rId2" Type="http://schemas.openxmlformats.org/officeDocument/2006/relationships/hyperlink" Target="https://centerfortuberculosis.mayo.edu/media/studio-sites/center-for-tuberculosis-website/education-and-training/MCCT_Compounding_Pharmacy_Fact_Shee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chigan.gov/mdhhs/-/media/Project/Websites/mdhhs/MDHHS-TB/SomosTB-Flyer.pdf?rev=c19b641501c345088418a06fb49b4729&amp;hash=3E8B487B75AA06EBDDDFE419A1C63F5D" TargetMode="External"/><Relationship Id="rId5" Type="http://schemas.openxmlformats.org/officeDocument/2006/relationships/hyperlink" Target="https://www.michigan.gov/mdhhs/-/media/Project/Websites/mdhhs/MDHHS-TB/WeAreTB-Flyer.pdf?rev=5e3bb2267c574bcab6164c2f4310a83b&amp;hash=649B0E5DDBDBEE5B40894F5994AF3C80" TargetMode="External"/><Relationship Id="rId4" Type="http://schemas.openxmlformats.org/officeDocument/2006/relationships/hyperlink" Target="https://a4pc.org/find-a-compounde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mwr/volumes/73/ss/ss7304a1.htm?s_cid=ss7304a1_w&amp;ACSTrackingID=USCDC_921-DM129546&amp;ACSTrackingLabel=MMWR%20Surveillance%20Summaries%20%E2%80%93%20Vol.%2073%2C%20June%206%2C%202024%20&amp;deliveryName=USCDC_921-DM12954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bcontrollers.org/docs/NSTC/LTBI_Clinical_Guidelines_04_2024_FINAL.pdf" TargetMode="External"/><Relationship Id="rId4" Type="http://schemas.openxmlformats.org/officeDocument/2006/relationships/hyperlink" Target="https://academic.oup.com/cid/advance-article/doi/10.1093/cid/ciae199/7649400?login=fals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93/cid/ciae199" TargetMode="Externa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higan.gov/mdhhs/keep-mi-healthy/communicablediseases/diseasesandimmunization/tb/physician-consulting" TargetMode="Externa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higan.gov/mdhhs/-/media/Project/Websites/mdhhs/MDHHS-TB/TB-Elim-Plan-Final.pdf?rev=aba1a774ea7343fbad14747d290e4099&amp;hash=1C456F94F43D7D00111FD1B1229DADC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berlinc@michigan.gov" TargetMode="External"/><Relationship Id="rId2" Type="http://schemas.openxmlformats.org/officeDocument/2006/relationships/hyperlink" Target="https://www.michigan.gov/mdhhs/keep-mi-healthy/communicablediseases/diseasesandimmunization/tb/training/nursene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C60ED7-11F7-478C-AC8E-0865FABDA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D472C551-D440-40DF-9260-BDB9AC409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 descr="Top view of a background splashed with colors">
            <a:extLst>
              <a:ext uri="{FF2B5EF4-FFF2-40B4-BE49-F238E27FC236}">
                <a16:creationId xmlns:a16="http://schemas.microsoft.com/office/drawing/2014/main" id="{DA447169-9DE0-5D7B-0338-D6E9736D69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46" b="1701"/>
          <a:stretch/>
        </p:blipFill>
        <p:spPr>
          <a:xfrm>
            <a:off x="-8858" y="0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3FA474-8948-DB6D-C349-6979D4CB0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1637" y="1211237"/>
            <a:ext cx="6347918" cy="3670098"/>
          </a:xfrm>
        </p:spPr>
        <p:txBody>
          <a:bodyPr anchor="b">
            <a:normAutofit/>
          </a:bodyPr>
          <a:lstStyle/>
          <a:p>
            <a:r>
              <a:rPr lang="en-US" sz="6600">
                <a:solidFill>
                  <a:srgbClr val="FFFFFF"/>
                </a:solidFill>
              </a:rPr>
              <a:t>TB Nurse network meeting</a:t>
            </a:r>
            <a:br>
              <a:rPr lang="en-US" sz="6600">
                <a:solidFill>
                  <a:srgbClr val="FFFFFF"/>
                </a:solidFill>
              </a:rPr>
            </a:br>
            <a:br>
              <a:rPr lang="en-US" sz="2200">
                <a:solidFill>
                  <a:srgbClr val="FFFFFF"/>
                </a:solidFill>
              </a:rPr>
            </a:br>
            <a:r>
              <a:rPr lang="en-US" sz="2200">
                <a:solidFill>
                  <a:srgbClr val="FFFFFF"/>
                </a:solidFill>
              </a:rPr>
              <a:t>July 17, 2024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99311-E67D-A2DD-FA25-42CE5EFD6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1637" y="5193121"/>
            <a:ext cx="6347919" cy="1314445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800" u="sng" dirty="0">
                <a:solidFill>
                  <a:srgbClr val="FFFFFF"/>
                </a:solidFill>
              </a:rPr>
              <a:t>Call-in Option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FFFFFF"/>
                </a:solidFill>
              </a:rPr>
              <a:t>Dial: 248-509-0316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FFFFFF"/>
                </a:solidFill>
              </a:rPr>
              <a:t>Conference ID: 718 459 655#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897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31FB3-A341-626A-6925-D296B024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Q6: Other Suggestions or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61983-A797-E100-6F24-CCC7A0158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open forum, invitation to write in prior to meeting</a:t>
            </a:r>
          </a:p>
          <a:p>
            <a:r>
              <a:rPr lang="en-US" dirty="0"/>
              <a:t>Info on managing MDRs</a:t>
            </a:r>
          </a:p>
          <a:p>
            <a:r>
              <a:rPr lang="en-US" dirty="0"/>
              <a:t>Great info provided at these meetings</a:t>
            </a:r>
          </a:p>
          <a:p>
            <a:r>
              <a:rPr lang="en-US" dirty="0"/>
              <a:t>Not able to consistently attend due to other work demands</a:t>
            </a:r>
          </a:p>
        </p:txBody>
      </p:sp>
    </p:spTree>
    <p:extLst>
      <p:ext uri="{BB962C8B-B14F-4D97-AF65-F5344CB8AC3E}">
        <p14:creationId xmlns:p14="http://schemas.microsoft.com/office/powerpoint/2010/main" val="2684209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circle with a red blue and green center&#10;&#10;Description automatically generated">
            <a:extLst>
              <a:ext uri="{FF2B5EF4-FFF2-40B4-BE49-F238E27FC236}">
                <a16:creationId xmlns:a16="http://schemas.microsoft.com/office/drawing/2014/main" id="{BF190179-D1FE-9ED3-D43C-3FD59BB16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66" y="426288"/>
            <a:ext cx="9956946" cy="2805100"/>
          </a:xfrm>
        </p:spPr>
      </p:pic>
      <p:pic>
        <p:nvPicPr>
          <p:cNvPr id="7" name="Picture 6" descr="A colorful circle with a group of people in it&#10;&#10;Description automatically generated with medium confidence">
            <a:extLst>
              <a:ext uri="{FF2B5EF4-FFF2-40B4-BE49-F238E27FC236}">
                <a16:creationId xmlns:a16="http://schemas.microsoft.com/office/drawing/2014/main" id="{FEFE04E9-2B88-2D9F-F1B1-51FEF4092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66" y="3389111"/>
            <a:ext cx="9569278" cy="304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32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1F0AC-4BB7-A4BD-1316-B9FE0109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Q7 &amp; Q8: Other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2F792-4388-2B42-8AC2-8E66804FD3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Q7: Work Setting, “Other”</a:t>
            </a:r>
          </a:p>
          <a:p>
            <a:pPr lvl="1"/>
            <a:r>
              <a:rPr lang="en-US" dirty="0"/>
              <a:t>Ambulatory Care Organization</a:t>
            </a:r>
          </a:p>
          <a:p>
            <a:pPr lvl="1"/>
            <a:r>
              <a:rPr lang="en-US" dirty="0"/>
              <a:t>University Health Service</a:t>
            </a:r>
          </a:p>
          <a:p>
            <a:pPr lvl="1"/>
            <a:r>
              <a:rPr lang="en-US" dirty="0"/>
              <a:t>Fire Department</a:t>
            </a:r>
          </a:p>
          <a:p>
            <a:pPr lvl="1"/>
            <a:r>
              <a:rPr lang="en-US" dirty="0"/>
              <a:t>Retired, still doing classes</a:t>
            </a:r>
          </a:p>
          <a:p>
            <a:pPr lvl="1"/>
            <a:r>
              <a:rPr lang="en-US" dirty="0"/>
              <a:t>TB clinic</a:t>
            </a:r>
          </a:p>
          <a:p>
            <a:pPr lvl="1"/>
            <a:r>
              <a:rPr lang="en-US" dirty="0"/>
              <a:t>Laboratory</a:t>
            </a:r>
          </a:p>
          <a:p>
            <a:pPr lvl="1"/>
            <a:r>
              <a:rPr lang="en-US" dirty="0"/>
              <a:t>Correctional Facilities</a:t>
            </a:r>
          </a:p>
          <a:p>
            <a:pPr lvl="1"/>
            <a:r>
              <a:rPr lang="en-US" dirty="0"/>
              <a:t>Behavioral Health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F9FE7-B2BB-077F-86F8-311BCD5205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Q8: Current Role, “Other”</a:t>
            </a:r>
          </a:p>
          <a:p>
            <a:pPr lvl="1"/>
            <a:r>
              <a:rPr lang="en-US" sz="2800" dirty="0"/>
              <a:t>Nurse Practitioner</a:t>
            </a:r>
          </a:p>
          <a:p>
            <a:pPr lvl="1"/>
            <a:r>
              <a:rPr lang="en-US" sz="2800" dirty="0"/>
              <a:t>TB/Public Educator</a:t>
            </a:r>
          </a:p>
          <a:p>
            <a:pPr lvl="1"/>
            <a:r>
              <a:rPr lang="en-US" sz="2800" dirty="0"/>
              <a:t>Program Supervisor</a:t>
            </a:r>
          </a:p>
          <a:p>
            <a:pPr lvl="1"/>
            <a:r>
              <a:rPr lang="en-US" sz="2800" dirty="0"/>
              <a:t>Lab Manager</a:t>
            </a:r>
          </a:p>
          <a:p>
            <a:pPr lvl="1"/>
            <a:r>
              <a:rPr lang="en-US" sz="2800" dirty="0"/>
              <a:t>Nurse Educator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79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DC711-C2B1-1DB9-4CEE-BB0FF5D98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Results -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F48C1-C71B-D273-E363-37960C683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535"/>
            <a:ext cx="10515600" cy="4369428"/>
          </a:xfrm>
        </p:spPr>
        <p:txBody>
          <a:bodyPr/>
          <a:lstStyle/>
          <a:p>
            <a:r>
              <a:rPr lang="en-US" dirty="0"/>
              <a:t>Thank you to all who completed the survey!</a:t>
            </a:r>
          </a:p>
          <a:p>
            <a:r>
              <a:rPr lang="en-US" dirty="0"/>
              <a:t>The feedback will be used when planning future meetings</a:t>
            </a:r>
          </a:p>
          <a:p>
            <a:r>
              <a:rPr lang="en-US" dirty="0"/>
              <a:t>Feel free to reach out if you have additional feedback or did not get a chance to complete the survey</a:t>
            </a:r>
          </a:p>
          <a:p>
            <a:r>
              <a:rPr lang="en-US" dirty="0"/>
              <a:t>If you are interested in presenting on a case or a specific topic, please send me an email and we can discuss</a:t>
            </a:r>
          </a:p>
          <a:p>
            <a:r>
              <a:rPr lang="en-US" dirty="0"/>
              <a:t>For the open forum – we can look at creating an anonymous submission form</a:t>
            </a:r>
          </a:p>
        </p:txBody>
      </p:sp>
    </p:spTree>
    <p:extLst>
      <p:ext uri="{BB962C8B-B14F-4D97-AF65-F5344CB8AC3E}">
        <p14:creationId xmlns:p14="http://schemas.microsoft.com/office/powerpoint/2010/main" val="4108007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155E0-643B-EF44-3C9B-34AC0C72D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</p:spPr>
        <p:txBody>
          <a:bodyPr/>
          <a:lstStyle/>
          <a:p>
            <a:r>
              <a:rPr lang="en-US" dirty="0"/>
              <a:t>TB Training Opportunities - Virtual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C1815-A457-795B-F121-2FB9F646A4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8558"/>
            <a:ext cx="5181600" cy="50043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hlinkClick r:id="rId3"/>
              </a:rPr>
              <a:t>Understanding the IGRA: What You Need to Know</a:t>
            </a:r>
            <a:r>
              <a:rPr lang="en-US" sz="2000" dirty="0"/>
              <a:t> – Webinar from Heartland 08/01</a:t>
            </a:r>
            <a:endParaRPr lang="en-US" sz="2000" dirty="0">
              <a:hlinkClick r:id="rId4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hlinkClick r:id="rId4"/>
              </a:rPr>
              <a:t>Bridges to Build: TB in the Pacific Islander Community within the Continental US</a:t>
            </a:r>
            <a:r>
              <a:rPr lang="en-US" sz="2000" dirty="0"/>
              <a:t> – Webinar from Curry 08/08</a:t>
            </a:r>
            <a:endParaRPr lang="en-US" sz="2000" dirty="0">
              <a:hlinkClick r:id="rId5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hlinkClick r:id="rId6"/>
              </a:rPr>
              <a:t>TB Contact Investigation Essentials for Healthcare Professionals</a:t>
            </a:r>
            <a:r>
              <a:rPr lang="en-US" sz="2000" dirty="0"/>
              <a:t> – Webinar from Mayo 07/26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hlinkClick r:id="rId7"/>
              </a:rPr>
              <a:t>Engage, Empower and Support Informal TB Care-Givers</a:t>
            </a:r>
            <a:r>
              <a:rPr lang="en-US" sz="2000" dirty="0"/>
              <a:t> – Webinar from TBPPM 07/19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EC932-AC8E-06E8-DDC3-F3AC1FD58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488557"/>
            <a:ext cx="5181600" cy="50043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hlinkClick r:id="rId8"/>
              </a:rPr>
              <a:t>TB ECHO</a:t>
            </a:r>
            <a:r>
              <a:rPr lang="en-US" sz="2000" dirty="0"/>
              <a:t> through WA State DOH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Weekly sessions throughout 2024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Recorded sessions available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hlinkClick r:id="rId9"/>
              </a:rPr>
              <a:t>International Workshop on Clinical Pharmacology of TB Drugs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1800" dirty="0"/>
              <a:t>October 1-2, 9 am-12:45 pm EST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Achieving Treatment Completion for Drug-Susceptible TB – Webinar from Curry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Fall 2024, dates TBD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hlinkClick r:id="rId5"/>
              </a:rPr>
              <a:t>TB 101 Webinar Series</a:t>
            </a:r>
            <a:r>
              <a:rPr lang="en-US" sz="2000" dirty="0"/>
              <a:t> – weekly through September 6</a:t>
            </a:r>
            <a:endParaRPr lang="en-US" sz="2000" dirty="0">
              <a:hlinkClick r:id="rId10"/>
            </a:endParaRPr>
          </a:p>
          <a:p>
            <a:pPr>
              <a:lnSpc>
                <a:spcPct val="10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06173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103493-9958-D6A3-2917-E2CB2B4F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TB Training Opportunities – In-Person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8FA7C-914E-07D3-DBC9-01D787694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03683"/>
            <a:ext cx="5752171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hlinkClick r:id="rId3"/>
              </a:rPr>
              <a:t>TB PEN/ETN Conference</a:t>
            </a:r>
            <a:r>
              <a:rPr lang="en-US" dirty="0"/>
              <a:t> – September 17-19 in Atlanta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Registration ends 08/16</a:t>
            </a:r>
          </a:p>
          <a:p>
            <a:pPr>
              <a:lnSpc>
                <a:spcPct val="120000"/>
              </a:lnSpc>
            </a:pPr>
            <a:r>
              <a:rPr lang="en-US" dirty="0">
                <a:hlinkClick r:id="rId4"/>
              </a:rPr>
              <a:t>TB Intensive Workshop</a:t>
            </a:r>
            <a:r>
              <a:rPr lang="en-US" dirty="0"/>
              <a:t> - September 10-13 in Newark, NJ</a:t>
            </a:r>
          </a:p>
          <a:p>
            <a:pPr>
              <a:lnSpc>
                <a:spcPct val="120000"/>
              </a:lnSpc>
            </a:pPr>
            <a:r>
              <a:rPr lang="en-US" dirty="0">
                <a:hlinkClick r:id="rId5"/>
              </a:rPr>
              <a:t>TB Clinical Intensive</a:t>
            </a:r>
            <a:r>
              <a:rPr lang="en-US" dirty="0"/>
              <a:t> - October 9-10 in Rochester, MN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Virtual option available</a:t>
            </a:r>
          </a:p>
          <a:p>
            <a:pPr>
              <a:lnSpc>
                <a:spcPct val="120000"/>
              </a:lnSpc>
            </a:pPr>
            <a:r>
              <a:rPr lang="en-US" dirty="0"/>
              <a:t>National TB Conference – June 2-6, 2025, in Atlanta, GA</a:t>
            </a:r>
          </a:p>
          <a:p>
            <a:endParaRPr lang="en-US" dirty="0"/>
          </a:p>
        </p:txBody>
      </p:sp>
      <p:pic>
        <p:nvPicPr>
          <p:cNvPr id="9" name="Content Placeholder 8" descr="A city skyline with a blue and yellow banner&#10;&#10;Description automatically generated">
            <a:extLst>
              <a:ext uri="{FF2B5EF4-FFF2-40B4-BE49-F238E27FC236}">
                <a16:creationId xmlns:a16="http://schemas.microsoft.com/office/drawing/2014/main" id="{760B37CF-BC33-A2D4-56AC-5932953575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92" y="1981742"/>
            <a:ext cx="4456793" cy="4195221"/>
          </a:xfrm>
        </p:spPr>
      </p:pic>
    </p:spTree>
    <p:extLst>
      <p:ext uri="{BB962C8B-B14F-4D97-AF65-F5344CB8AC3E}">
        <p14:creationId xmlns:p14="http://schemas.microsoft.com/office/powerpoint/2010/main" val="4282951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E9CD9-638C-6CDC-9E04-37FA15E31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Archived Trainings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5EA00-64D7-FBA8-6604-5C0CA65A5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29567"/>
          </a:xfrm>
        </p:spPr>
        <p:txBody>
          <a:bodyPr/>
          <a:lstStyle/>
          <a:p>
            <a:r>
              <a:rPr lang="en-US" dirty="0">
                <a:hlinkClick r:id="rId2"/>
              </a:rPr>
              <a:t>Hansen’s Disease (Leprosy) Today: Ending Stigma, Embracing Dignity</a:t>
            </a:r>
            <a:endParaRPr lang="en-US" dirty="0"/>
          </a:p>
          <a:p>
            <a:r>
              <a:rPr lang="en-US" dirty="0">
                <a:hlinkClick r:id="rId3"/>
              </a:rPr>
              <a:t>Mayo Innovations in TB Series Recordings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TB and Mental Health</a:t>
            </a:r>
          </a:p>
          <a:p>
            <a:pPr lvl="1"/>
            <a:r>
              <a:rPr lang="en-US" dirty="0"/>
              <a:t>TB and Diabetes</a:t>
            </a:r>
          </a:p>
          <a:p>
            <a:pPr lvl="1"/>
            <a:r>
              <a:rPr lang="en-US" dirty="0"/>
              <a:t>TB Diagnostic Strategies</a:t>
            </a:r>
          </a:p>
          <a:p>
            <a:pPr lvl="1"/>
            <a:r>
              <a:rPr lang="en-US" dirty="0"/>
              <a:t>Pediatric TB: Radiologic Considerations</a:t>
            </a:r>
          </a:p>
          <a:p>
            <a:pPr lvl="1"/>
            <a:r>
              <a:rPr lang="en-US" dirty="0"/>
              <a:t>Therapeutic Drug Monitoring</a:t>
            </a:r>
          </a:p>
          <a:p>
            <a:r>
              <a:rPr lang="en-US" dirty="0">
                <a:hlinkClick r:id="rId4"/>
              </a:rPr>
              <a:t>Wisconsin TB Summit</a:t>
            </a:r>
            <a:r>
              <a:rPr lang="en-US" dirty="0"/>
              <a:t>: Recorded sessions now available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616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E56E-910D-68E9-264A-DB4A37B76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Resources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E417D-D210-1A25-FF29-2F6246C86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Compounding Pharmacy Fact Sheet</a:t>
            </a:r>
            <a:endParaRPr lang="en-US" dirty="0"/>
          </a:p>
          <a:p>
            <a:pPr lvl="1"/>
            <a:r>
              <a:rPr lang="en-US" dirty="0"/>
              <a:t>Includes links to compounding pharmacy resources: </a:t>
            </a:r>
            <a:r>
              <a:rPr lang="en-US" dirty="0">
                <a:hlinkClick r:id="rId3"/>
              </a:rPr>
              <a:t>PCCA Find A Compounder Search Tool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APC Find A Compounder</a:t>
            </a:r>
            <a:endParaRPr lang="en-US" dirty="0"/>
          </a:p>
          <a:p>
            <a:r>
              <a:rPr lang="en-US" dirty="0">
                <a:hlinkClick r:id="rId5"/>
              </a:rPr>
              <a:t>We Are TB</a:t>
            </a:r>
            <a:r>
              <a:rPr lang="en-US" dirty="0"/>
              <a:t> and </a:t>
            </a:r>
            <a:r>
              <a:rPr lang="en-US" dirty="0" err="1">
                <a:hlinkClick r:id="rId6"/>
              </a:rPr>
              <a:t>Somos</a:t>
            </a:r>
            <a:r>
              <a:rPr lang="en-US" dirty="0">
                <a:hlinkClick r:id="rId6"/>
              </a:rPr>
              <a:t> TB</a:t>
            </a:r>
            <a:r>
              <a:rPr lang="en-US" dirty="0"/>
              <a:t> flyers</a:t>
            </a:r>
          </a:p>
          <a:p>
            <a:r>
              <a:rPr lang="en-US" dirty="0"/>
              <a:t>New SNTC Cultural Quick Reference Guides available for </a:t>
            </a:r>
            <a:r>
              <a:rPr lang="en-US" dirty="0">
                <a:hlinkClick r:id="rId7"/>
              </a:rPr>
              <a:t>Brazil</a:t>
            </a:r>
            <a:r>
              <a:rPr lang="en-US" dirty="0"/>
              <a:t> and </a:t>
            </a:r>
            <a:r>
              <a:rPr lang="en-US" dirty="0">
                <a:hlinkClick r:id="rId8"/>
              </a:rPr>
              <a:t>Honduras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22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59EC4-5239-3610-854B-97B4DA457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967"/>
          </a:xfrm>
        </p:spPr>
        <p:txBody>
          <a:bodyPr/>
          <a:lstStyle/>
          <a:p>
            <a:r>
              <a:rPr lang="en-US" dirty="0"/>
              <a:t>New Publications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44EA1-BE66-97D9-49DB-A8D16ED67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566"/>
            <a:ext cx="10515600" cy="512830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hlinkClick r:id="rId3"/>
              </a:rPr>
              <a:t>Progress Toward TB Elimination and TB Program Performance – NTIP, 2016-2022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CDC surveillance summary looking at a 5-year relative change for TB program performance</a:t>
            </a:r>
          </a:p>
          <a:p>
            <a:pPr>
              <a:lnSpc>
                <a:spcPct val="120000"/>
              </a:lnSpc>
            </a:pPr>
            <a:r>
              <a:rPr lang="en-US" dirty="0">
                <a:hlinkClick r:id="rId4"/>
              </a:rPr>
              <a:t>NTCA Guidelines for Respiratory Isolation and Restrictions to Reduce Transmission of Pulmonary TB in Community Settings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Updated version of </a:t>
            </a:r>
            <a:r>
              <a:rPr lang="en-US" dirty="0">
                <a:hlinkClick r:id="rId5"/>
              </a:rPr>
              <a:t>Testing and Treatment of LTBI in the United States</a:t>
            </a:r>
            <a:r>
              <a:rPr lang="en-US" dirty="0"/>
              <a:t> from NTCA/NSTC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Third edition, published </a:t>
            </a:r>
            <a:r>
              <a:rPr lang="en-US"/>
              <a:t>November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14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6124E-B54B-13F0-5A39-0C8E0B15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3398" y="583345"/>
            <a:ext cx="7427389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72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Isolation guidelines presentation</a:t>
            </a:r>
          </a:p>
        </p:txBody>
      </p:sp>
      <p:sp>
        <p:nvSpPr>
          <p:cNvPr id="1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76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009454-E618-82A2-924D-CD10852E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Meeting Basics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061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bg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643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92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bg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9F2E4-3DC9-B6EA-CB34-56706EB9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81935"/>
            <a:ext cx="4986955" cy="597441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Please keep yourself muted unless presenting or asking a question. </a:t>
            </a:r>
          </a:p>
          <a:p>
            <a:r>
              <a:rPr lang="en-US" sz="2000" dirty="0"/>
              <a:t>If you are having problems with audio, you can utilize the call-in option and that information is listed in the Teams invite.</a:t>
            </a:r>
          </a:p>
          <a:p>
            <a:r>
              <a:rPr lang="en-US" sz="2000" dirty="0"/>
              <a:t>Put any questions in the chat or raise your hand during the designated Q&amp;A time and we will call on you. </a:t>
            </a:r>
          </a:p>
          <a:p>
            <a:r>
              <a:rPr lang="en-US" sz="2000" dirty="0"/>
              <a:t>This meeting is being recorded. Links to the recordings and slides will be posted on the TBNN webpage.</a:t>
            </a:r>
          </a:p>
          <a:p>
            <a:r>
              <a:rPr lang="en-US" sz="2000" dirty="0"/>
              <a:t>Do not mention any patient names or identifiable information.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687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1D800-AD05-FBFF-5C85-A7C98529A4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TB Isolation Guidelines for Community Settings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81E54-D3A3-1F8E-18C9-982817FAC9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Peter Davidson, Ph.D.</a:t>
            </a:r>
          </a:p>
        </p:txBody>
      </p:sp>
    </p:spTree>
    <p:extLst>
      <p:ext uri="{BB962C8B-B14F-4D97-AF65-F5344CB8AC3E}">
        <p14:creationId xmlns:p14="http://schemas.microsoft.com/office/powerpoint/2010/main" val="2921125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D567F9-A3DF-F8E3-B580-3FB4E2EDC9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6D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05263-963B-9A72-5E46-1D3D8C467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110948"/>
            <a:ext cx="10515600" cy="944218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MDHHS provides services and administers programs to improve the health, safety, and prosperity of the residents of the state of Michigan.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4D65AD-8248-84D4-2BD2-E20A608CB1F7}"/>
              </a:ext>
            </a:extLst>
          </p:cNvPr>
          <p:cNvSpPr txBox="1">
            <a:spLocks/>
          </p:cNvSpPr>
          <p:nvPr/>
        </p:nvSpPr>
        <p:spPr>
          <a:xfrm>
            <a:off x="838200" y="2057400"/>
            <a:ext cx="10515600" cy="8162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0F406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3776985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EB2E-561B-25BE-54B8-A99E4BEA7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Guidelines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5D3FF-3907-317C-A532-B9D839104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 Infectious Disease, April 18, 2024.  “NTCA Guidelines for Respiratory Isolation and Restrictions to Reduce Transmission of Pulmonary Tuberculosis in Community Settings”</a:t>
            </a:r>
          </a:p>
          <a:p>
            <a:r>
              <a:rPr lang="en-US" dirty="0">
                <a:hlinkClick r:id="rId2"/>
              </a:rPr>
              <a:t>https://doi.org/10.1093/cid/ciae199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80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931A0-084C-B645-01B2-BE12F7004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CA84F-8E53-AA88-34AD-9F4AE5032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Multiple older references, none dedicated to respiratory isolation </a:t>
            </a:r>
            <a:r>
              <a:rPr lang="en-US" b="1" i="1" dirty="0"/>
              <a:t>in community settings </a:t>
            </a:r>
            <a:r>
              <a:rPr lang="en-US" dirty="0"/>
              <a:t>for pulmonary TB.</a:t>
            </a:r>
          </a:p>
          <a:p>
            <a:r>
              <a:rPr lang="en-US" dirty="0"/>
              <a:t>Primary reference:  2005 MMWR Guidelines for Preventing Transmission of TB in Health-Care Settings.</a:t>
            </a:r>
          </a:p>
          <a:p>
            <a:r>
              <a:rPr lang="en-US" dirty="0"/>
              <a:t>General training materials for public health staff and clinicians; all consistent with 2005 MMWR.</a:t>
            </a:r>
          </a:p>
          <a:p>
            <a:r>
              <a:rPr lang="en-US" dirty="0"/>
              <a:t>2005 criteria for release from respiratory isolation (proxy for defining non-infectiousness):</a:t>
            </a:r>
          </a:p>
          <a:p>
            <a:pPr lvl="1"/>
            <a:r>
              <a:rPr lang="en-US" dirty="0"/>
              <a:t>At least 14 days appropriate treatment, </a:t>
            </a:r>
            <a:r>
              <a:rPr lang="en-US" b="1" i="1" u="sng" dirty="0">
                <a:solidFill>
                  <a:srgbClr val="FF0000"/>
                </a:solidFill>
              </a:rPr>
              <a:t>AND</a:t>
            </a:r>
          </a:p>
          <a:p>
            <a:pPr lvl="1"/>
            <a:r>
              <a:rPr lang="en-US" dirty="0"/>
              <a:t>3 consecutive negative sputum smears, </a:t>
            </a:r>
            <a:r>
              <a:rPr lang="en-US" b="1" i="1" u="sng" dirty="0">
                <a:solidFill>
                  <a:srgbClr val="FF0000"/>
                </a:solidFill>
              </a:rPr>
              <a:t>AND</a:t>
            </a:r>
          </a:p>
          <a:p>
            <a:pPr lvl="1"/>
            <a:r>
              <a:rPr lang="en-US" dirty="0"/>
              <a:t>Evidence of clinical improvement</a:t>
            </a:r>
          </a:p>
        </p:txBody>
      </p:sp>
    </p:spTree>
    <p:extLst>
      <p:ext uri="{BB962C8B-B14F-4D97-AF65-F5344CB8AC3E}">
        <p14:creationId xmlns:p14="http://schemas.microsoft.com/office/powerpoint/2010/main" val="1482175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C8AC1-F6E7-C40B-953A-3298A4F9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 in 2005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A65FC-3A38-2517-6F85-7032A0B70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Focused on healthcare settings &amp; release from hospital airborne isolation.</a:t>
            </a:r>
          </a:p>
          <a:p>
            <a:r>
              <a:rPr lang="en-US" dirty="0"/>
              <a:t>Applied in home or community settings, frequently led to extended isolation.</a:t>
            </a:r>
          </a:p>
          <a:p>
            <a:r>
              <a:rPr lang="en-US" dirty="0"/>
              <a:t>AFB smears often remain positive or alternate pos/neg long after 14 days of treatment.  AFB smear status is a poor indicator of transmission risk after treatment is started.</a:t>
            </a:r>
          </a:p>
          <a:p>
            <a:r>
              <a:rPr lang="en-US" dirty="0"/>
              <a:t>Did not account for rapid killing of TB once treatment is started.  </a:t>
            </a:r>
          </a:p>
          <a:p>
            <a:r>
              <a:rPr lang="en-US" dirty="0"/>
              <a:t>Burdensome, unpleasant and punishing for patients/families.</a:t>
            </a:r>
          </a:p>
          <a:p>
            <a:r>
              <a:rPr lang="en-US" dirty="0"/>
              <a:t>Stressful and ethically challenging for public health.</a:t>
            </a:r>
          </a:p>
        </p:txBody>
      </p:sp>
    </p:spTree>
    <p:extLst>
      <p:ext uri="{BB962C8B-B14F-4D97-AF65-F5344CB8AC3E}">
        <p14:creationId xmlns:p14="http://schemas.microsoft.com/office/powerpoint/2010/main" val="4182939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79CF5-FBDD-6CE5-3253-97E261AAF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New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BDE9F-AE8E-0366-C419-29E6741B7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TB Coalition of American (NTCA) convened a workgroup in 2022 to create new guidance.</a:t>
            </a:r>
          </a:p>
          <a:p>
            <a:r>
              <a:rPr lang="en-US" dirty="0"/>
              <a:t>Physicians; Nurses; Program Managers; Epidemiologists; TB Survivors; Bioethicists.  Representing public health and hospital practice; state and local/city public health programs; bioethics and public health law.</a:t>
            </a:r>
          </a:p>
          <a:p>
            <a:r>
              <a:rPr lang="en-US" dirty="0"/>
              <a:t>Focus on </a:t>
            </a:r>
            <a:r>
              <a:rPr lang="en-US" b="1" i="1" dirty="0"/>
              <a:t>Community Settings</a:t>
            </a:r>
            <a:r>
              <a:rPr lang="en-US" dirty="0"/>
              <a:t>.</a:t>
            </a:r>
          </a:p>
          <a:p>
            <a:r>
              <a:rPr lang="en-US" dirty="0"/>
              <a:t>Distinct from healthcare, congregate, or other high-risk settings (guidance already existed).</a:t>
            </a:r>
          </a:p>
        </p:txBody>
      </p:sp>
    </p:spTree>
    <p:extLst>
      <p:ext uri="{BB962C8B-B14F-4D97-AF65-F5344CB8AC3E}">
        <p14:creationId xmlns:p14="http://schemas.microsoft.com/office/powerpoint/2010/main" val="2136204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B77899-3239-0986-C3E8-83E031719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Recommendations For Community Respiratory Isolation</a:t>
            </a:r>
          </a:p>
        </p:txBody>
      </p:sp>
    </p:spTree>
    <p:extLst>
      <p:ext uri="{BB962C8B-B14F-4D97-AF65-F5344CB8AC3E}">
        <p14:creationId xmlns:p14="http://schemas.microsoft.com/office/powerpoint/2010/main" val="199457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6249E-1C06-EE8B-D572-4B4C2319C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 1: Goals of Respiratory Isolation &amp; 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6B1CA-8CDE-0D23-4837-EB63EB1F7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1.1: Consider potential benefits and harm for community &amp; Patient.</a:t>
            </a:r>
          </a:p>
          <a:p>
            <a:r>
              <a:rPr lang="en-US" dirty="0"/>
              <a:t>Remember that any form of isolation or restriction is contrary to constitutional liberties.</a:t>
            </a:r>
          </a:p>
          <a:p>
            <a:r>
              <a:rPr lang="en-US" dirty="0"/>
              <a:t>Benefit(s) to the community?</a:t>
            </a:r>
          </a:p>
          <a:p>
            <a:r>
              <a:rPr lang="en-US" dirty="0"/>
              <a:t>Do they clearly outweigh the Patient’s loss of liberty?  Detriment to financial, housing, food security?  Mental health and stigma?</a:t>
            </a:r>
          </a:p>
        </p:txBody>
      </p:sp>
    </p:spTree>
    <p:extLst>
      <p:ext uri="{BB962C8B-B14F-4D97-AF65-F5344CB8AC3E}">
        <p14:creationId xmlns:p14="http://schemas.microsoft.com/office/powerpoint/2010/main" val="1119973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5E553-0BCA-2C2E-3BCC-88AE0F012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 2: Define Respiratory Isolation &amp; 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BCBED-7BDE-7FA4-F08A-61ABC35BD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2.1: Should be spectrum of tailored restrictions, individualized for circumstance.</a:t>
            </a:r>
          </a:p>
          <a:p>
            <a:r>
              <a:rPr lang="en-US" dirty="0"/>
              <a:t>“Respiratory Isolation” is not a single or uniform standard.</a:t>
            </a:r>
          </a:p>
          <a:p>
            <a:r>
              <a:rPr lang="en-US" dirty="0"/>
              <a:t>Some activities may be safe for community and beneficial for Patient.  Other activities may not be safe enough for community or beneficial enough for Patient.</a:t>
            </a:r>
          </a:p>
          <a:p>
            <a:r>
              <a:rPr lang="en-US" dirty="0"/>
              <a:t>Less restrictive measures should be favored if they appropriately balance the interests of the community and the Patient.</a:t>
            </a:r>
          </a:p>
        </p:txBody>
      </p:sp>
    </p:spTree>
    <p:extLst>
      <p:ext uri="{BB962C8B-B14F-4D97-AF65-F5344CB8AC3E}">
        <p14:creationId xmlns:p14="http://schemas.microsoft.com/office/powerpoint/2010/main" val="3292372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44238E-C6E7-D094-AF20-2F0A18D7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“Levels” of Respiratory Isolation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68D1B7C-B737-5C13-0BEC-49423BB78A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830">
                  <a:extLst>
                    <a:ext uri="{9D8B030D-6E8A-4147-A177-3AD203B41FA5}">
                      <a16:colId xmlns:a16="http://schemas.microsoft.com/office/drawing/2014/main" val="4187667238"/>
                    </a:ext>
                  </a:extLst>
                </a:gridCol>
                <a:gridCol w="466927">
                  <a:extLst>
                    <a:ext uri="{9D8B030D-6E8A-4147-A177-3AD203B41FA5}">
                      <a16:colId xmlns:a16="http://schemas.microsoft.com/office/drawing/2014/main" val="863284827"/>
                    </a:ext>
                  </a:extLst>
                </a:gridCol>
                <a:gridCol w="3754877">
                  <a:extLst>
                    <a:ext uri="{9D8B030D-6E8A-4147-A177-3AD203B41FA5}">
                      <a16:colId xmlns:a16="http://schemas.microsoft.com/office/drawing/2014/main" val="4037360850"/>
                    </a:ext>
                  </a:extLst>
                </a:gridCol>
                <a:gridCol w="476655">
                  <a:extLst>
                    <a:ext uri="{9D8B030D-6E8A-4147-A177-3AD203B41FA5}">
                      <a16:colId xmlns:a16="http://schemas.microsoft.com/office/drawing/2014/main" val="3351055881"/>
                    </a:ext>
                  </a:extLst>
                </a:gridCol>
                <a:gridCol w="3620311">
                  <a:extLst>
                    <a:ext uri="{9D8B030D-6E8A-4147-A177-3AD203B41FA5}">
                      <a16:colId xmlns:a16="http://schemas.microsoft.com/office/drawing/2014/main" val="2691051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EXTENSIVE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MID / 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 / 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604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Strictly limit movement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Most of time at designated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 restrictions; full daily activities as usual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318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Full home isolation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Most outdoor activities allowed; allow limited essential indoor activities.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96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If leave, mask and/or extra ventilation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Mask and/or extra ventilation indoors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33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Strictly limit visitors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Visitors if permitted by LHD + wear mask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854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48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C024D-CC02-8B3D-A541-500820106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522" y="591829"/>
            <a:ext cx="3939688" cy="5583126"/>
          </a:xfrm>
        </p:spPr>
        <p:txBody>
          <a:bodyPr>
            <a:normAutofit/>
          </a:bodyPr>
          <a:lstStyle/>
          <a:p>
            <a:r>
              <a:rPr lang="en-US" sz="7200"/>
              <a:t>Agenda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3111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4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91891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4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17571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4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DBE02A-7DF1-02BA-C8C8-06FB9AEED2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133"/>
              </p:ext>
            </p:extLst>
          </p:nvPr>
        </p:nvGraphicFramePr>
        <p:xfrm>
          <a:off x="5307424" y="471487"/>
          <a:ext cx="5983393" cy="591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5722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2F69B-B3A7-CF63-A3DE-ADF03DC0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 3: Determine Infectiousness &amp; Transmission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73902-9B6B-2D58-4F35-D4F89CDAD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3.1: Prior to effective treatment, Patients with higher respiratory bacterial burden considered relatively more infectious than Patients with lower bacterial burden.</a:t>
            </a:r>
          </a:p>
          <a:p>
            <a:pPr lvl="1"/>
            <a:r>
              <a:rPr lang="en-US" dirty="0"/>
              <a:t>Individual variability</a:t>
            </a:r>
          </a:p>
          <a:p>
            <a:pPr lvl="1"/>
            <a:r>
              <a:rPr lang="en-US" dirty="0"/>
              <a:t>Sputum smear and/or NAAT positive</a:t>
            </a:r>
          </a:p>
          <a:p>
            <a:pPr lvl="1"/>
            <a:r>
              <a:rPr lang="en-US" dirty="0"/>
              <a:t>Cavitation on chest imaging</a:t>
            </a:r>
          </a:p>
          <a:p>
            <a:r>
              <a:rPr lang="en-US" dirty="0"/>
              <a:t>Helps to tailor respiratory isolation measures to each Patient.</a:t>
            </a:r>
          </a:p>
        </p:txBody>
      </p:sp>
    </p:spTree>
    <p:extLst>
      <p:ext uri="{BB962C8B-B14F-4D97-AF65-F5344CB8AC3E}">
        <p14:creationId xmlns:p14="http://schemas.microsoft.com/office/powerpoint/2010/main" val="2779981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A8A5C-1FDD-7AD9-0691-B6A62D7C4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 3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36D32-339C-7B63-0199-82B9FE942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3.2: Patients on &lt;5 days of effective treatment considered relatively more infectious than Patients on &gt;5 days of effective treatment.</a:t>
            </a:r>
          </a:p>
          <a:p>
            <a:r>
              <a:rPr lang="en-US" dirty="0"/>
              <a:t>3.3: Patients on </a:t>
            </a:r>
            <a:r>
              <a:rPr lang="en-US" b="1" i="1" dirty="0"/>
              <a:t>&gt;5 days of effective treatment </a:t>
            </a:r>
            <a:r>
              <a:rPr lang="en-US" dirty="0"/>
              <a:t>considered </a:t>
            </a:r>
            <a:r>
              <a:rPr lang="en-US" b="1" i="1" dirty="0"/>
              <a:t>non-infectious or low likelihood </a:t>
            </a:r>
            <a:r>
              <a:rPr lang="en-US" dirty="0"/>
              <a:t>of infectiousness, </a:t>
            </a:r>
            <a:r>
              <a:rPr lang="en-US" b="1" i="1" dirty="0"/>
              <a:t>regardless of sputum bacteriologic status</a:t>
            </a:r>
            <a:r>
              <a:rPr lang="en-US" dirty="0"/>
              <a:t> (smear/NAAT/culture), with certain exceptions.</a:t>
            </a:r>
          </a:p>
          <a:p>
            <a:r>
              <a:rPr lang="en-US" dirty="0"/>
              <a:t>Clinical studies and meta-analyses indicated &gt;95% bacterial killing within 48-72 hours of starting effective treatment.</a:t>
            </a:r>
          </a:p>
          <a:p>
            <a:r>
              <a:rPr lang="en-US" dirty="0"/>
              <a:t>Author group felt 5 days effective treatment is sufficient to remove most Patients from respiratory isolation.</a:t>
            </a:r>
          </a:p>
        </p:txBody>
      </p:sp>
    </p:spTree>
    <p:extLst>
      <p:ext uri="{BB962C8B-B14F-4D97-AF65-F5344CB8AC3E}">
        <p14:creationId xmlns:p14="http://schemas.microsoft.com/office/powerpoint/2010/main" val="279075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4A7EB-4DF0-6784-F3E9-DCEC53EF7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 3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5F72-8DCF-1B80-AA64-DA179D0DD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3.4: Risk of transmission is multifactorial.</a:t>
            </a:r>
          </a:p>
          <a:p>
            <a:pPr lvl="1"/>
            <a:r>
              <a:rPr lang="en-US" dirty="0"/>
              <a:t>Patient’s infectiousness</a:t>
            </a:r>
          </a:p>
          <a:p>
            <a:pPr lvl="1"/>
            <a:r>
              <a:rPr lang="en-US" dirty="0"/>
              <a:t>Environment of exposure(s)</a:t>
            </a:r>
          </a:p>
          <a:p>
            <a:pPr lvl="1"/>
            <a:r>
              <a:rPr lang="en-US" dirty="0"/>
              <a:t>Proximity, Frequency, Duration of exposure(s)</a:t>
            </a:r>
          </a:p>
          <a:p>
            <a:pPr lvl="1"/>
            <a:r>
              <a:rPr lang="en-US" dirty="0"/>
              <a:t>Biological Susceptibility of Contacts.</a:t>
            </a:r>
          </a:p>
          <a:p>
            <a:r>
              <a:rPr lang="en-US" dirty="0"/>
              <a:t>Each Patient, Exposure scenario, and Contact is unique.  Not one size fits all.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478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3300B-5A25-B112-B7EF-5C839895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 of Infectiousness +/- Respiratory Isolation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237348-7B00-047F-B0AD-00B764A19D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241604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653">
                  <a:extLst>
                    <a:ext uri="{9D8B030D-6E8A-4147-A177-3AD203B41FA5}">
                      <a16:colId xmlns:a16="http://schemas.microsoft.com/office/drawing/2014/main" val="3989906130"/>
                    </a:ext>
                  </a:extLst>
                </a:gridCol>
                <a:gridCol w="1600190">
                  <a:extLst>
                    <a:ext uri="{9D8B030D-6E8A-4147-A177-3AD203B41FA5}">
                      <a16:colId xmlns:a16="http://schemas.microsoft.com/office/drawing/2014/main" val="3702898828"/>
                    </a:ext>
                  </a:extLst>
                </a:gridCol>
                <a:gridCol w="1877011">
                  <a:extLst>
                    <a:ext uri="{9D8B030D-6E8A-4147-A177-3AD203B41FA5}">
                      <a16:colId xmlns:a16="http://schemas.microsoft.com/office/drawing/2014/main" val="2539078087"/>
                    </a:ext>
                  </a:extLst>
                </a:gridCol>
                <a:gridCol w="1610553">
                  <a:extLst>
                    <a:ext uri="{9D8B030D-6E8A-4147-A177-3AD203B41FA5}">
                      <a16:colId xmlns:a16="http://schemas.microsoft.com/office/drawing/2014/main" val="759698985"/>
                    </a:ext>
                  </a:extLst>
                </a:gridCol>
                <a:gridCol w="2913197">
                  <a:extLst>
                    <a:ext uri="{9D8B030D-6E8A-4147-A177-3AD203B41FA5}">
                      <a16:colId xmlns:a16="http://schemas.microsoft.com/office/drawing/2014/main" val="204724870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INFECTIOUSNESS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DETERMINE RESP ISO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LEVEL OF RESP ISO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07950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Rx Status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Pre-Rx </a:t>
                      </a:r>
                      <a:r>
                        <a:rPr lang="en-US" sz="2000" b="1" dirty="0" err="1"/>
                        <a:t>Bact</a:t>
                      </a:r>
                      <a:r>
                        <a:rPr lang="en-US" sz="2000" b="1" dirty="0"/>
                        <a:t> Burden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Est Pt Infectiousness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Resp Iso Indicated?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What Level of Resp Iso to Choose?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2956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Pre-Rx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High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Highest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Extensive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458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Low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Moderate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Extensive or Moderate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664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Rx &lt;= 5 days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High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Moderate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Moderate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63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Low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Moderate/ Low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Moderate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263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Rx &gt; 5 days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High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Low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000" dirty="0"/>
                        <a:t>Not indicated in most situations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None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620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Low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Lowest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None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486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053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730E5-756B-DC4D-0DFD-B212C167E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 4: Determine If Community-Based Respiratory Isolation is Indicated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AE5FD-D3A9-D097-B052-6E98BB656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4.1: Respiratory Isolation not recommended for Patients who are non-infectious.</a:t>
            </a:r>
          </a:p>
          <a:p>
            <a:r>
              <a:rPr lang="en-US" dirty="0"/>
              <a:t>4.2: Respiratory Isolation generally not recommended for Patients with pulmonary TB on effective treatment and low likelihood of infectiousness.</a:t>
            </a:r>
          </a:p>
          <a:p>
            <a:pPr lvl="1"/>
            <a:r>
              <a:rPr lang="en-US" b="1" i="1" dirty="0"/>
              <a:t>Exceptions</a:t>
            </a:r>
            <a:r>
              <a:rPr lang="en-US" dirty="0"/>
              <a:t>: High-risk community settings and/or populations.</a:t>
            </a:r>
          </a:p>
          <a:p>
            <a:r>
              <a:rPr lang="en-US" dirty="0"/>
              <a:t>4.3: Respiratory Isolation may be considered for Patients likely to be infectious and there is higher risk of transmission.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917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04D9-6D72-502E-F6DA-1806F3A1E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Infectiousness &amp; Risk Of Transmission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0545C3-AD1F-16A8-101C-9A87ED0CB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191" y="1527066"/>
            <a:ext cx="6830176" cy="23320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955C2B-0D17-C774-AC08-17F4522DE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192" y="4060609"/>
            <a:ext cx="6830176" cy="261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09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8A3D-7F48-7C52-6B95-607DA58C3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 5: Determine Level of Respiratory Isolation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46AEB-8EE6-AFF6-F3F0-E85A889AD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5.1: Moderate or “Partial” Respiratory Isolation is appropriate for most Patients and in most situations.</a:t>
            </a:r>
          </a:p>
          <a:p>
            <a:pPr lvl="1"/>
            <a:r>
              <a:rPr lang="en-US" dirty="0"/>
              <a:t>Allow for individual exceptions.</a:t>
            </a:r>
          </a:p>
          <a:p>
            <a:r>
              <a:rPr lang="en-US" dirty="0"/>
              <a:t>5.2: Level of Respiratory Isolation (Low, Moderate, Extensive) and duration should be reassessed frequently for each Patient.</a:t>
            </a:r>
          </a:p>
          <a:p>
            <a:pPr lvl="1"/>
            <a:r>
              <a:rPr lang="en-US" dirty="0"/>
              <a:t>Modify based on individual considerations or changing circumstances.</a:t>
            </a:r>
          </a:p>
          <a:p>
            <a:r>
              <a:rPr lang="en-US" dirty="0"/>
              <a:t>5.3: Any Patient under Respiratory Isolation should be offered assistance to mitigate anticipated harms of isolation.</a:t>
            </a:r>
          </a:p>
          <a:p>
            <a:pPr lvl="1"/>
            <a:r>
              <a:rPr lang="en-US" dirty="0"/>
              <a:t>Consult Local Health Department and/or MDHHS TB Unit.</a:t>
            </a:r>
          </a:p>
          <a:p>
            <a:r>
              <a:rPr lang="en-US" dirty="0"/>
              <a:t>Patients should </a:t>
            </a:r>
            <a:r>
              <a:rPr lang="en-US" b="1" i="1" dirty="0"/>
              <a:t>generally be allowed to participate </a:t>
            </a:r>
            <a:r>
              <a:rPr lang="en-US" dirty="0"/>
              <a:t>in activities or situations in which </a:t>
            </a:r>
            <a:r>
              <a:rPr lang="en-US" b="1" i="1" dirty="0"/>
              <a:t>there is not a reasonable risk of transmission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0596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48416-170A-6098-9749-C7A618559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 For Applying New Guidelines</a:t>
            </a:r>
          </a:p>
        </p:txBody>
      </p:sp>
    </p:spTree>
    <p:extLst>
      <p:ext uri="{BB962C8B-B14F-4D97-AF65-F5344CB8AC3E}">
        <p14:creationId xmlns:p14="http://schemas.microsoft.com/office/powerpoint/2010/main" val="7500828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6752-48CF-5089-6DB8-EBD83E96D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vs High Risk vs Congregate?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0FB6D-D458-23A3-9B45-937FA1746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3"/>
            <a:ext cx="5181600" cy="49448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Easy Ones</a:t>
            </a:r>
          </a:p>
          <a:p>
            <a:r>
              <a:rPr lang="en-US" dirty="0"/>
              <a:t>Classical examples of Congregate</a:t>
            </a:r>
          </a:p>
          <a:p>
            <a:pPr lvl="1"/>
            <a:r>
              <a:rPr lang="en-US" dirty="0"/>
              <a:t>Hospitals</a:t>
            </a:r>
          </a:p>
          <a:p>
            <a:pPr lvl="1"/>
            <a:r>
              <a:rPr lang="en-US" dirty="0"/>
              <a:t>Correctional</a:t>
            </a:r>
          </a:p>
          <a:p>
            <a:pPr lvl="1"/>
            <a:r>
              <a:rPr lang="en-US" dirty="0"/>
              <a:t>Recovery / Halfway / Supervised Housing</a:t>
            </a:r>
          </a:p>
          <a:p>
            <a:pPr lvl="1"/>
            <a:r>
              <a:rPr lang="en-US" dirty="0"/>
              <a:t>Shelters</a:t>
            </a:r>
          </a:p>
          <a:p>
            <a:r>
              <a:rPr lang="en-US" dirty="0"/>
              <a:t>High Risk (may or may not be Congregate)</a:t>
            </a:r>
          </a:p>
          <a:p>
            <a:pPr lvl="1"/>
            <a:r>
              <a:rPr lang="en-US" dirty="0"/>
              <a:t>Skilled Nursing Facility / Nursing Home</a:t>
            </a:r>
          </a:p>
          <a:p>
            <a:pPr lvl="1"/>
            <a:r>
              <a:rPr lang="en-US" dirty="0"/>
              <a:t>Dialysis / Infusion Center</a:t>
            </a:r>
          </a:p>
          <a:p>
            <a:r>
              <a:rPr lang="en-US" dirty="0"/>
              <a:t>Classical examples of Community</a:t>
            </a:r>
          </a:p>
          <a:p>
            <a:pPr lvl="1"/>
            <a:r>
              <a:rPr lang="en-US" dirty="0"/>
              <a:t>Individual / Private residence</a:t>
            </a:r>
          </a:p>
          <a:p>
            <a:pPr lvl="1"/>
            <a:r>
              <a:rPr lang="en-US" dirty="0"/>
              <a:t>Apartment / Condominium (each unit is its own space)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Anything NOT Congregate, Healthcare, or High Risk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545BA3-9F95-C250-3547-2A1A905AFF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Tricky Ones</a:t>
            </a:r>
          </a:p>
          <a:p>
            <a:r>
              <a:rPr lang="en-US" dirty="0"/>
              <a:t>College/University Dormitory</a:t>
            </a:r>
          </a:p>
          <a:p>
            <a:pPr lvl="1"/>
            <a:r>
              <a:rPr lang="en-US" dirty="0"/>
              <a:t>More shared space than Apartment (bathrooms, pod rooms, dining hall)</a:t>
            </a:r>
          </a:p>
          <a:p>
            <a:r>
              <a:rPr lang="en-US" dirty="0"/>
              <a:t>Elementary / Middle / High Schools</a:t>
            </a:r>
          </a:p>
          <a:p>
            <a:pPr lvl="1"/>
            <a:r>
              <a:rPr lang="en-US" dirty="0"/>
              <a:t>Cohorts or “Rooms” have same schedule: extensive shared time throughout day</a:t>
            </a:r>
          </a:p>
          <a:p>
            <a:pPr lvl="1"/>
            <a:r>
              <a:rPr lang="en-US" dirty="0"/>
              <a:t>Shared bathrooms, lunchrooms</a:t>
            </a:r>
          </a:p>
          <a:p>
            <a:r>
              <a:rPr lang="en-US" dirty="0"/>
              <a:t>Movie theater?</a:t>
            </a:r>
          </a:p>
          <a:p>
            <a:pPr lvl="1"/>
            <a:r>
              <a:rPr lang="en-US" dirty="0"/>
              <a:t>Close quarters, but enough time???</a:t>
            </a:r>
          </a:p>
          <a:p>
            <a:r>
              <a:rPr lang="en-US" dirty="0"/>
              <a:t>Indoor concert or live theater?</a:t>
            </a:r>
          </a:p>
        </p:txBody>
      </p:sp>
    </p:spTree>
    <p:extLst>
      <p:ext uri="{BB962C8B-B14F-4D97-AF65-F5344CB8AC3E}">
        <p14:creationId xmlns:p14="http://schemas.microsoft.com/office/powerpoint/2010/main" val="7506877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12E5C-7A4F-7C84-17BC-11ABF8B33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624137"/>
            <a:ext cx="3932237" cy="1600200"/>
          </a:xfrm>
        </p:spPr>
        <p:txBody>
          <a:bodyPr/>
          <a:lstStyle/>
          <a:p>
            <a:r>
              <a:rPr lang="en-US" dirty="0"/>
              <a:t>Questions?</a:t>
            </a:r>
            <a:br>
              <a:rPr lang="en-US" dirty="0"/>
            </a:br>
            <a:r>
              <a:rPr lang="en-US" dirty="0"/>
              <a:t>Confused?</a:t>
            </a:r>
            <a:br>
              <a:rPr lang="en-US" dirty="0"/>
            </a:br>
            <a:r>
              <a:rPr lang="en-US" dirty="0"/>
              <a:t>HELP!?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A73DE-76C1-37F0-9AE5-4A267C915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Request Clinical Consultation: </a:t>
            </a:r>
            <a:r>
              <a:rPr lang="en-US" dirty="0">
                <a:hlinkClick r:id="rId2"/>
              </a:rPr>
              <a:t>Physician Consulting (michigan.gov)</a:t>
            </a:r>
            <a:endParaRPr lang="en-US" dirty="0"/>
          </a:p>
          <a:p>
            <a:r>
              <a:rPr lang="en-US" dirty="0"/>
              <a:t>Call us!</a:t>
            </a:r>
          </a:p>
          <a:p>
            <a:r>
              <a:rPr lang="en-US" dirty="0"/>
              <a:t>517-335-8165</a:t>
            </a:r>
          </a:p>
        </p:txBody>
      </p:sp>
    </p:spTree>
    <p:extLst>
      <p:ext uri="{BB962C8B-B14F-4D97-AF65-F5344CB8AC3E}">
        <p14:creationId xmlns:p14="http://schemas.microsoft.com/office/powerpoint/2010/main" val="2640758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5AE5-A6B4-6E9A-1CD9-232C48FC5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D68A4-A8F2-684D-056D-809DD3DF0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6899"/>
            <a:ext cx="10515600" cy="4310063"/>
          </a:xfrm>
        </p:spPr>
        <p:txBody>
          <a:bodyPr/>
          <a:lstStyle/>
          <a:p>
            <a:r>
              <a:rPr lang="en-US" dirty="0"/>
              <a:t>CDC new website launch</a:t>
            </a:r>
          </a:p>
          <a:p>
            <a:pPr lvl="1"/>
            <a:r>
              <a:rPr lang="en-US" dirty="0"/>
              <a:t>Links may no longer work; content has been changed</a:t>
            </a:r>
          </a:p>
          <a:p>
            <a:pPr lvl="1"/>
            <a:r>
              <a:rPr lang="en-US" dirty="0"/>
              <a:t>Please let us know if you need help finding anything</a:t>
            </a:r>
          </a:p>
          <a:p>
            <a:r>
              <a:rPr lang="en-US" dirty="0">
                <a:hlinkClick r:id="rId3"/>
              </a:rPr>
              <a:t>TB Elimination Plan</a:t>
            </a:r>
            <a:r>
              <a:rPr lang="en-US" dirty="0"/>
              <a:t> posted to website</a:t>
            </a:r>
          </a:p>
          <a:p>
            <a:r>
              <a:rPr lang="en-US" dirty="0"/>
              <a:t>TB seminars paused for the summer</a:t>
            </a:r>
          </a:p>
          <a:p>
            <a:r>
              <a:rPr lang="en-US" dirty="0"/>
              <a:t>TST workshop updates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27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681C0-DCB2-2241-DDFA-2709DCD4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030" y="1209220"/>
            <a:ext cx="9147940" cy="23372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 or discussion?</a:t>
            </a:r>
          </a:p>
        </p:txBody>
      </p:sp>
      <p:sp>
        <p:nvSpPr>
          <p:cNvPr id="12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9351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DBFDDE-AD53-2365-0CC5-E7942EA0B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Wrap-Up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70620-B317-FE8F-B278-EE7CD2C46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038" y="381935"/>
            <a:ext cx="4781695" cy="5974415"/>
          </a:xfrm>
        </p:spPr>
        <p:txBody>
          <a:bodyPr anchor="ctr">
            <a:normAutofit/>
          </a:bodyPr>
          <a:lstStyle/>
          <a:p>
            <a:r>
              <a:rPr lang="en-US" sz="2400" dirty="0"/>
              <a:t>Thank you all for attending! </a:t>
            </a:r>
          </a:p>
          <a:p>
            <a:r>
              <a:rPr lang="en-US" sz="2400" dirty="0"/>
              <a:t>Recording and slides will be posted to the </a:t>
            </a:r>
            <a:r>
              <a:rPr lang="en-US" sz="2400" dirty="0">
                <a:hlinkClick r:id="rId2"/>
              </a:rPr>
              <a:t>TBNN webpage</a:t>
            </a:r>
            <a:r>
              <a:rPr lang="en-US" sz="2400" dirty="0"/>
              <a:t>.</a:t>
            </a:r>
          </a:p>
          <a:p>
            <a:r>
              <a:rPr lang="en-US" sz="2400" dirty="0"/>
              <a:t>Thanks to those who completed the survey! Feedback will be used to plan future meetings. </a:t>
            </a:r>
          </a:p>
          <a:p>
            <a:r>
              <a:rPr lang="en-US" sz="2400" dirty="0"/>
              <a:t>Please reach out to </a:t>
            </a:r>
            <a:r>
              <a:rPr lang="en-US" sz="2400" dirty="0">
                <a:hlinkClick r:id="rId3"/>
              </a:rPr>
              <a:t>berlinc@michigan.gov</a:t>
            </a:r>
            <a:r>
              <a:rPr lang="en-US" sz="2400" dirty="0"/>
              <a:t> if you are interested in presenting at a future TBNN meeting or have any questions. 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918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653D-1A7E-4724-A3BC-C23EE6F5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 Nurse Network Survey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3C933-50DC-43AE-9545-9F19D9325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 sent to TBNN members in June</a:t>
            </a:r>
          </a:p>
          <a:p>
            <a:pPr lvl="1"/>
            <a:r>
              <a:rPr lang="en-US" dirty="0"/>
              <a:t>Asked for feedback on the meetings and suggestions for future meetings</a:t>
            </a:r>
          </a:p>
          <a:p>
            <a:pPr lvl="1"/>
            <a:r>
              <a:rPr lang="en-US" dirty="0"/>
              <a:t>Collected some demographic information from respondents</a:t>
            </a:r>
          </a:p>
          <a:p>
            <a:r>
              <a:rPr lang="en-US" dirty="0"/>
              <a:t>42 responses</a:t>
            </a:r>
          </a:p>
          <a:p>
            <a:pPr lvl="1"/>
            <a:r>
              <a:rPr lang="en-US" dirty="0"/>
              <a:t>37 – have attended TBNN meetings before</a:t>
            </a:r>
          </a:p>
          <a:p>
            <a:pPr lvl="1"/>
            <a:r>
              <a:rPr lang="en-US" dirty="0"/>
              <a:t>5 – have never attended a meeting before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34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54574E13-36F8-685C-F43B-DEB897426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41" y="1550020"/>
            <a:ext cx="10806703" cy="4204010"/>
          </a:xfrm>
        </p:spPr>
      </p:pic>
    </p:spTree>
    <p:extLst>
      <p:ext uri="{BB962C8B-B14F-4D97-AF65-F5344CB8AC3E}">
        <p14:creationId xmlns:p14="http://schemas.microsoft.com/office/powerpoint/2010/main" val="1027103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graph&#10;&#10;Description automatically generated">
            <a:extLst>
              <a:ext uri="{FF2B5EF4-FFF2-40B4-BE49-F238E27FC236}">
                <a16:creationId xmlns:a16="http://schemas.microsoft.com/office/drawing/2014/main" id="{B5CB4DC0-F8AE-1A96-190D-9D603BFEA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70" y="589623"/>
            <a:ext cx="10361276" cy="5886805"/>
          </a:xfrm>
        </p:spPr>
      </p:pic>
    </p:spTree>
    <p:extLst>
      <p:ext uri="{BB962C8B-B14F-4D97-AF65-F5344CB8AC3E}">
        <p14:creationId xmlns:p14="http://schemas.microsoft.com/office/powerpoint/2010/main" val="1016266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90316-AAE8-5E34-5A1C-83623A5D0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399"/>
            <a:ext cx="10515600" cy="1024480"/>
          </a:xfrm>
        </p:spPr>
        <p:txBody>
          <a:bodyPr/>
          <a:lstStyle/>
          <a:p>
            <a:r>
              <a:rPr lang="en-US"/>
              <a:t>Q4: Requested Presentation Topics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B0629-D0C7-3ED7-C69C-DBA61F87A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4693"/>
            <a:ext cx="10759068" cy="53183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EDN referrals and immigration processes (refugee, U4U, status adjusters)</a:t>
            </a:r>
          </a:p>
          <a:p>
            <a:r>
              <a:rPr lang="en-US" dirty="0"/>
              <a:t>MDSS data entry</a:t>
            </a:r>
          </a:p>
          <a:p>
            <a:r>
              <a:rPr lang="en-US" dirty="0"/>
              <a:t>Cultural information on cultures most commonly served in MI</a:t>
            </a:r>
          </a:p>
          <a:p>
            <a:r>
              <a:rPr lang="en-US" dirty="0"/>
              <a:t>Challenging cases</a:t>
            </a:r>
          </a:p>
          <a:p>
            <a:r>
              <a:rPr lang="en-US" dirty="0"/>
              <a:t>New resources, gold standards of practice, or treatments</a:t>
            </a:r>
          </a:p>
          <a:p>
            <a:r>
              <a:rPr lang="en-US" dirty="0"/>
              <a:t>Best practices from the field that can be applied to case management</a:t>
            </a:r>
          </a:p>
          <a:p>
            <a:r>
              <a:rPr lang="en-US" dirty="0"/>
              <a:t>Interpretation of IGRA result</a:t>
            </a:r>
          </a:p>
          <a:p>
            <a:r>
              <a:rPr lang="en-US" dirty="0"/>
              <a:t>Less common cases – eye, bone transplants, MDR or XDR, etc.</a:t>
            </a:r>
          </a:p>
          <a:p>
            <a:r>
              <a:rPr lang="en-US" dirty="0"/>
              <a:t>Help in acquiring meds (</a:t>
            </a:r>
            <a:r>
              <a:rPr lang="en-US" dirty="0" err="1"/>
              <a:t>bedaquiline</a:t>
            </a:r>
            <a:r>
              <a:rPr lang="en-US" dirty="0"/>
              <a:t>)</a:t>
            </a:r>
          </a:p>
          <a:p>
            <a:r>
              <a:rPr lang="en-US" dirty="0"/>
              <a:t>LTBI challenges (treating children, engaging providers, data entry)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5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orange pie chart&#10;&#10;Description automatically generated">
            <a:extLst>
              <a:ext uri="{FF2B5EF4-FFF2-40B4-BE49-F238E27FC236}">
                <a16:creationId xmlns:a16="http://schemas.microsoft.com/office/drawing/2014/main" id="{B3A26944-1C87-1326-6E39-E3A652ED7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" r="16120"/>
          <a:stretch/>
        </p:blipFill>
        <p:spPr>
          <a:xfrm>
            <a:off x="1170877" y="1831637"/>
            <a:ext cx="10182923" cy="3683482"/>
          </a:xfrm>
        </p:spPr>
      </p:pic>
    </p:spTree>
    <p:extLst>
      <p:ext uri="{BB962C8B-B14F-4D97-AF65-F5344CB8AC3E}">
        <p14:creationId xmlns:p14="http://schemas.microsoft.com/office/powerpoint/2010/main" val="15984470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12907</TotalTime>
  <Words>2185</Words>
  <Application>Microsoft Office PowerPoint</Application>
  <PresentationFormat>Widescreen</PresentationFormat>
  <Paragraphs>284</Paragraphs>
  <Slides>41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Aptos</vt:lpstr>
      <vt:lpstr>Arial</vt:lpstr>
      <vt:lpstr>Calibri</vt:lpstr>
      <vt:lpstr>Univers</vt:lpstr>
      <vt:lpstr>GradientVTI</vt:lpstr>
      <vt:lpstr>Office Theme</vt:lpstr>
      <vt:lpstr>TB Nurse network meeting  July 17, 2024</vt:lpstr>
      <vt:lpstr>Meeting Basics</vt:lpstr>
      <vt:lpstr>Agenda</vt:lpstr>
      <vt:lpstr>Program Updates</vt:lpstr>
      <vt:lpstr>TB Nurse Network Survey Results</vt:lpstr>
      <vt:lpstr>PowerPoint Presentation</vt:lpstr>
      <vt:lpstr>PowerPoint Presentation</vt:lpstr>
      <vt:lpstr>Q4: Requested Presentation Topics</vt:lpstr>
      <vt:lpstr>PowerPoint Presentation</vt:lpstr>
      <vt:lpstr>Q6: Other Suggestions or Comments</vt:lpstr>
      <vt:lpstr>PowerPoint Presentation</vt:lpstr>
      <vt:lpstr>Q7 &amp; Q8: Other Responses</vt:lpstr>
      <vt:lpstr>Survey Results - Conclusion</vt:lpstr>
      <vt:lpstr>TB Training Opportunities - Virtual</vt:lpstr>
      <vt:lpstr>TB Training Opportunities – In-Person</vt:lpstr>
      <vt:lpstr>Archived Trainings</vt:lpstr>
      <vt:lpstr>New Resources Available</vt:lpstr>
      <vt:lpstr>New Publications</vt:lpstr>
      <vt:lpstr>Isolation guidelines presentation</vt:lpstr>
      <vt:lpstr>New TB Isolation Guidelines for Community Settings</vt:lpstr>
      <vt:lpstr>PowerPoint Presentation</vt:lpstr>
      <vt:lpstr>New Guidelines Available</vt:lpstr>
      <vt:lpstr>Prior Guidance</vt:lpstr>
      <vt:lpstr>Gaps in 2005 Criteria</vt:lpstr>
      <vt:lpstr>Development of New Guidelines</vt:lpstr>
      <vt:lpstr>Key Recommendations For Community Respiratory Isolation</vt:lpstr>
      <vt:lpstr>Rec 1: Goals of Respiratory Isolation &amp; Restrictions</vt:lpstr>
      <vt:lpstr>Rec 2: Define Respiratory Isolation &amp; Restrictions</vt:lpstr>
      <vt:lpstr>Examples of “Levels” of Respiratory Isolation</vt:lpstr>
      <vt:lpstr>Rec 3: Determine Infectiousness &amp; Transmission Risk</vt:lpstr>
      <vt:lpstr>Rec 3 cont’d</vt:lpstr>
      <vt:lpstr>Rec 3 cont’d</vt:lpstr>
      <vt:lpstr>Schematic of Infectiousness +/- Respiratory Isolation</vt:lpstr>
      <vt:lpstr>Rec 4: Determine If Community-Based Respiratory Isolation is Indicated</vt:lpstr>
      <vt:lpstr>Assessing Infectiousness &amp; Risk Of Transmission</vt:lpstr>
      <vt:lpstr>Rec 5: Determine Level of Respiratory Isolation</vt:lpstr>
      <vt:lpstr>Thoughts For Applying New Guidelines</vt:lpstr>
      <vt:lpstr>Community vs High Risk vs Congregate?</vt:lpstr>
      <vt:lpstr>Questions? Confused? HELP!?</vt:lpstr>
      <vt:lpstr>Questions or discussion?</vt:lpstr>
      <vt:lpstr>Wrap-Up</vt:lpstr>
    </vt:vector>
  </TitlesOfParts>
  <Company>State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TB Nurse network meeting  July 17, 2024</dc:title>
  <dc:creator>Berlin, Claire (DHHS-Contractor)</dc:creator>
  <cp:lastModifiedBy>Berlin, Claire (DHHS-Contractor)</cp:lastModifiedBy>
  <cp:revision>34</cp:revision>
  <dcterms:created xsi:type="dcterms:W3CDTF">2024-06-10T21:10:43Z</dcterms:created>
  <dcterms:modified xsi:type="dcterms:W3CDTF">2024-07-18T14:40:21Z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a2fed65-62e7-46ea-af74-187e0c17143a_Enabled">
    <vt:lpwstr>true</vt:lpwstr>
  </property>
  <property fmtid="{D5CDD505-2E9C-101B-9397-08002B2CF9AE}" pid="3" name="MSIP_Label_3a2fed65-62e7-46ea-af74-187e0c17143a_SetDate">
    <vt:lpwstr>2024-06-10T21:25:19Z</vt:lpwstr>
  </property>
  <property fmtid="{D5CDD505-2E9C-101B-9397-08002B2CF9AE}" pid="4" name="MSIP_Label_3a2fed65-62e7-46ea-af74-187e0c17143a_Method">
    <vt:lpwstr>Privileged</vt:lpwstr>
  </property>
  <property fmtid="{D5CDD505-2E9C-101B-9397-08002B2CF9AE}" pid="5" name="MSIP_Label_3a2fed65-62e7-46ea-af74-187e0c17143a_Name">
    <vt:lpwstr>3a2fed65-62e7-46ea-af74-187e0c17143a</vt:lpwstr>
  </property>
  <property fmtid="{D5CDD505-2E9C-101B-9397-08002B2CF9AE}" pid="6" name="MSIP_Label_3a2fed65-62e7-46ea-af74-187e0c17143a_SiteId">
    <vt:lpwstr>d5fb7087-3777-42ad-966a-892ef47225d1</vt:lpwstr>
  </property>
  <property fmtid="{D5CDD505-2E9C-101B-9397-08002B2CF9AE}" pid="7" name="MSIP_Label_3a2fed65-62e7-46ea-af74-187e0c17143a_ActionId">
    <vt:lpwstr>abc1af48-802f-4416-b9cf-f97cbd068752</vt:lpwstr>
  </property>
  <property fmtid="{D5CDD505-2E9C-101B-9397-08002B2CF9AE}" pid="8" name="MSIP_Label_3a2fed65-62e7-46ea-af74-187e0c17143a_ContentBits">
    <vt:lpwstr>0</vt:lpwstr>
  </property>
</Properties>
</file>