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9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94"/>
    <a:srgbClr val="01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2715E-0F54-0658-0CF7-6EE2D694CAAF}" v="10" dt="2022-03-18T17:10:0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85732" autoAdjust="0"/>
  </p:normalViewPr>
  <p:slideViewPr>
    <p:cSldViewPr snapToGrid="0" snapToObjects="1" showGuides="1">
      <p:cViewPr varScale="1">
        <p:scale>
          <a:sx n="91" d="100"/>
          <a:sy n="91" d="100"/>
        </p:scale>
        <p:origin x="21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0BD33-290E-429F-BBA0-B47CE90C7D28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4AA66-49B5-45F3-9734-180DC8E93EF2}">
      <dgm:prSet phldrT="[Text]"/>
      <dgm:spPr/>
      <dgm:t>
        <a:bodyPr/>
        <a:lstStyle/>
        <a:p>
          <a:r>
            <a:rPr lang="en-US" b="1" dirty="0"/>
            <a:t>INTENSIVE</a:t>
          </a:r>
        </a:p>
        <a:p>
          <a:r>
            <a:rPr lang="en-US" b="1" dirty="0"/>
            <a:t>(Or INITIAL)</a:t>
          </a:r>
        </a:p>
        <a:p>
          <a:r>
            <a:rPr lang="en-US" b="1" dirty="0"/>
            <a:t>PHASE</a:t>
          </a:r>
        </a:p>
      </dgm:t>
    </dgm:pt>
    <dgm:pt modelId="{4FCACD74-96ED-47E7-8E4D-A5529E0E5BA5}" type="parTrans" cxnId="{7E26512C-503D-400A-875A-AFED95E2F0EF}">
      <dgm:prSet/>
      <dgm:spPr/>
      <dgm:t>
        <a:bodyPr/>
        <a:lstStyle/>
        <a:p>
          <a:endParaRPr lang="en-US"/>
        </a:p>
      </dgm:t>
    </dgm:pt>
    <dgm:pt modelId="{7CA48379-40C5-4AA3-AB2B-1EFED3AB0331}" type="sibTrans" cxnId="{7E26512C-503D-400A-875A-AFED95E2F0EF}">
      <dgm:prSet/>
      <dgm:spPr/>
      <dgm:t>
        <a:bodyPr/>
        <a:lstStyle/>
        <a:p>
          <a:endParaRPr lang="en-US"/>
        </a:p>
      </dgm:t>
    </dgm:pt>
    <dgm:pt modelId="{5EFCF015-D158-48F0-AE3C-7A482CDF56B0}">
      <dgm:prSet phldrT="[Text]"/>
      <dgm:spPr/>
      <dgm:t>
        <a:bodyPr/>
        <a:lstStyle/>
        <a:p>
          <a:r>
            <a:rPr lang="en-US" dirty="0"/>
            <a:t>HRZE</a:t>
          </a:r>
        </a:p>
        <a:p>
          <a:r>
            <a:rPr lang="en-US" dirty="0"/>
            <a:t>(RIPE)</a:t>
          </a:r>
        </a:p>
        <a:p>
          <a:r>
            <a:rPr lang="en-US" dirty="0"/>
            <a:t>2 months</a:t>
          </a:r>
        </a:p>
      </dgm:t>
    </dgm:pt>
    <dgm:pt modelId="{E14B4F7D-05EB-43EC-800C-263D153451A9}" type="parTrans" cxnId="{E965814E-05BB-45AE-BF72-43068A64F04A}">
      <dgm:prSet/>
      <dgm:spPr/>
      <dgm:t>
        <a:bodyPr/>
        <a:lstStyle/>
        <a:p>
          <a:endParaRPr lang="en-US"/>
        </a:p>
      </dgm:t>
    </dgm:pt>
    <dgm:pt modelId="{31D0F8E8-DC54-40DB-8607-946FC84A1EE0}" type="sibTrans" cxnId="{E965814E-05BB-45AE-BF72-43068A64F04A}">
      <dgm:prSet/>
      <dgm:spPr/>
      <dgm:t>
        <a:bodyPr/>
        <a:lstStyle/>
        <a:p>
          <a:endParaRPr lang="en-US"/>
        </a:p>
      </dgm:t>
    </dgm:pt>
    <dgm:pt modelId="{5DA99EE1-87A4-4B15-8267-289824F4D818}">
      <dgm:prSet phldrT="[Text]"/>
      <dgm:spPr/>
      <dgm:t>
        <a:bodyPr/>
        <a:lstStyle/>
        <a:p>
          <a:r>
            <a:rPr lang="en-US" b="1" dirty="0"/>
            <a:t>CONTINUATION  PHASE</a:t>
          </a:r>
        </a:p>
      </dgm:t>
    </dgm:pt>
    <dgm:pt modelId="{6470AB11-1F67-417B-B756-7F5F34726484}" type="parTrans" cxnId="{E8E331CE-E698-4308-9698-8F8D89DA1243}">
      <dgm:prSet/>
      <dgm:spPr/>
      <dgm:t>
        <a:bodyPr/>
        <a:lstStyle/>
        <a:p>
          <a:endParaRPr lang="en-US"/>
        </a:p>
      </dgm:t>
    </dgm:pt>
    <dgm:pt modelId="{F527E0A0-1C72-47D8-A3CE-8BC3DD02890E}" type="sibTrans" cxnId="{E8E331CE-E698-4308-9698-8F8D89DA1243}">
      <dgm:prSet/>
      <dgm:spPr/>
      <dgm:t>
        <a:bodyPr/>
        <a:lstStyle/>
        <a:p>
          <a:endParaRPr lang="en-US"/>
        </a:p>
      </dgm:t>
    </dgm:pt>
    <dgm:pt modelId="{BE259E5B-2875-4E0B-8C8C-720E9A4333A9}">
      <dgm:prSet phldrT="[Text]"/>
      <dgm:spPr/>
      <dgm:t>
        <a:bodyPr/>
        <a:lstStyle/>
        <a:p>
          <a:r>
            <a:rPr lang="en-US" dirty="0"/>
            <a:t>INH, </a:t>
          </a:r>
          <a:r>
            <a:rPr lang="en-US" dirty="0" err="1"/>
            <a:t>rifampin</a:t>
          </a:r>
          <a:endParaRPr lang="en-US" dirty="0"/>
        </a:p>
      </dgm:t>
    </dgm:pt>
    <dgm:pt modelId="{6B230E6D-BAA0-40B9-B304-C1A867687EAB}" type="parTrans" cxnId="{5B160D9A-EB75-4A1C-8B3B-35CA962C983A}">
      <dgm:prSet/>
      <dgm:spPr/>
      <dgm:t>
        <a:bodyPr/>
        <a:lstStyle/>
        <a:p>
          <a:endParaRPr lang="en-US"/>
        </a:p>
      </dgm:t>
    </dgm:pt>
    <dgm:pt modelId="{06740A61-44E1-445A-8D9A-81E22DDDE53C}" type="sibTrans" cxnId="{5B160D9A-EB75-4A1C-8B3B-35CA962C983A}">
      <dgm:prSet/>
      <dgm:spPr/>
      <dgm:t>
        <a:bodyPr/>
        <a:lstStyle/>
        <a:p>
          <a:endParaRPr lang="en-US"/>
        </a:p>
      </dgm:t>
    </dgm:pt>
    <dgm:pt modelId="{6A443CB2-FCF5-4101-820B-CCB87E35F76E}">
      <dgm:prSet phldrT="[Text]"/>
      <dgm:spPr/>
      <dgm:t>
        <a:bodyPr/>
        <a:lstStyle/>
        <a:p>
          <a:r>
            <a:rPr lang="en-US" dirty="0"/>
            <a:t>4 months</a:t>
          </a:r>
        </a:p>
      </dgm:t>
    </dgm:pt>
    <dgm:pt modelId="{0F5D5C26-2A22-4D62-900E-3EE0D5A7F16C}" type="parTrans" cxnId="{1201B95F-C8A2-4A56-8DDF-EAAE340FC4DB}">
      <dgm:prSet/>
      <dgm:spPr/>
      <dgm:t>
        <a:bodyPr/>
        <a:lstStyle/>
        <a:p>
          <a:endParaRPr lang="en-US"/>
        </a:p>
      </dgm:t>
    </dgm:pt>
    <dgm:pt modelId="{67BF5997-C09D-44A1-98B3-133476242540}" type="sibTrans" cxnId="{1201B95F-C8A2-4A56-8DDF-EAAE340FC4DB}">
      <dgm:prSet/>
      <dgm:spPr/>
      <dgm:t>
        <a:bodyPr/>
        <a:lstStyle/>
        <a:p>
          <a:endParaRPr lang="en-US"/>
        </a:p>
      </dgm:t>
    </dgm:pt>
    <dgm:pt modelId="{CC5E7CB9-CC68-4EB3-A34F-0873AB745999}" type="pres">
      <dgm:prSet presAssocID="{6150BD33-290E-429F-BBA0-B47CE90C7D28}" presName="theList" presStyleCnt="0">
        <dgm:presLayoutVars>
          <dgm:dir/>
          <dgm:animLvl val="lvl"/>
          <dgm:resizeHandles val="exact"/>
        </dgm:presLayoutVars>
      </dgm:prSet>
      <dgm:spPr/>
    </dgm:pt>
    <dgm:pt modelId="{68E83884-BAE1-4FAF-9250-9EE9BEAC5713}" type="pres">
      <dgm:prSet presAssocID="{92E4AA66-49B5-45F3-9734-180DC8E93EF2}" presName="compNode" presStyleCnt="0"/>
      <dgm:spPr/>
    </dgm:pt>
    <dgm:pt modelId="{FB355F7B-C8BC-4D9A-AB4E-326CACD8BFDF}" type="pres">
      <dgm:prSet presAssocID="{92E4AA66-49B5-45F3-9734-180DC8E93EF2}" presName="noGeometry" presStyleCnt="0"/>
      <dgm:spPr/>
    </dgm:pt>
    <dgm:pt modelId="{541D2568-96F6-4E5B-8E07-3FC5D3E1975C}" type="pres">
      <dgm:prSet presAssocID="{92E4AA66-49B5-45F3-9734-180DC8E93EF2}" presName="childTextVisible" presStyleLbl="bgAccFollowNode1" presStyleIdx="0" presStyleCnt="2" custScaleX="68286" custScaleY="63506">
        <dgm:presLayoutVars>
          <dgm:bulletEnabled val="1"/>
        </dgm:presLayoutVars>
      </dgm:prSet>
      <dgm:spPr/>
    </dgm:pt>
    <dgm:pt modelId="{8B812145-21A5-4C2A-8290-5B0F8A31F878}" type="pres">
      <dgm:prSet presAssocID="{92E4AA66-49B5-45F3-9734-180DC8E93EF2}" presName="childTextHidden" presStyleLbl="bgAccFollowNode1" presStyleIdx="0" presStyleCnt="2"/>
      <dgm:spPr/>
    </dgm:pt>
    <dgm:pt modelId="{D7136E9B-8B2D-4EFF-9D5F-24BA29D6B3EB}" type="pres">
      <dgm:prSet presAssocID="{92E4AA66-49B5-45F3-9734-180DC8E93EF2}" presName="parentText" presStyleLbl="node1" presStyleIdx="0" presStyleCnt="2" custScaleX="130003" custScaleY="123787">
        <dgm:presLayoutVars>
          <dgm:chMax val="1"/>
          <dgm:bulletEnabled val="1"/>
        </dgm:presLayoutVars>
      </dgm:prSet>
      <dgm:spPr/>
    </dgm:pt>
    <dgm:pt modelId="{5626C686-EB9F-4CA6-9B3A-4814B116E410}" type="pres">
      <dgm:prSet presAssocID="{92E4AA66-49B5-45F3-9734-180DC8E93EF2}" presName="aSpace" presStyleCnt="0"/>
      <dgm:spPr/>
    </dgm:pt>
    <dgm:pt modelId="{33BD6C45-8394-477D-9444-0BCE745A41A4}" type="pres">
      <dgm:prSet presAssocID="{5DA99EE1-87A4-4B15-8267-289824F4D818}" presName="compNode" presStyleCnt="0"/>
      <dgm:spPr/>
    </dgm:pt>
    <dgm:pt modelId="{A4BFE9DC-06B4-45C7-9B0E-A7211371662A}" type="pres">
      <dgm:prSet presAssocID="{5DA99EE1-87A4-4B15-8267-289824F4D818}" presName="noGeometry" presStyleCnt="0"/>
      <dgm:spPr/>
    </dgm:pt>
    <dgm:pt modelId="{E35E4972-8F21-41F3-BD78-A70EDEF5B607}" type="pres">
      <dgm:prSet presAssocID="{5DA99EE1-87A4-4B15-8267-289824F4D818}" presName="childTextVisible" presStyleLbl="bgAccFollowNode1" presStyleIdx="1" presStyleCnt="2" custScaleX="143902" custScaleY="61357">
        <dgm:presLayoutVars>
          <dgm:bulletEnabled val="1"/>
        </dgm:presLayoutVars>
      </dgm:prSet>
      <dgm:spPr/>
    </dgm:pt>
    <dgm:pt modelId="{7135428B-C137-4B6D-9901-B8B5D64BC632}" type="pres">
      <dgm:prSet presAssocID="{5DA99EE1-87A4-4B15-8267-289824F4D818}" presName="childTextHidden" presStyleLbl="bgAccFollowNode1" presStyleIdx="1" presStyleCnt="2"/>
      <dgm:spPr/>
    </dgm:pt>
    <dgm:pt modelId="{636015FA-A5AE-4757-84A8-42C0D9DDB3B9}" type="pres">
      <dgm:prSet presAssocID="{5DA99EE1-87A4-4B15-8267-289824F4D818}" presName="parentText" presStyleLbl="node1" presStyleIdx="1" presStyleCnt="2" custLinFactNeighborX="-44214" custLinFactNeighborY="-767">
        <dgm:presLayoutVars>
          <dgm:chMax val="1"/>
          <dgm:bulletEnabled val="1"/>
        </dgm:presLayoutVars>
      </dgm:prSet>
      <dgm:spPr/>
    </dgm:pt>
  </dgm:ptLst>
  <dgm:cxnLst>
    <dgm:cxn modelId="{FA07C51E-D0D3-4E3E-AD87-837A07115676}" type="presOf" srcId="{5EFCF015-D158-48F0-AE3C-7A482CDF56B0}" destId="{8B812145-21A5-4C2A-8290-5B0F8A31F878}" srcOrd="1" destOrd="0" presId="urn:microsoft.com/office/officeart/2005/8/layout/hProcess6"/>
    <dgm:cxn modelId="{7E26512C-503D-400A-875A-AFED95E2F0EF}" srcId="{6150BD33-290E-429F-BBA0-B47CE90C7D28}" destId="{92E4AA66-49B5-45F3-9734-180DC8E93EF2}" srcOrd="0" destOrd="0" parTransId="{4FCACD74-96ED-47E7-8E4D-A5529E0E5BA5}" sibTransId="{7CA48379-40C5-4AA3-AB2B-1EFED3AB0331}"/>
    <dgm:cxn modelId="{1FE7BB5D-BBC8-4F40-9F74-795173A0C6E9}" type="presOf" srcId="{6A443CB2-FCF5-4101-820B-CCB87E35F76E}" destId="{7135428B-C137-4B6D-9901-B8B5D64BC632}" srcOrd="1" destOrd="1" presId="urn:microsoft.com/office/officeart/2005/8/layout/hProcess6"/>
    <dgm:cxn modelId="{1201B95F-C8A2-4A56-8DDF-EAAE340FC4DB}" srcId="{5DA99EE1-87A4-4B15-8267-289824F4D818}" destId="{6A443CB2-FCF5-4101-820B-CCB87E35F76E}" srcOrd="1" destOrd="0" parTransId="{0F5D5C26-2A22-4D62-900E-3EE0D5A7F16C}" sibTransId="{67BF5997-C09D-44A1-98B3-133476242540}"/>
    <dgm:cxn modelId="{CB45C36D-E721-48A4-8675-3C86010F4D13}" type="presOf" srcId="{BE259E5B-2875-4E0B-8C8C-720E9A4333A9}" destId="{7135428B-C137-4B6D-9901-B8B5D64BC632}" srcOrd="1" destOrd="0" presId="urn:microsoft.com/office/officeart/2005/8/layout/hProcess6"/>
    <dgm:cxn modelId="{E965814E-05BB-45AE-BF72-43068A64F04A}" srcId="{92E4AA66-49B5-45F3-9734-180DC8E93EF2}" destId="{5EFCF015-D158-48F0-AE3C-7A482CDF56B0}" srcOrd="0" destOrd="0" parTransId="{E14B4F7D-05EB-43EC-800C-263D153451A9}" sibTransId="{31D0F8E8-DC54-40DB-8607-946FC84A1EE0}"/>
    <dgm:cxn modelId="{7E4CB997-EC47-46D9-82D0-09CB42CE504D}" type="presOf" srcId="{92E4AA66-49B5-45F3-9734-180DC8E93EF2}" destId="{D7136E9B-8B2D-4EFF-9D5F-24BA29D6B3EB}" srcOrd="0" destOrd="0" presId="urn:microsoft.com/office/officeart/2005/8/layout/hProcess6"/>
    <dgm:cxn modelId="{5B160D9A-EB75-4A1C-8B3B-35CA962C983A}" srcId="{5DA99EE1-87A4-4B15-8267-289824F4D818}" destId="{BE259E5B-2875-4E0B-8C8C-720E9A4333A9}" srcOrd="0" destOrd="0" parTransId="{6B230E6D-BAA0-40B9-B304-C1A867687EAB}" sibTransId="{06740A61-44E1-445A-8D9A-81E22DDDE53C}"/>
    <dgm:cxn modelId="{AC160CA5-9C82-44D7-9745-DA1F40DF43A9}" type="presOf" srcId="{6A443CB2-FCF5-4101-820B-CCB87E35F76E}" destId="{E35E4972-8F21-41F3-BD78-A70EDEF5B607}" srcOrd="0" destOrd="1" presId="urn:microsoft.com/office/officeart/2005/8/layout/hProcess6"/>
    <dgm:cxn modelId="{639B60B2-68AB-42CF-9B13-1B5BF1FB25F3}" type="presOf" srcId="{5DA99EE1-87A4-4B15-8267-289824F4D818}" destId="{636015FA-A5AE-4757-84A8-42C0D9DDB3B9}" srcOrd="0" destOrd="0" presId="urn:microsoft.com/office/officeart/2005/8/layout/hProcess6"/>
    <dgm:cxn modelId="{178A35B7-74CB-499B-AB6A-554FEF92348E}" type="presOf" srcId="{6150BD33-290E-429F-BBA0-B47CE90C7D28}" destId="{CC5E7CB9-CC68-4EB3-A34F-0873AB745999}" srcOrd="0" destOrd="0" presId="urn:microsoft.com/office/officeart/2005/8/layout/hProcess6"/>
    <dgm:cxn modelId="{E8E331CE-E698-4308-9698-8F8D89DA1243}" srcId="{6150BD33-290E-429F-BBA0-B47CE90C7D28}" destId="{5DA99EE1-87A4-4B15-8267-289824F4D818}" srcOrd="1" destOrd="0" parTransId="{6470AB11-1F67-417B-B756-7F5F34726484}" sibTransId="{F527E0A0-1C72-47D8-A3CE-8BC3DD02890E}"/>
    <dgm:cxn modelId="{326ECCD5-8685-434F-B728-A1515A447D79}" type="presOf" srcId="{5EFCF015-D158-48F0-AE3C-7A482CDF56B0}" destId="{541D2568-96F6-4E5B-8E07-3FC5D3E1975C}" srcOrd="0" destOrd="0" presId="urn:microsoft.com/office/officeart/2005/8/layout/hProcess6"/>
    <dgm:cxn modelId="{D21F7BE0-896F-4AB7-9FFF-E013FEEAEAE1}" type="presOf" srcId="{BE259E5B-2875-4E0B-8C8C-720E9A4333A9}" destId="{E35E4972-8F21-41F3-BD78-A70EDEF5B607}" srcOrd="0" destOrd="0" presId="urn:microsoft.com/office/officeart/2005/8/layout/hProcess6"/>
    <dgm:cxn modelId="{33279EA3-B108-4FAF-8D49-A69A9B9FABFC}" type="presParOf" srcId="{CC5E7CB9-CC68-4EB3-A34F-0873AB745999}" destId="{68E83884-BAE1-4FAF-9250-9EE9BEAC5713}" srcOrd="0" destOrd="0" presId="urn:microsoft.com/office/officeart/2005/8/layout/hProcess6"/>
    <dgm:cxn modelId="{E9A5923E-0715-42A7-9A33-BB3CCDED6D25}" type="presParOf" srcId="{68E83884-BAE1-4FAF-9250-9EE9BEAC5713}" destId="{FB355F7B-C8BC-4D9A-AB4E-326CACD8BFDF}" srcOrd="0" destOrd="0" presId="urn:microsoft.com/office/officeart/2005/8/layout/hProcess6"/>
    <dgm:cxn modelId="{6FE956B4-9AD8-4142-AD40-56226D772AB7}" type="presParOf" srcId="{68E83884-BAE1-4FAF-9250-9EE9BEAC5713}" destId="{541D2568-96F6-4E5B-8E07-3FC5D3E1975C}" srcOrd="1" destOrd="0" presId="urn:microsoft.com/office/officeart/2005/8/layout/hProcess6"/>
    <dgm:cxn modelId="{B0813AC7-A709-4391-A7EB-7E5CF12EA217}" type="presParOf" srcId="{68E83884-BAE1-4FAF-9250-9EE9BEAC5713}" destId="{8B812145-21A5-4C2A-8290-5B0F8A31F878}" srcOrd="2" destOrd="0" presId="urn:microsoft.com/office/officeart/2005/8/layout/hProcess6"/>
    <dgm:cxn modelId="{BA09403D-619C-4E00-9448-F8CEFFECF9B7}" type="presParOf" srcId="{68E83884-BAE1-4FAF-9250-9EE9BEAC5713}" destId="{D7136E9B-8B2D-4EFF-9D5F-24BA29D6B3EB}" srcOrd="3" destOrd="0" presId="urn:microsoft.com/office/officeart/2005/8/layout/hProcess6"/>
    <dgm:cxn modelId="{758C94F8-4606-4AB4-92F2-D6C2F9F90624}" type="presParOf" srcId="{CC5E7CB9-CC68-4EB3-A34F-0873AB745999}" destId="{5626C686-EB9F-4CA6-9B3A-4814B116E410}" srcOrd="1" destOrd="0" presId="urn:microsoft.com/office/officeart/2005/8/layout/hProcess6"/>
    <dgm:cxn modelId="{1511B2A8-E62F-4B56-B0CA-DB34312FB281}" type="presParOf" srcId="{CC5E7CB9-CC68-4EB3-A34F-0873AB745999}" destId="{33BD6C45-8394-477D-9444-0BCE745A41A4}" srcOrd="2" destOrd="0" presId="urn:microsoft.com/office/officeart/2005/8/layout/hProcess6"/>
    <dgm:cxn modelId="{8CA55036-9A52-4A0A-80C8-25563B38BA79}" type="presParOf" srcId="{33BD6C45-8394-477D-9444-0BCE745A41A4}" destId="{A4BFE9DC-06B4-45C7-9B0E-A7211371662A}" srcOrd="0" destOrd="0" presId="urn:microsoft.com/office/officeart/2005/8/layout/hProcess6"/>
    <dgm:cxn modelId="{690B4F77-06CF-467D-BC59-23213B1E17B8}" type="presParOf" srcId="{33BD6C45-8394-477D-9444-0BCE745A41A4}" destId="{E35E4972-8F21-41F3-BD78-A70EDEF5B607}" srcOrd="1" destOrd="0" presId="urn:microsoft.com/office/officeart/2005/8/layout/hProcess6"/>
    <dgm:cxn modelId="{B7CE8250-F7B3-45B9-AA08-9EF880D1E3D6}" type="presParOf" srcId="{33BD6C45-8394-477D-9444-0BCE745A41A4}" destId="{7135428B-C137-4B6D-9901-B8B5D64BC632}" srcOrd="2" destOrd="0" presId="urn:microsoft.com/office/officeart/2005/8/layout/hProcess6"/>
    <dgm:cxn modelId="{ED8994F2-C8BB-4021-896D-D6FE7C3296EF}" type="presParOf" srcId="{33BD6C45-8394-477D-9444-0BCE745A41A4}" destId="{636015FA-A5AE-4757-84A8-42C0D9DDB3B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D2568-96F6-4E5B-8E07-3FC5D3E1975C}">
      <dsp:nvSpPr>
        <dsp:cNvPr id="0" name=""/>
        <dsp:cNvSpPr/>
      </dsp:nvSpPr>
      <dsp:spPr>
        <a:xfrm>
          <a:off x="1393057" y="1463505"/>
          <a:ext cx="1966882" cy="15989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HRZE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(RIPE)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months</a:t>
          </a:r>
        </a:p>
      </dsp:txBody>
      <dsp:txXfrm>
        <a:off x="1884778" y="1703348"/>
        <a:ext cx="958855" cy="1119266"/>
      </dsp:txXfrm>
    </dsp:sp>
    <dsp:sp modelId="{D7136E9B-8B2D-4EFF-9D5F-24BA29D6B3EB}">
      <dsp:nvSpPr>
        <dsp:cNvPr id="0" name=""/>
        <dsp:cNvSpPr/>
      </dsp:nvSpPr>
      <dsp:spPr>
        <a:xfrm>
          <a:off x="180" y="1371603"/>
          <a:ext cx="1872277" cy="1782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INTENSIVE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(Or INITIAL)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PHASE</a:t>
          </a:r>
        </a:p>
      </dsp:txBody>
      <dsp:txXfrm>
        <a:off x="274369" y="1632681"/>
        <a:ext cx="1323899" cy="1260599"/>
      </dsp:txXfrm>
    </dsp:sp>
    <dsp:sp modelId="{E35E4972-8F21-41F3-BD78-A70EDEF5B607}">
      <dsp:nvSpPr>
        <dsp:cNvPr id="0" name=""/>
        <dsp:cNvSpPr/>
      </dsp:nvSpPr>
      <dsp:spPr>
        <a:xfrm>
          <a:off x="4084523" y="1490559"/>
          <a:ext cx="4144895" cy="15448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INH, </a:t>
          </a:r>
          <a:r>
            <a:rPr lang="en-US" sz="1800" kern="1200" dirty="0" err="1"/>
            <a:t>rifampin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4 months</a:t>
          </a:r>
        </a:p>
      </dsp:txBody>
      <dsp:txXfrm>
        <a:off x="5120747" y="1722286"/>
        <a:ext cx="2567976" cy="1081390"/>
      </dsp:txXfrm>
    </dsp:sp>
    <dsp:sp modelId="{636015FA-A5AE-4757-84A8-42C0D9DDB3B9}">
      <dsp:nvSpPr>
        <dsp:cNvPr id="0" name=""/>
        <dsp:cNvSpPr/>
      </dsp:nvSpPr>
      <dsp:spPr>
        <a:xfrm>
          <a:off x="3359940" y="1531845"/>
          <a:ext cx="1440180" cy="1440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CONTINUATION  PHASE</a:t>
          </a:r>
        </a:p>
      </dsp:txBody>
      <dsp:txXfrm>
        <a:off x="3570849" y="1742754"/>
        <a:ext cx="1018362" cy="1018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2D82-42F0-0B4F-97F8-AB503A58771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3E1-F087-8F4C-B904-08C940390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0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AA99B-957F-0D4F-B5C1-4392EAC77493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0956-332D-5B40-8636-8D651D93A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34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0956-332D-5B40-8636-8D651D93AA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A604C4-2640-4359-BA0D-3574D6FFCC67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64740-BBE2-46C7-8D12-48CE04D3C06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641350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0527" y="4009160"/>
            <a:ext cx="4965607" cy="37984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15" rIns="0" bIns="0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649541" algn="l"/>
                <a:tab pos="1299083" algn="l"/>
                <a:tab pos="1948624" algn="l"/>
                <a:tab pos="2598167" algn="l"/>
                <a:tab pos="3247708" algn="l"/>
                <a:tab pos="3897250" algn="l"/>
                <a:tab pos="4546791" algn="l"/>
              </a:tabLst>
            </a:pPr>
            <a:endParaRPr lang="en-US" altLang="en-US" sz="900" dirty="0">
              <a:latin typeface="Arial Unicode MS" pitchFamily="32" charset="0"/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9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FB2DB-3013-42AD-9B6E-7654DF4D16C8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6944B8-A359-144A-A78C-4C6040F7C8D8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5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62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366319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992" y="356311"/>
            <a:ext cx="5284013" cy="609398"/>
          </a:xfrm>
        </p:spPr>
        <p:txBody>
          <a:bodyPr lIns="0" tIns="0" rIns="0" bIns="0"/>
          <a:lstStyle>
            <a:lvl1pPr>
              <a:defRPr sz="3960" b="1" i="0">
                <a:solidFill>
                  <a:srgbClr val="D2C7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30561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992" y="356311"/>
            <a:ext cx="5284013" cy="609398"/>
          </a:xfrm>
        </p:spPr>
        <p:txBody>
          <a:bodyPr lIns="0" tIns="0" rIns="0" bIns="0"/>
          <a:lstStyle>
            <a:lvl1pPr>
              <a:defRPr sz="3960" b="1" i="0">
                <a:solidFill>
                  <a:srgbClr val="D2C7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117099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992" y="356311"/>
            <a:ext cx="5284013" cy="609398"/>
          </a:xfrm>
        </p:spPr>
        <p:txBody>
          <a:bodyPr lIns="0" tIns="0" rIns="0" bIns="0"/>
          <a:lstStyle>
            <a:lvl1pPr>
              <a:defRPr sz="3960" b="1" i="0">
                <a:solidFill>
                  <a:srgbClr val="D2C7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25529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90890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8F44-3A9C-274F-B3A4-846A2D9B5BE1}" type="datetime1">
              <a:rPr lang="en-US" smtClean="0"/>
              <a:t>3/30/2022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t>3/30/2022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0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8275"/>
            <a:ext cx="8229600" cy="1143000"/>
          </a:xfrm>
        </p:spPr>
        <p:txBody>
          <a:bodyPr/>
          <a:lstStyle>
            <a:lvl1pPr algn="ctr">
              <a:defRPr>
                <a:solidFill>
                  <a:srgbClr val="00359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5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1473-99EF-4241-BEA7-9D874D28A4F4}" type="datetime1">
              <a:rPr lang="en-US" smtClean="0"/>
              <a:t>3/30/2022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9BA7-CC67-2A47-810E-7B4F03ACE722}" type="datetime1">
              <a:rPr lang="en-US" smtClean="0"/>
              <a:t>3/30/2022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2F15-470F-E443-9426-6C93547A2FC5}" type="datetime1">
              <a:rPr lang="en-US" smtClean="0"/>
              <a:t>3/30/2022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2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EAU-004 PPT_Footer3_Template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7209"/>
            <a:ext cx="9144000" cy="6107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B0595B-6218-1247-A97C-BF758BC40879}" type="datetime1">
              <a:rPr lang="en-US" smtClean="0"/>
              <a:t>3/30/2022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9F3017DC-50D6-A146-A689-DB91605A2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35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12947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371600"/>
            <a:ext cx="9144000" cy="0"/>
          </a:xfrm>
          <a:custGeom>
            <a:avLst/>
            <a:gdLst/>
            <a:ahLst/>
            <a:cxnLst/>
            <a:rect l="l" t="t" r="r" b="b"/>
            <a:pathLst>
              <a:path w="7620000">
                <a:moveTo>
                  <a:pt x="0" y="0"/>
                </a:moveTo>
                <a:lnTo>
                  <a:pt x="7620000" y="0"/>
                </a:lnTo>
              </a:path>
            </a:pathLst>
          </a:custGeom>
          <a:ln w="15875">
            <a:solidFill>
              <a:srgbClr val="608196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935" y="6126480"/>
            <a:ext cx="2483510" cy="6736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9992" y="356311"/>
            <a:ext cx="5284013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D2C7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345" y="2748077"/>
            <a:ext cx="78453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2603" y="6473617"/>
            <a:ext cx="183641" cy="33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5720">
              <a:lnSpc>
                <a:spcPts val="1254"/>
              </a:lnSpc>
            </a:pPr>
            <a:fld id="{81D60167-4931-47E6-BA6A-407CBD079E47}" type="slidenum">
              <a:rPr lang="en-US" spc="-6" smtClean="0"/>
              <a:pPr marL="45720">
                <a:lnSpc>
                  <a:spcPts val="1254"/>
                </a:lnSpc>
              </a:pPr>
              <a:t>‹#›</a:t>
            </a:fld>
            <a:endParaRPr lang="en-US" spc="-6" dirty="0"/>
          </a:p>
        </p:txBody>
      </p:sp>
    </p:spTree>
    <p:extLst>
      <p:ext uri="{BB962C8B-B14F-4D97-AF65-F5344CB8AC3E}">
        <p14:creationId xmlns:p14="http://schemas.microsoft.com/office/powerpoint/2010/main" val="2792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dsinfo.nih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TB and HIV Overview for World TB Day March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James Sunstrum, M.D.</a:t>
            </a:r>
          </a:p>
          <a:p>
            <a:r>
              <a:rPr lang="en-US" i="1" dirty="0"/>
              <a:t>Wayne County TB Clinic</a:t>
            </a:r>
          </a:p>
        </p:txBody>
      </p:sp>
    </p:spTree>
    <p:extLst>
      <p:ext uri="{BB962C8B-B14F-4D97-AF65-F5344CB8AC3E}">
        <p14:creationId xmlns:p14="http://schemas.microsoft.com/office/powerpoint/2010/main" val="40138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 sputum grew </a:t>
            </a:r>
            <a:r>
              <a:rPr lang="en-US" i="1" dirty="0"/>
              <a:t>Mycobacterium tuberculosis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low CD4 count, inflammatory response is limited.  </a:t>
            </a:r>
            <a:r>
              <a:rPr lang="en-US" dirty="0" err="1"/>
              <a:t>Xray</a:t>
            </a:r>
            <a:r>
              <a:rPr lang="en-US" dirty="0"/>
              <a:t> may show little or no infiltrate.</a:t>
            </a:r>
          </a:p>
          <a:p>
            <a:r>
              <a:rPr lang="en-US" dirty="0"/>
              <a:t>We kept her out of the regular HIV clinic for 2 months, until TB intensive phase of treatment completed.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6396565"/>
            <a:ext cx="2529897" cy="3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06" y="685583"/>
            <a:ext cx="6658578" cy="52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15637" y="161085"/>
            <a:ext cx="8312727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1400" b="1" dirty="0" err="1">
                <a:solidFill>
                  <a:schemeClr val="tx1"/>
                </a:solidFill>
                <a:cs typeface="Arial Unicode MS" pitchFamily="32" charset="0"/>
              </a:rPr>
              <a:t>GenExpert</a:t>
            </a:r>
            <a:r>
              <a:rPr lang="en-US" altLang="en-US" sz="1400" b="1" dirty="0">
                <a:solidFill>
                  <a:schemeClr val="tx1"/>
                </a:solidFill>
                <a:cs typeface="Arial Unicode MS" pitchFamily="32" charset="0"/>
              </a:rPr>
              <a:t> Assay Procedure for the MTB/RIF Test.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18228" y="6013357"/>
            <a:ext cx="4945785" cy="3207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211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US" altLang="en-US" sz="1100" b="1" dirty="0">
                <a:latin typeface="+mn-lt"/>
                <a:cs typeface="Arial Unicode MS" pitchFamily="32" charset="0"/>
              </a:rPr>
              <a:t>Boehme CC et al. N </a:t>
            </a:r>
            <a:r>
              <a:rPr lang="en-US" altLang="en-US" sz="1100" b="1" dirty="0" err="1">
                <a:latin typeface="+mn-lt"/>
                <a:cs typeface="Arial Unicode MS" pitchFamily="32" charset="0"/>
              </a:rPr>
              <a:t>Engl</a:t>
            </a:r>
            <a:r>
              <a:rPr lang="en-US" altLang="en-US" sz="1100" b="1" dirty="0">
                <a:latin typeface="+mn-lt"/>
                <a:cs typeface="Arial Unicode MS" pitchFamily="32" charset="0"/>
              </a:rPr>
              <a:t> J Med 2010;363:1005-1015.</a:t>
            </a:r>
          </a:p>
        </p:txBody>
      </p:sp>
    </p:spTree>
    <p:extLst>
      <p:ext uri="{BB962C8B-B14F-4D97-AF65-F5344CB8AC3E}">
        <p14:creationId xmlns:p14="http://schemas.microsoft.com/office/powerpoint/2010/main" val="263469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TB may not look at all typical in HIV patients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Unusual chest X-ray findings</a:t>
            </a:r>
          </a:p>
          <a:p>
            <a:r>
              <a:rPr lang="en-US" sz="4000" dirty="0"/>
              <a:t>May have a NORMAL chest X-ray !</a:t>
            </a:r>
          </a:p>
          <a:p>
            <a:r>
              <a:rPr lang="en-US" sz="4000" dirty="0"/>
              <a:t>25% of  TB will be extra-pulmonary</a:t>
            </a:r>
          </a:p>
          <a:p>
            <a:r>
              <a:rPr lang="en-US" sz="4000" dirty="0"/>
              <a:t>Be especially wary in foreign-borne patients with HIV</a:t>
            </a:r>
          </a:p>
        </p:txBody>
      </p:sp>
    </p:spTree>
    <p:extLst>
      <p:ext uri="{BB962C8B-B14F-4D97-AF65-F5344CB8AC3E}">
        <p14:creationId xmlns:p14="http://schemas.microsoft.com/office/powerpoint/2010/main" val="7020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31473-99EF-4241-BEA7-9D874D28A4F4}" type="datetime1">
              <a:rPr lang="en-US" smtClean="0"/>
              <a:t>3/30/2022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 TB095.JPG                                                      00000002010405_1015                    B6F1F667:"/>
          <p:cNvPicPr>
            <a:picLocks noChangeAspect="1" noChangeArrowheads="1"/>
          </p:cNvPicPr>
          <p:nvPr/>
        </p:nvPicPr>
        <p:blipFill>
          <a:blip r:embed="rId2" cstate="print"/>
          <a:srcRect b="6140"/>
          <a:stretch>
            <a:fillRect/>
          </a:stretch>
        </p:blipFill>
        <p:spPr bwMode="auto">
          <a:xfrm>
            <a:off x="254000" y="3039533"/>
            <a:ext cx="348747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 TB097.JPG                                                      00000002010405_1015                    B6F1F667:"/>
          <p:cNvPicPr>
            <a:picLocks noChangeAspect="1" noChangeArrowheads="1"/>
          </p:cNvPicPr>
          <p:nvPr/>
        </p:nvPicPr>
        <p:blipFill>
          <a:blip r:embed="rId3" cstate="print"/>
          <a:srcRect b="6805"/>
          <a:stretch>
            <a:fillRect/>
          </a:stretch>
        </p:blipFill>
        <p:spPr bwMode="auto">
          <a:xfrm>
            <a:off x="4927600" y="2955518"/>
            <a:ext cx="3200400" cy="313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7800" y="207146"/>
            <a:ext cx="4131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Paradoxical Reaction IRIS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Worsening Radiograph 6 weeks following Initiation of HIV therapy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73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IRIS commonly occurs in association with Mycobacterium tuberculosis, Mycobacterium </a:t>
            </a:r>
            <a:r>
              <a:rPr lang="en-US" sz="1400" dirty="0" err="1"/>
              <a:t>avium</a:t>
            </a:r>
            <a:r>
              <a:rPr lang="en-US" sz="1400" dirty="0"/>
              <a:t> complex (MAC), cytomegalovirus (CMV), Cryptococcus.  May occur with Pneumocystis, Toxoplasma, hepatitis B and C, human herpes virus 8 (which causes Kaposi sarcoma), and JC virus (which causes progressive multifocal </a:t>
            </a:r>
            <a:r>
              <a:rPr lang="en-US" sz="1400" dirty="0" err="1"/>
              <a:t>leukoencephalopathy</a:t>
            </a:r>
            <a:r>
              <a:rPr lang="en-US" sz="1400" dirty="0"/>
              <a:t>, PML).</a:t>
            </a:r>
          </a:p>
        </p:txBody>
      </p:sp>
    </p:spTree>
    <p:extLst>
      <p:ext uri="{BB962C8B-B14F-4D97-AF65-F5344CB8AC3E}">
        <p14:creationId xmlns:p14="http://schemas.microsoft.com/office/powerpoint/2010/main" val="68758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AIDS + node TB diagnosed January 18</a:t>
            </a:r>
            <a:br>
              <a:rPr lang="en-US" dirty="0"/>
            </a:br>
            <a:r>
              <a:rPr lang="en-US" dirty="0"/>
              <a:t>CD4 = 30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Rx HIV and TB  January 18: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Feb. 23: diffuse rash, neck drainage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D44D041-117C-447C-AA03-AB45B4BCE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44" y="2174875"/>
            <a:ext cx="3951316" cy="39513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311371" y="4270159"/>
            <a:ext cx="781235" cy="594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7E6A07-BF35-4168-A7E6-78ED67558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52" y="2405034"/>
            <a:ext cx="29146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9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Best Time to start HIV meds in a HIV-TB patient?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1" y="5181600"/>
            <a:ext cx="1219200" cy="31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296194" y="5333206"/>
            <a:ext cx="1219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201194" y="5257006"/>
            <a:ext cx="1219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001794" y="5028406"/>
            <a:ext cx="121920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457200" y="58674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1752600" y="60198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3657600" y="5943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8458200" y="57150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678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TB in Untreated HIV patient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CD4 &lt;50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INH, Rifampin, Pyrazinamide, Ethambutol</a:t>
            </a:r>
          </a:p>
          <a:p>
            <a:r>
              <a:rPr lang="en-US" dirty="0"/>
              <a:t>Start HIV therapy within 2 weeks due to high risk of other AIDS complications</a:t>
            </a:r>
          </a:p>
          <a:p>
            <a:r>
              <a:rPr lang="en-US" dirty="0"/>
              <a:t>Monitor for IRIS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CD4 &gt;50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INH, Rifampin, Pyrazinamide, Ethambutol</a:t>
            </a:r>
          </a:p>
          <a:p>
            <a:r>
              <a:rPr lang="en-US" dirty="0"/>
              <a:t>Start HIV therapy within 2 – 8 weeks</a:t>
            </a:r>
          </a:p>
          <a:p>
            <a:r>
              <a:rPr lang="en-US" dirty="0"/>
              <a:t>Monitor for IRIS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BBBE-0BF2-2B46-9592-E622826481C4}" type="datetime1">
              <a:rPr lang="en-US" smtClean="0"/>
              <a:t>3/30/2022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2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for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MDHHS Consultants</a:t>
            </a:r>
          </a:p>
          <a:p>
            <a:r>
              <a:rPr lang="en-US" dirty="0"/>
              <a:t>Global TB Institute at Rutgers University, Newark, NJ  1-800-4TBDOCS (800-482-3627)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673" y="80559"/>
            <a:ext cx="4785360" cy="9017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2880" spc="-6" dirty="0"/>
              <a:t>2022</a:t>
            </a:r>
            <a:r>
              <a:rPr sz="2880" spc="-12" dirty="0"/>
              <a:t> </a:t>
            </a:r>
            <a:r>
              <a:rPr sz="2880" spc="-6" dirty="0"/>
              <a:t>MDHHS</a:t>
            </a:r>
            <a:r>
              <a:rPr sz="2880" spc="6" dirty="0"/>
              <a:t> </a:t>
            </a:r>
            <a:r>
              <a:rPr sz="2880" dirty="0"/>
              <a:t>World</a:t>
            </a:r>
            <a:r>
              <a:rPr sz="2880" spc="-54" dirty="0"/>
              <a:t> </a:t>
            </a:r>
            <a:r>
              <a:rPr sz="2880" dirty="0"/>
              <a:t>TB</a:t>
            </a:r>
            <a:r>
              <a:rPr sz="2880" spc="-30" dirty="0"/>
              <a:t> </a:t>
            </a:r>
            <a:r>
              <a:rPr sz="2880" dirty="0"/>
              <a:t>Day</a:t>
            </a:r>
            <a:endParaRPr sz="2880"/>
          </a:p>
          <a:p>
            <a:pPr algn="ctr">
              <a:spcBef>
                <a:spcPts val="6"/>
              </a:spcBef>
            </a:pPr>
            <a:r>
              <a:rPr sz="2880" dirty="0"/>
              <a:t>Virtual</a:t>
            </a:r>
            <a:r>
              <a:rPr sz="2880" spc="-60" dirty="0"/>
              <a:t> </a:t>
            </a:r>
            <a:r>
              <a:rPr sz="2880" spc="-6" dirty="0"/>
              <a:t>Conference</a:t>
            </a:r>
            <a:endParaRPr sz="2880"/>
          </a:p>
        </p:txBody>
      </p:sp>
      <p:sp>
        <p:nvSpPr>
          <p:cNvPr id="3" name="object 3"/>
          <p:cNvSpPr txBox="1"/>
          <p:nvPr/>
        </p:nvSpPr>
        <p:spPr>
          <a:xfrm>
            <a:off x="3689908" y="962863"/>
            <a:ext cx="1765554" cy="310085"/>
          </a:xfrm>
          <a:prstGeom prst="rect">
            <a:avLst/>
          </a:prstGeom>
        </p:spPr>
        <p:txBody>
          <a:bodyPr vert="horz" wrap="square" lIns="0" tIns="14478" rIns="0" bIns="0" rtlCol="0">
            <a:spAutoFit/>
          </a:bodyPr>
          <a:lstStyle/>
          <a:p>
            <a:pPr marL="15240" defTabSz="1097280">
              <a:spcBef>
                <a:spcPts val="114"/>
              </a:spcBef>
            </a:pPr>
            <a:r>
              <a:rPr sz="1920" b="1" spc="-6" dirty="0">
                <a:solidFill>
                  <a:srgbClr val="D2C7B4"/>
                </a:solidFill>
                <a:latin typeface="Arial"/>
                <a:cs typeface="Arial"/>
              </a:rPr>
              <a:t>March</a:t>
            </a:r>
            <a:r>
              <a:rPr sz="1920" b="1" spc="-30" dirty="0">
                <a:solidFill>
                  <a:srgbClr val="D2C7B4"/>
                </a:solidFill>
                <a:latin typeface="Arial"/>
                <a:cs typeface="Arial"/>
              </a:rPr>
              <a:t> </a:t>
            </a:r>
            <a:r>
              <a:rPr sz="1920" b="1" spc="-6" dirty="0">
                <a:solidFill>
                  <a:srgbClr val="D2C7B4"/>
                </a:solidFill>
                <a:latin typeface="Arial"/>
                <a:cs typeface="Arial"/>
              </a:rPr>
              <a:t>24,</a:t>
            </a:r>
            <a:r>
              <a:rPr sz="1920" b="1" spc="-30" dirty="0">
                <a:solidFill>
                  <a:srgbClr val="D2C7B4"/>
                </a:solidFill>
                <a:latin typeface="Arial"/>
                <a:cs typeface="Arial"/>
              </a:rPr>
              <a:t> </a:t>
            </a:r>
            <a:r>
              <a:rPr sz="1920" b="1" spc="-6" dirty="0">
                <a:solidFill>
                  <a:srgbClr val="D2C7B4"/>
                </a:solidFill>
                <a:latin typeface="Arial"/>
                <a:cs typeface="Arial"/>
              </a:rPr>
              <a:t>2022</a:t>
            </a:r>
            <a:endParaRPr sz="192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479" y="1535005"/>
            <a:ext cx="786482" cy="146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9345" y="1365738"/>
            <a:ext cx="813816" cy="523477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5240" defTabSz="1097280">
              <a:spcBef>
                <a:spcPts val="990"/>
              </a:spcBef>
            </a:pPr>
            <a:r>
              <a:rPr sz="1320" spc="-6" dirty="0">
                <a:solidFill>
                  <a:srgbClr val="75614A"/>
                </a:solidFill>
                <a:latin typeface="Arial"/>
                <a:cs typeface="Arial"/>
              </a:rPr>
              <a:t>Disclosure</a:t>
            </a:r>
            <a:endParaRPr sz="1320">
              <a:solidFill>
                <a:prstClr val="black"/>
              </a:solidFill>
              <a:latin typeface="Arial"/>
              <a:cs typeface="Arial"/>
            </a:endParaRPr>
          </a:p>
          <a:p>
            <a:pPr marL="15240" defTabSz="1097280">
              <a:spcBef>
                <a:spcPts val="540"/>
              </a:spcBef>
            </a:pP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Denise</a:t>
            </a:r>
            <a:r>
              <a:rPr sz="840" spc="-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Parr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3777" y="1746657"/>
            <a:ext cx="1410462" cy="143886"/>
          </a:xfrm>
          <a:prstGeom prst="rect">
            <a:avLst/>
          </a:prstGeom>
        </p:spPr>
        <p:txBody>
          <a:bodyPr vert="horz" wrap="square" lIns="0" tIns="14478" rIns="0" bIns="0" rtlCol="0">
            <a:spAutoFit/>
          </a:bodyPr>
          <a:lstStyle/>
          <a:p>
            <a:pPr marL="15240" defTabSz="1097280">
              <a:spcBef>
                <a:spcPts val="114"/>
              </a:spcBef>
            </a:pP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Isagenix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International</a:t>
            </a:r>
            <a:r>
              <a:rPr sz="840" spc="6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(Sales)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262" y="2826137"/>
            <a:ext cx="974348" cy="1463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9346" y="2134362"/>
            <a:ext cx="7809738" cy="3014542"/>
          </a:xfrm>
          <a:prstGeom prst="rect">
            <a:avLst/>
          </a:prstGeom>
        </p:spPr>
        <p:txBody>
          <a:bodyPr vert="horz" wrap="square" lIns="0" tIns="39623" rIns="0" bIns="0" rtlCol="0">
            <a:spAutoFit/>
          </a:bodyPr>
          <a:lstStyle/>
          <a:p>
            <a:pPr marL="15240" marR="144017" defTabSz="1097280">
              <a:lnSpc>
                <a:spcPts val="804"/>
              </a:lnSpc>
              <a:spcBef>
                <a:spcPts val="311"/>
              </a:spcBef>
            </a:pP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Western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University Homer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Stryker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M.D.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School of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Medicine adheres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 the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ACCME’s Standards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for Integrity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 Independence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in Accredited Continuing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Education.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Any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individuals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position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control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content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CE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activity,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including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faculty,</a:t>
            </a:r>
            <a:r>
              <a:rPr sz="840" spc="7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planners,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reviewers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others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are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required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disclose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all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relevant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financial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relationships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with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ineligible</a:t>
            </a:r>
            <a:r>
              <a:rPr sz="840" spc="-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entities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(commercial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interests).</a:t>
            </a:r>
            <a:r>
              <a:rPr sz="840" spc="7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All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relevant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conflicts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interest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have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been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mitigated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prior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commencement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activity.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defTabSz="1097280"/>
            <a:endParaRPr sz="960">
              <a:solidFill>
                <a:prstClr val="black"/>
              </a:solidFill>
              <a:latin typeface="Arial"/>
              <a:cs typeface="Arial"/>
            </a:endParaRPr>
          </a:p>
          <a:p>
            <a:pPr defTabSz="1097280">
              <a:spcBef>
                <a:spcPts val="36"/>
              </a:spcBef>
            </a:pPr>
            <a:endParaRPr sz="1080">
              <a:solidFill>
                <a:prstClr val="black"/>
              </a:solidFill>
              <a:latin typeface="Arial"/>
              <a:cs typeface="Arial"/>
            </a:endParaRPr>
          </a:p>
          <a:p>
            <a:pPr marL="15240" defTabSz="1097280"/>
            <a:r>
              <a:rPr sz="1320" dirty="0">
                <a:solidFill>
                  <a:srgbClr val="75614A"/>
                </a:solidFill>
                <a:latin typeface="Arial"/>
                <a:cs typeface="Arial"/>
              </a:rPr>
              <a:t>Accreditation</a:t>
            </a:r>
            <a:endParaRPr sz="132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82296" defTabSz="1097280">
              <a:lnSpc>
                <a:spcPts val="804"/>
              </a:lnSpc>
              <a:spcBef>
                <a:spcPts val="738"/>
              </a:spcBef>
            </a:pP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In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support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improving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patient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care,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this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has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been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planned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implemented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by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Western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University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Homer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Stryker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M.D.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School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Medicine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Department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Health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Human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Services.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Western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University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Homer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Stryker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M.D.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School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Medicine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is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jointly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accredited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by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Accreditation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Council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Continuing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Medical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(ACCME),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Accreditation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Council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Pharmacy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(ACPE),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American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Nurses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Credentialing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Center 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(ANCC),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provide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continuing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healthcare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team.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5957316" defTabSz="1097280">
              <a:lnSpc>
                <a:spcPct val="160000"/>
              </a:lnSpc>
              <a:spcBef>
                <a:spcPts val="12"/>
              </a:spcBef>
            </a:pP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Credit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amount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subject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to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change.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Interprofessional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Continuing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defTabSz="1097280">
              <a:spcBef>
                <a:spcPts val="606"/>
              </a:spcBef>
            </a:pP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This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was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planned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by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healthcare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team,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learners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will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receive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5.0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Interprofessional</a:t>
            </a:r>
            <a:r>
              <a:rPr sz="840" spc="7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Continuing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Education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(IPCE)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credits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learning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and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change.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defTabSz="1097280">
              <a:spcBef>
                <a:spcPts val="606"/>
              </a:spcBef>
            </a:pP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Physicians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71628" defTabSz="1097280">
              <a:lnSpc>
                <a:spcPts val="804"/>
              </a:lnSpc>
              <a:spcBef>
                <a:spcPts val="804"/>
              </a:spcBef>
            </a:pP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Western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University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Homer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Stryker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M.D.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School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Medicine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designates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this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live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maximum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5.0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AMA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PRA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Category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1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Credits™.</a:t>
            </a:r>
            <a:r>
              <a:rPr sz="840" spc="7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Physicians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 should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claim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only 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credit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commensurate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with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extent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their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participation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 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activity.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defTabSz="1097280">
              <a:spcBef>
                <a:spcPts val="611"/>
              </a:spcBef>
            </a:pP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Nurses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  <a:p>
            <a:pPr marL="15240" marR="351282" defTabSz="1097280">
              <a:lnSpc>
                <a:spcPct val="80000"/>
              </a:lnSpc>
              <a:spcBef>
                <a:spcPts val="810"/>
              </a:spcBef>
            </a:pP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Western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Michigan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University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Homer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Stryker</a:t>
            </a:r>
            <a:r>
              <a:rPr sz="840" spc="6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M.D.</a:t>
            </a:r>
            <a:r>
              <a:rPr sz="840" spc="5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School</a:t>
            </a:r>
            <a:r>
              <a:rPr sz="84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Medicine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designates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this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5.0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contact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hours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for</a:t>
            </a:r>
            <a:r>
              <a:rPr sz="840" spc="24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nurses.</a:t>
            </a:r>
            <a:r>
              <a:rPr sz="840" spc="9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Nurses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should</a:t>
            </a:r>
            <a:r>
              <a:rPr sz="840" spc="30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claim</a:t>
            </a:r>
            <a:r>
              <a:rPr sz="840" spc="1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only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credit </a:t>
            </a:r>
            <a:r>
              <a:rPr sz="840" spc="-21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commensurate</a:t>
            </a:r>
            <a:r>
              <a:rPr sz="840" spc="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with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12" dirty="0">
                <a:solidFill>
                  <a:srgbClr val="75614A"/>
                </a:solidFill>
                <a:latin typeface="Arial"/>
                <a:cs typeface="Arial"/>
              </a:rPr>
              <a:t>extent</a:t>
            </a:r>
            <a:r>
              <a:rPr sz="840" spc="4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of</a:t>
            </a:r>
            <a:r>
              <a:rPr sz="840" spc="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their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participation</a:t>
            </a:r>
            <a:r>
              <a:rPr sz="840" spc="36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in the</a:t>
            </a:r>
            <a:r>
              <a:rPr sz="840" spc="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840" spc="-6" dirty="0">
                <a:solidFill>
                  <a:srgbClr val="75614A"/>
                </a:solidFill>
                <a:latin typeface="Arial"/>
                <a:cs typeface="Arial"/>
              </a:rPr>
              <a:t>activity.</a:t>
            </a:r>
            <a:endParaRPr sz="84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1907" y="5314493"/>
            <a:ext cx="1194053" cy="380238"/>
            <a:chOff x="551589" y="4428744"/>
            <a:chExt cx="995044" cy="3168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589" y="4510063"/>
              <a:ext cx="456681" cy="1490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6403" y="4428744"/>
              <a:ext cx="523494" cy="3162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0159" y="4428744"/>
              <a:ext cx="265950" cy="31624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49346" y="5353385"/>
            <a:ext cx="1567434" cy="219291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 defTabSz="1097280">
              <a:spcBef>
                <a:spcPts val="126"/>
              </a:spcBef>
            </a:pPr>
            <a:r>
              <a:rPr sz="1320" spc="-6" dirty="0">
                <a:solidFill>
                  <a:srgbClr val="75614A"/>
                </a:solidFill>
                <a:latin typeface="Arial"/>
                <a:cs typeface="Arial"/>
              </a:rPr>
              <a:t>Activity</a:t>
            </a:r>
            <a:r>
              <a:rPr sz="1320" spc="-18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1320" spc="-6" dirty="0">
                <a:solidFill>
                  <a:srgbClr val="75614A"/>
                </a:solidFill>
                <a:latin typeface="Arial"/>
                <a:cs typeface="Arial"/>
              </a:rPr>
              <a:t>Code:</a:t>
            </a:r>
            <a:r>
              <a:rPr sz="1320" spc="-42" dirty="0">
                <a:solidFill>
                  <a:srgbClr val="75614A"/>
                </a:solidFill>
                <a:latin typeface="Arial"/>
                <a:cs typeface="Arial"/>
              </a:rPr>
              <a:t> </a:t>
            </a:r>
            <a:r>
              <a:rPr sz="1320" spc="-6" dirty="0">
                <a:solidFill>
                  <a:srgbClr val="75614A"/>
                </a:solidFill>
                <a:latin typeface="Arial"/>
                <a:cs typeface="Arial"/>
              </a:rPr>
              <a:t>24227</a:t>
            </a:r>
            <a:endParaRPr sz="132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371124" y="7768340"/>
            <a:ext cx="22036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defTabSz="1097280">
              <a:lnSpc>
                <a:spcPts val="1254"/>
              </a:lnSpc>
            </a:pPr>
            <a:fld id="{81D60167-4931-47E6-BA6A-407CBD079E47}" type="slidenum">
              <a:rPr spc="-6" dirty="0">
                <a:solidFill>
                  <a:prstClr val="black"/>
                </a:solidFill>
              </a:rPr>
              <a:pPr marL="45720" defTabSz="1097280">
                <a:lnSpc>
                  <a:spcPts val="1254"/>
                </a:lnSpc>
              </a:pPr>
              <a:t>2</a:t>
            </a:fld>
            <a:endParaRPr spc="-6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TB: 2 serious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of the game:</a:t>
            </a:r>
          </a:p>
          <a:p>
            <a:r>
              <a:rPr lang="en-US" dirty="0"/>
              <a:t>1. All HIV patients should be tested for latent TB infection.</a:t>
            </a:r>
          </a:p>
          <a:p>
            <a:r>
              <a:rPr lang="en-US" dirty="0"/>
              <a:t>2. All active TB patients should be tested for HIV.</a:t>
            </a:r>
          </a:p>
          <a:p>
            <a:r>
              <a:rPr lang="en-US" dirty="0"/>
              <a:t>3. If pulmonary infiltrates found with HIV+, keep TB in differential diagnosis.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8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All HIV patients should be tested for latent TB infection.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PPD or </a:t>
            </a:r>
            <a:r>
              <a:rPr lang="en-US" dirty="0" err="1"/>
              <a:t>Quantiferon</a:t>
            </a:r>
            <a:r>
              <a:rPr lang="en-US" dirty="0"/>
              <a:t> on baseline</a:t>
            </a:r>
          </a:p>
          <a:p>
            <a:r>
              <a:rPr lang="en-US" dirty="0"/>
              <a:t>Low CD4 may result in false negative test</a:t>
            </a:r>
          </a:p>
          <a:p>
            <a:r>
              <a:rPr lang="en-US" dirty="0"/>
              <a:t>If negative, repeat based on risk… ? Every 2-3 years?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PPD or IGRA are positive in HIV+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X-ray</a:t>
            </a:r>
          </a:p>
          <a:p>
            <a:r>
              <a:rPr lang="en-US" dirty="0"/>
              <a:t>Symptom review for fever, cough, adenopathy</a:t>
            </a:r>
          </a:p>
          <a:p>
            <a:r>
              <a:rPr lang="en-US" dirty="0"/>
              <a:t>Any mass, or any central nervous system abnormality should be evaluated….</a:t>
            </a:r>
          </a:p>
          <a:p>
            <a:r>
              <a:rPr lang="en-US" dirty="0"/>
              <a:t>If negative, treat for latent TB</a:t>
            </a:r>
          </a:p>
          <a:p>
            <a:r>
              <a:rPr lang="en-US" dirty="0"/>
              <a:t>With </a:t>
            </a:r>
            <a:r>
              <a:rPr lang="en-US" b="1" dirty="0"/>
              <a:t>daily isoniazid</a:t>
            </a:r>
            <a:r>
              <a:rPr lang="en-US" dirty="0"/>
              <a:t>, any ARV regimen can be used.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Latent TB treatment for HIV+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www.aidsinfo.nih.gov</a:t>
            </a:r>
            <a:endParaRPr lang="en-US" dirty="0"/>
          </a:p>
          <a:p>
            <a:r>
              <a:rPr lang="en-US" dirty="0"/>
              <a:t>Newer weekly INH/rifapentine or rifampin regimen not recommended together with dolutegravir, </a:t>
            </a:r>
            <a:r>
              <a:rPr lang="en-US" dirty="0" err="1"/>
              <a:t>bictegravir</a:t>
            </a:r>
            <a:r>
              <a:rPr lang="en-US" dirty="0"/>
              <a:t> or protease inhibitors</a:t>
            </a:r>
          </a:p>
          <a:p>
            <a:endParaRPr lang="en-US" dirty="0"/>
          </a:p>
          <a:p>
            <a:r>
              <a:rPr lang="en-US" dirty="0"/>
              <a:t>Thanks to LTBI treatment, few HIV patients develop active TB in Michigan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Active TB in HIV+ patients in Michigan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1-2 cases a year (out of 130 cases total)</a:t>
            </a:r>
          </a:p>
          <a:p>
            <a:r>
              <a:rPr lang="en-US" dirty="0"/>
              <a:t>Tend to be foreign born HIV patients</a:t>
            </a:r>
          </a:p>
          <a:p>
            <a:r>
              <a:rPr lang="en-US" dirty="0"/>
              <a:t>Tend to be recent arrivals in USA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8254-FF18-6F43-B7A5-20B1A7DAFB2A}" type="datetime1">
              <a:rPr lang="en-US" smtClean="0"/>
              <a:t>3/30/2022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17DC-50D6-A146-A689-DB91605A20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patient in your HIV waiting room…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Tested HIV+ on Immigration screen</a:t>
            </a:r>
          </a:p>
          <a:p>
            <a:r>
              <a:rPr lang="en-US" sz="4000" dirty="0"/>
              <a:t>Came from Sierra Leone 8 months earlier</a:t>
            </a:r>
          </a:p>
          <a:p>
            <a:r>
              <a:rPr lang="en-US" sz="4000" dirty="0"/>
              <a:t>Dry cough x 2 months</a:t>
            </a:r>
          </a:p>
          <a:p>
            <a:r>
              <a:rPr lang="en-US" sz="4000" dirty="0"/>
              <a:t>Baseline CD4 = 50 cells</a:t>
            </a:r>
          </a:p>
          <a:p>
            <a:r>
              <a:rPr lang="en-US" sz="4000" dirty="0"/>
              <a:t>This is her chest </a:t>
            </a:r>
            <a:r>
              <a:rPr lang="en-US" sz="4000" dirty="0" err="1"/>
              <a:t>Xray</a:t>
            </a:r>
            <a:r>
              <a:rPr lang="en-US" sz="4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730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-ray of a person's face&#10;&#10;Description automatically generated with medium confidence">
            <a:extLst>
              <a:ext uri="{FF2B5EF4-FFF2-40B4-BE49-F238E27FC236}">
                <a16:creationId xmlns:a16="http://schemas.microsoft.com/office/drawing/2014/main" id="{EF1E172F-8AEF-4D2B-84CF-2022075E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42"/>
            <a:ext cx="7567863" cy="62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8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50E474A095C43967B885760B43D1F" ma:contentTypeVersion="7" ma:contentTypeDescription="Create a new document." ma:contentTypeScope="" ma:versionID="4f03be43d5ed7a6d2436518a7c14528e">
  <xsd:schema xmlns:xsd="http://www.w3.org/2001/XMLSchema" xmlns:xs="http://www.w3.org/2001/XMLSchema" xmlns:p="http://schemas.microsoft.com/office/2006/metadata/properties" xmlns:ns3="4c2bc6ec-9269-4e50-a368-aeb3245c4b52" xmlns:ns4="b2379389-76e1-450f-a918-14f6f4f087b9" targetNamespace="http://schemas.microsoft.com/office/2006/metadata/properties" ma:root="true" ma:fieldsID="76cd28a8c1cc01207dc483e53ab46680" ns3:_="" ns4:_="">
    <xsd:import namespace="4c2bc6ec-9269-4e50-a368-aeb3245c4b52"/>
    <xsd:import namespace="b2379389-76e1-450f-a918-14f6f4f087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bc6ec-9269-4e50-a368-aeb3245c4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79389-76e1-450f-a918-14f6f4f08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B4CCF-760A-42F4-BB87-851016C9CAC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b2379389-76e1-450f-a918-14f6f4f087b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c2bc6ec-9269-4e50-a368-aeb3245c4b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95C9F7-2D95-4D31-8AEE-38D3451F8E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89F255-8D74-4CD0-B0CD-29100BD4D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bc6ec-9269-4e50-a368-aeb3245c4b52"/>
    <ds:schemaRef ds:uri="b2379389-76e1-450f-a918-14f6f4f08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922</Words>
  <Application>Microsoft Office PowerPoint</Application>
  <PresentationFormat>On-screen Show (4:3)</PresentationFormat>
  <Paragraphs>117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Office Theme</vt:lpstr>
      <vt:lpstr>1_Office Theme</vt:lpstr>
      <vt:lpstr>TB and HIV Overview for World TB Day March 2022</vt:lpstr>
      <vt:lpstr>2022 MDHHS World TB Day Virtual Conference</vt:lpstr>
      <vt:lpstr>HIV and TB: 2 serious infections</vt:lpstr>
      <vt:lpstr>1. All HIV patients should be tested for latent TB infection.</vt:lpstr>
      <vt:lpstr>If PPD or IGRA are positive in HIV+ patient</vt:lpstr>
      <vt:lpstr>Latent TB treatment for HIV+ patient</vt:lpstr>
      <vt:lpstr>Active TB in HIV+ patients in Michigan</vt:lpstr>
      <vt:lpstr>New patient in your HIV waiting room…</vt:lpstr>
      <vt:lpstr>PowerPoint Presentation</vt:lpstr>
      <vt:lpstr>Her sputum grew Mycobacterium tuberculosis !</vt:lpstr>
      <vt:lpstr>Boehme CC et al. N Engl J Med 2010;363:1005-1015.</vt:lpstr>
      <vt:lpstr>TB may not look at all typical in HIV patients</vt:lpstr>
      <vt:lpstr>PowerPoint Presentation</vt:lpstr>
      <vt:lpstr>AIDS + node TB diagnosed January 18 CD4 = 30</vt:lpstr>
      <vt:lpstr>Best Time to start HIV meds in a HIV-TB patient?</vt:lpstr>
      <vt:lpstr>New TB in Untreated HIV patient</vt:lpstr>
      <vt:lpstr>Call for advice</vt:lpstr>
    </vt:vector>
  </TitlesOfParts>
  <Company>SPM Marketing &amp;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Maslouski</dc:creator>
  <cp:lastModifiedBy>Berlin, Claire (DHHS-Contractor)</cp:lastModifiedBy>
  <cp:revision>36</cp:revision>
  <dcterms:created xsi:type="dcterms:W3CDTF">2015-07-15T15:24:45Z</dcterms:created>
  <dcterms:modified xsi:type="dcterms:W3CDTF">2022-03-30T16:47:54Z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0x010100EC050E474A095C43967B885760B43D1F</vt:lpwstr>
  </property>
  <property fmtid="{D5CDD505-2E9C-101B-9397-08002B2CF9AE}" pid="3" name="MSIP_Label_3a2fed65-62e7-46ea-af74-187e0c17143a_Enabled">
    <vt:lpwstr>true</vt:lpwstr>
  </property>
  <property fmtid="{D5CDD505-2E9C-101B-9397-08002B2CF9AE}" pid="4" name="MSIP_Label_3a2fed65-62e7-46ea-af74-187e0c17143a_SetDate">
    <vt:lpwstr>2022-03-22T14:59:52Z</vt:lpwstr>
  </property>
  <property fmtid="{D5CDD505-2E9C-101B-9397-08002B2CF9AE}" pid="5" name="MSIP_Label_3a2fed65-62e7-46ea-af74-187e0c17143a_Method">
    <vt:lpwstr>Privileged</vt:lpwstr>
  </property>
  <property fmtid="{D5CDD505-2E9C-101B-9397-08002B2CF9AE}" pid="6" name="MSIP_Label_3a2fed65-62e7-46ea-af74-187e0c17143a_Name">
    <vt:lpwstr>3a2fed65-62e7-46ea-af74-187e0c17143a</vt:lpwstr>
  </property>
  <property fmtid="{D5CDD505-2E9C-101B-9397-08002B2CF9AE}" pid="7" name="MSIP_Label_3a2fed65-62e7-46ea-af74-187e0c17143a_SiteId">
    <vt:lpwstr>d5fb7087-3777-42ad-966a-892ef47225d1</vt:lpwstr>
  </property>
  <property fmtid="{D5CDD505-2E9C-101B-9397-08002B2CF9AE}" pid="8" name="MSIP_Label_3a2fed65-62e7-46ea-af74-187e0c17143a_ActionId">
    <vt:lpwstr>d81f6a23-1488-4761-a8f3-4c61b348138f</vt:lpwstr>
  </property>
  <property fmtid="{D5CDD505-2E9C-101B-9397-08002B2CF9AE}" pid="9" name="MSIP_Label_3a2fed65-62e7-46ea-af74-187e0c17143a_ContentBits">
    <vt:lpwstr>0</vt:lpwstr>
  </property>
</Properties>
</file>