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305" r:id="rId3"/>
    <p:sldId id="289" r:id="rId4"/>
    <p:sldId id="258" r:id="rId5"/>
    <p:sldId id="261" r:id="rId6"/>
    <p:sldId id="288" r:id="rId7"/>
    <p:sldId id="259" r:id="rId8"/>
    <p:sldId id="287" r:id="rId9"/>
    <p:sldId id="309" r:id="rId10"/>
    <p:sldId id="283" r:id="rId11"/>
    <p:sldId id="281" r:id="rId12"/>
    <p:sldId id="278" r:id="rId13"/>
    <p:sldId id="279" r:id="rId14"/>
    <p:sldId id="296" r:id="rId15"/>
    <p:sldId id="312" r:id="rId16"/>
    <p:sldId id="293" r:id="rId17"/>
    <p:sldId id="260" r:id="rId18"/>
    <p:sldId id="282" r:id="rId19"/>
    <p:sldId id="295" r:id="rId20"/>
    <p:sldId id="314" r:id="rId21"/>
    <p:sldId id="298" r:id="rId22"/>
    <p:sldId id="310" r:id="rId23"/>
    <p:sldId id="302" r:id="rId24"/>
    <p:sldId id="303" r:id="rId25"/>
    <p:sldId id="311" r:id="rId26"/>
    <p:sldId id="299" r:id="rId27"/>
    <p:sldId id="263" r:id="rId28"/>
    <p:sldId id="264" r:id="rId29"/>
    <p:sldId id="307" r:id="rId30"/>
    <p:sldId id="306" r:id="rId31"/>
    <p:sldId id="266" r:id="rId32"/>
    <p:sldId id="313" r:id="rId33"/>
    <p:sldId id="267" r:id="rId34"/>
    <p:sldId id="268" r:id="rId35"/>
    <p:sldId id="270" r:id="rId36"/>
    <p:sldId id="269" r:id="rId37"/>
    <p:sldId id="300" r:id="rId38"/>
    <p:sldId id="301" r:id="rId39"/>
    <p:sldId id="30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bright, Marissa (DHHS)" initials="AM(" lastIdx="1" clrIdx="0">
    <p:extLst>
      <p:ext uri="{19B8F6BF-5375-455C-9EA6-DF929625EA0E}">
        <p15:presenceInfo xmlns:p15="http://schemas.microsoft.com/office/powerpoint/2012/main" userId="S::AlbrightM3@michigan.gov::33de0845-05f1-4874-929f-a4f75593f0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827BBE-B8B2-4CD8-A261-8DA48EB35AD7}" v="13" dt="2021-09-09T23:09:28.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68651" autoAdjust="0"/>
  </p:normalViewPr>
  <p:slideViewPr>
    <p:cSldViewPr snapToGrid="0">
      <p:cViewPr varScale="1">
        <p:scale>
          <a:sx n="68" d="100"/>
          <a:sy n="68" d="100"/>
        </p:scale>
        <p:origin x="140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ers, Neila (DHHS)" userId="99d9486d-68f1-4c7b-a280-310f0a87b249" providerId="ADAL" clId="{CC827BBE-B8B2-4CD8-A261-8DA48EB35AD7}"/>
    <pc:docChg chg="modSld">
      <pc:chgData name="Sanders, Neila (DHHS)" userId="99d9486d-68f1-4c7b-a280-310f0a87b249" providerId="ADAL" clId="{CC827BBE-B8B2-4CD8-A261-8DA48EB35AD7}" dt="2021-09-09T22:42:29.293" v="0" actId="1076"/>
      <pc:docMkLst>
        <pc:docMk/>
      </pc:docMkLst>
      <pc:sldChg chg="modSp mod">
        <pc:chgData name="Sanders, Neila (DHHS)" userId="99d9486d-68f1-4c7b-a280-310f0a87b249" providerId="ADAL" clId="{CC827BBE-B8B2-4CD8-A261-8DA48EB35AD7}" dt="2021-09-09T22:42:29.293" v="0" actId="1076"/>
        <pc:sldMkLst>
          <pc:docMk/>
          <pc:sldMk cId="3625348465" sldId="307"/>
        </pc:sldMkLst>
        <pc:picChg chg="mod">
          <ac:chgData name="Sanders, Neila (DHHS)" userId="99d9486d-68f1-4c7b-a280-310f0a87b249" providerId="ADAL" clId="{CC827BBE-B8B2-4CD8-A261-8DA48EB35AD7}" dt="2021-09-09T22:42:29.293" v="0" actId="1076"/>
          <ac:picMkLst>
            <pc:docMk/>
            <pc:sldMk cId="3625348465" sldId="307"/>
            <ac:picMk id="9" creationId="{3DD46A3F-A926-4F97-ACFA-94ADDEFA7A22}"/>
          </ac:picMkLst>
        </pc:pic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ata5.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_rels/data6.xml.rels><?xml version="1.0" encoding="UTF-8" standalone="yes"?>
<Relationships xmlns="http://schemas.openxmlformats.org/package/2006/relationships"><Relationship Id="rId1" Type="http://schemas.openxmlformats.org/officeDocument/2006/relationships/hyperlink" Target="https://www.michigan.gov/documents/mdhhs/MR_Guide_to_Detailed_Reporting.3.14.19_653727_7.pdf"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diagrams/_rels/drawing6.xml.rels><?xml version="1.0" encoding="UTF-8" standalone="yes"?>
<Relationships xmlns="http://schemas.openxmlformats.org/package/2006/relationships"><Relationship Id="rId1" Type="http://schemas.openxmlformats.org/officeDocument/2006/relationships/hyperlink" Target="https://www.michigan.gov/documents/mdhhs/MR_Guide_to_Detailed_Reporting.3.14.19_653727_7.pdf"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D4F300-9FC0-4923-98CA-3EACAFA16DB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1A320E0-8B8E-4349-81FF-C1A8DD872043}">
      <dgm:prSet/>
      <dgm:spPr/>
      <dgm:t>
        <a:bodyPr/>
        <a:lstStyle/>
        <a:p>
          <a:r>
            <a:rPr lang="en-US" dirty="0"/>
            <a:t>Intentional touching/contact that can be reasonably construed as being for the purpose of arousal, gratification or any other improper purpose by the perpetrator.</a:t>
          </a:r>
        </a:p>
      </dgm:t>
    </dgm:pt>
    <dgm:pt modelId="{51F72554-5525-429E-8168-80D3DCCEAEF4}" type="parTrans" cxnId="{CEDA1D2E-1830-4E3C-BFA7-1FFEEF259DBA}">
      <dgm:prSet/>
      <dgm:spPr/>
      <dgm:t>
        <a:bodyPr/>
        <a:lstStyle/>
        <a:p>
          <a:endParaRPr lang="en-US"/>
        </a:p>
      </dgm:t>
    </dgm:pt>
    <dgm:pt modelId="{E2BFBECD-5AF5-4417-8675-6BFC4248F87C}" type="sibTrans" cxnId="{CEDA1D2E-1830-4E3C-BFA7-1FFEEF259DBA}">
      <dgm:prSet/>
      <dgm:spPr/>
      <dgm:t>
        <a:bodyPr/>
        <a:lstStyle/>
        <a:p>
          <a:endParaRPr lang="en-US"/>
        </a:p>
      </dgm:t>
    </dgm:pt>
    <dgm:pt modelId="{89ABF7ED-8B7C-4975-B9AA-58BC7C92C95B}">
      <dgm:prSet/>
      <dgm:spPr/>
      <dgm:t>
        <a:bodyPr/>
        <a:lstStyle/>
        <a:p>
          <a:r>
            <a:rPr lang="en-US" dirty="0"/>
            <a:t>Sexual penetration.</a:t>
          </a:r>
        </a:p>
        <a:p>
          <a:endParaRPr lang="en-US" dirty="0"/>
        </a:p>
      </dgm:t>
    </dgm:pt>
    <dgm:pt modelId="{0B4968C3-DF77-458C-9047-C57D021CB30E}" type="parTrans" cxnId="{9325D85E-89E3-4A50-B222-85E62C73C0D2}">
      <dgm:prSet/>
      <dgm:spPr/>
      <dgm:t>
        <a:bodyPr/>
        <a:lstStyle/>
        <a:p>
          <a:endParaRPr lang="en-US"/>
        </a:p>
      </dgm:t>
    </dgm:pt>
    <dgm:pt modelId="{34BD9AB8-D2B9-4E4D-8795-4B1531535AFF}" type="sibTrans" cxnId="{9325D85E-89E3-4A50-B222-85E62C73C0D2}">
      <dgm:prSet/>
      <dgm:spPr/>
      <dgm:t>
        <a:bodyPr/>
        <a:lstStyle/>
        <a:p>
          <a:endParaRPr lang="en-US"/>
        </a:p>
      </dgm:t>
    </dgm:pt>
    <dgm:pt modelId="{44F8759B-0BA8-45E7-9ED1-9861399CA505}">
      <dgm:prSet/>
      <dgm:spPr/>
      <dgm:t>
        <a:bodyPr/>
        <a:lstStyle/>
        <a:p>
          <a:r>
            <a:rPr lang="en-US"/>
            <a:t>Accosting, soliciting or enticing to commit, or attempt to commit an act of sexual contact or penetration, including prostitution.</a:t>
          </a:r>
        </a:p>
      </dgm:t>
    </dgm:pt>
    <dgm:pt modelId="{D7EC7012-9C2D-4874-BA19-D8203C1152FB}" type="parTrans" cxnId="{F0C9B9A7-CCBF-4B60-AB09-43109DD2E8FE}">
      <dgm:prSet/>
      <dgm:spPr/>
      <dgm:t>
        <a:bodyPr/>
        <a:lstStyle/>
        <a:p>
          <a:endParaRPr lang="en-US"/>
        </a:p>
      </dgm:t>
    </dgm:pt>
    <dgm:pt modelId="{E646F1FB-8641-42C5-841F-98AC0E075E73}" type="sibTrans" cxnId="{F0C9B9A7-CCBF-4B60-AB09-43109DD2E8FE}">
      <dgm:prSet/>
      <dgm:spPr/>
      <dgm:t>
        <a:bodyPr/>
        <a:lstStyle/>
        <a:p>
          <a:endParaRPr lang="en-US"/>
        </a:p>
      </dgm:t>
    </dgm:pt>
    <dgm:pt modelId="{F5F7D6AC-F691-4562-9F78-F1F07A4F28AB}">
      <dgm:prSet/>
      <dgm:spPr/>
      <dgm:t>
        <a:bodyPr/>
        <a:lstStyle/>
        <a:p>
          <a:r>
            <a:rPr lang="en-US" dirty="0"/>
            <a:t>Sexual abuse may not always involve sexual penetration. </a:t>
          </a:r>
        </a:p>
      </dgm:t>
    </dgm:pt>
    <dgm:pt modelId="{FE9E40DD-B92F-4DC8-A573-6E89C4719B6B}" type="parTrans" cxnId="{21D4CA1A-955E-40A7-98EE-1D7A61274E9B}">
      <dgm:prSet/>
      <dgm:spPr/>
      <dgm:t>
        <a:bodyPr/>
        <a:lstStyle/>
        <a:p>
          <a:endParaRPr lang="en-US"/>
        </a:p>
      </dgm:t>
    </dgm:pt>
    <dgm:pt modelId="{04721E46-8027-4CCD-8E29-D979E1D41E08}" type="sibTrans" cxnId="{21D4CA1A-955E-40A7-98EE-1D7A61274E9B}">
      <dgm:prSet/>
      <dgm:spPr/>
      <dgm:t>
        <a:bodyPr/>
        <a:lstStyle/>
        <a:p>
          <a:endParaRPr lang="en-US"/>
        </a:p>
      </dgm:t>
    </dgm:pt>
    <dgm:pt modelId="{D1880B39-2180-44B9-A8E8-1E427284FEE3}" type="pres">
      <dgm:prSet presAssocID="{B1D4F300-9FC0-4923-98CA-3EACAFA16DB6}" presName="vert0" presStyleCnt="0">
        <dgm:presLayoutVars>
          <dgm:dir/>
          <dgm:animOne val="branch"/>
          <dgm:animLvl val="lvl"/>
        </dgm:presLayoutVars>
      </dgm:prSet>
      <dgm:spPr/>
    </dgm:pt>
    <dgm:pt modelId="{322987C7-457D-40BA-A54D-AB02B1F8348A}" type="pres">
      <dgm:prSet presAssocID="{F1A320E0-8B8E-4349-81FF-C1A8DD872043}" presName="thickLine" presStyleLbl="alignNode1" presStyleIdx="0" presStyleCnt="4"/>
      <dgm:spPr/>
    </dgm:pt>
    <dgm:pt modelId="{4AFE37F1-33EF-4840-966F-9E36D4D287FB}" type="pres">
      <dgm:prSet presAssocID="{F1A320E0-8B8E-4349-81FF-C1A8DD872043}" presName="horz1" presStyleCnt="0"/>
      <dgm:spPr/>
    </dgm:pt>
    <dgm:pt modelId="{23971375-F51F-4DB3-A723-283322C55351}" type="pres">
      <dgm:prSet presAssocID="{F1A320E0-8B8E-4349-81FF-C1A8DD872043}" presName="tx1" presStyleLbl="revTx" presStyleIdx="0" presStyleCnt="4"/>
      <dgm:spPr/>
    </dgm:pt>
    <dgm:pt modelId="{1C8E95F9-C362-4A03-8DA6-FAE7B5E76A70}" type="pres">
      <dgm:prSet presAssocID="{F1A320E0-8B8E-4349-81FF-C1A8DD872043}" presName="vert1" presStyleCnt="0"/>
      <dgm:spPr/>
    </dgm:pt>
    <dgm:pt modelId="{F037A842-2F0A-4E29-BA2F-BABC882D9468}" type="pres">
      <dgm:prSet presAssocID="{89ABF7ED-8B7C-4975-B9AA-58BC7C92C95B}" presName="thickLine" presStyleLbl="alignNode1" presStyleIdx="1" presStyleCnt="4"/>
      <dgm:spPr/>
    </dgm:pt>
    <dgm:pt modelId="{55DADFEE-D052-4271-AD36-303A53163C67}" type="pres">
      <dgm:prSet presAssocID="{89ABF7ED-8B7C-4975-B9AA-58BC7C92C95B}" presName="horz1" presStyleCnt="0"/>
      <dgm:spPr/>
    </dgm:pt>
    <dgm:pt modelId="{9707E453-B52D-4DBE-A570-8161F6E53D3C}" type="pres">
      <dgm:prSet presAssocID="{89ABF7ED-8B7C-4975-B9AA-58BC7C92C95B}" presName="tx1" presStyleLbl="revTx" presStyleIdx="1" presStyleCnt="4"/>
      <dgm:spPr/>
    </dgm:pt>
    <dgm:pt modelId="{83700BF3-AD41-4AC9-A950-5956C0D3A55D}" type="pres">
      <dgm:prSet presAssocID="{89ABF7ED-8B7C-4975-B9AA-58BC7C92C95B}" presName="vert1" presStyleCnt="0"/>
      <dgm:spPr/>
    </dgm:pt>
    <dgm:pt modelId="{30D13BB6-9A81-41B4-AD2D-9A68BAF72777}" type="pres">
      <dgm:prSet presAssocID="{44F8759B-0BA8-45E7-9ED1-9861399CA505}" presName="thickLine" presStyleLbl="alignNode1" presStyleIdx="2" presStyleCnt="4"/>
      <dgm:spPr/>
    </dgm:pt>
    <dgm:pt modelId="{6F06A4DA-C84F-447F-AF61-05901B417C0A}" type="pres">
      <dgm:prSet presAssocID="{44F8759B-0BA8-45E7-9ED1-9861399CA505}" presName="horz1" presStyleCnt="0"/>
      <dgm:spPr/>
    </dgm:pt>
    <dgm:pt modelId="{679F99E7-4598-4D12-A08C-B262F206DAAA}" type="pres">
      <dgm:prSet presAssocID="{44F8759B-0BA8-45E7-9ED1-9861399CA505}" presName="tx1" presStyleLbl="revTx" presStyleIdx="2" presStyleCnt="4"/>
      <dgm:spPr/>
    </dgm:pt>
    <dgm:pt modelId="{EAFF3284-F834-4064-8DFB-BC313949F468}" type="pres">
      <dgm:prSet presAssocID="{44F8759B-0BA8-45E7-9ED1-9861399CA505}" presName="vert1" presStyleCnt="0"/>
      <dgm:spPr/>
    </dgm:pt>
    <dgm:pt modelId="{66D5934E-93C6-47BA-B077-21ABFD4CC3F7}" type="pres">
      <dgm:prSet presAssocID="{F5F7D6AC-F691-4562-9F78-F1F07A4F28AB}" presName="thickLine" presStyleLbl="alignNode1" presStyleIdx="3" presStyleCnt="4"/>
      <dgm:spPr/>
    </dgm:pt>
    <dgm:pt modelId="{825FC763-A0F0-4B81-AC57-CAB26D190AB9}" type="pres">
      <dgm:prSet presAssocID="{F5F7D6AC-F691-4562-9F78-F1F07A4F28AB}" presName="horz1" presStyleCnt="0"/>
      <dgm:spPr/>
    </dgm:pt>
    <dgm:pt modelId="{DA5868C2-9F44-4ABA-981E-0F56A14705CD}" type="pres">
      <dgm:prSet presAssocID="{F5F7D6AC-F691-4562-9F78-F1F07A4F28AB}" presName="tx1" presStyleLbl="revTx" presStyleIdx="3" presStyleCnt="4"/>
      <dgm:spPr/>
    </dgm:pt>
    <dgm:pt modelId="{8A106573-23A8-4A3A-813C-DEAD3CB53DCA}" type="pres">
      <dgm:prSet presAssocID="{F5F7D6AC-F691-4562-9F78-F1F07A4F28AB}" presName="vert1" presStyleCnt="0"/>
      <dgm:spPr/>
    </dgm:pt>
  </dgm:ptLst>
  <dgm:cxnLst>
    <dgm:cxn modelId="{21D4CA1A-955E-40A7-98EE-1D7A61274E9B}" srcId="{B1D4F300-9FC0-4923-98CA-3EACAFA16DB6}" destId="{F5F7D6AC-F691-4562-9F78-F1F07A4F28AB}" srcOrd="3" destOrd="0" parTransId="{FE9E40DD-B92F-4DC8-A573-6E89C4719B6B}" sibTransId="{04721E46-8027-4CCD-8E29-D979E1D41E08}"/>
    <dgm:cxn modelId="{CEDA1D2E-1830-4E3C-BFA7-1FFEEF259DBA}" srcId="{B1D4F300-9FC0-4923-98CA-3EACAFA16DB6}" destId="{F1A320E0-8B8E-4349-81FF-C1A8DD872043}" srcOrd="0" destOrd="0" parTransId="{51F72554-5525-429E-8168-80D3DCCEAEF4}" sibTransId="{E2BFBECD-5AF5-4417-8675-6BFC4248F87C}"/>
    <dgm:cxn modelId="{9325D85E-89E3-4A50-B222-85E62C73C0D2}" srcId="{B1D4F300-9FC0-4923-98CA-3EACAFA16DB6}" destId="{89ABF7ED-8B7C-4975-B9AA-58BC7C92C95B}" srcOrd="1" destOrd="0" parTransId="{0B4968C3-DF77-458C-9047-C57D021CB30E}" sibTransId="{34BD9AB8-D2B9-4E4D-8795-4B1531535AFF}"/>
    <dgm:cxn modelId="{15FD0B8B-55A5-4A4B-A912-28B205E93AF9}" type="presOf" srcId="{F5F7D6AC-F691-4562-9F78-F1F07A4F28AB}" destId="{DA5868C2-9F44-4ABA-981E-0F56A14705CD}" srcOrd="0" destOrd="0" presId="urn:microsoft.com/office/officeart/2008/layout/LinedList"/>
    <dgm:cxn modelId="{F98BD295-F459-4841-AE71-395F5567CFF8}" type="presOf" srcId="{B1D4F300-9FC0-4923-98CA-3EACAFA16DB6}" destId="{D1880B39-2180-44B9-A8E8-1E427284FEE3}" srcOrd="0" destOrd="0" presId="urn:microsoft.com/office/officeart/2008/layout/LinedList"/>
    <dgm:cxn modelId="{90A97C9E-B6B2-4468-8695-3D92FBA019D8}" type="presOf" srcId="{89ABF7ED-8B7C-4975-B9AA-58BC7C92C95B}" destId="{9707E453-B52D-4DBE-A570-8161F6E53D3C}" srcOrd="0" destOrd="0" presId="urn:microsoft.com/office/officeart/2008/layout/LinedList"/>
    <dgm:cxn modelId="{F0C9B9A7-CCBF-4B60-AB09-43109DD2E8FE}" srcId="{B1D4F300-9FC0-4923-98CA-3EACAFA16DB6}" destId="{44F8759B-0BA8-45E7-9ED1-9861399CA505}" srcOrd="2" destOrd="0" parTransId="{D7EC7012-9C2D-4874-BA19-D8203C1152FB}" sibTransId="{E646F1FB-8641-42C5-841F-98AC0E075E73}"/>
    <dgm:cxn modelId="{790586B6-5152-420D-8DC0-4880F35B0288}" type="presOf" srcId="{F1A320E0-8B8E-4349-81FF-C1A8DD872043}" destId="{23971375-F51F-4DB3-A723-283322C55351}" srcOrd="0" destOrd="0" presId="urn:microsoft.com/office/officeart/2008/layout/LinedList"/>
    <dgm:cxn modelId="{6795E8FE-26AF-4B89-8F79-D724892869BE}" type="presOf" srcId="{44F8759B-0BA8-45E7-9ED1-9861399CA505}" destId="{679F99E7-4598-4D12-A08C-B262F206DAAA}" srcOrd="0" destOrd="0" presId="urn:microsoft.com/office/officeart/2008/layout/LinedList"/>
    <dgm:cxn modelId="{03B1E1D4-FF4F-48C1-B901-451EABF5D409}" type="presParOf" srcId="{D1880B39-2180-44B9-A8E8-1E427284FEE3}" destId="{322987C7-457D-40BA-A54D-AB02B1F8348A}" srcOrd="0" destOrd="0" presId="urn:microsoft.com/office/officeart/2008/layout/LinedList"/>
    <dgm:cxn modelId="{F461A80F-D350-4082-86E3-CCB09E4877E5}" type="presParOf" srcId="{D1880B39-2180-44B9-A8E8-1E427284FEE3}" destId="{4AFE37F1-33EF-4840-966F-9E36D4D287FB}" srcOrd="1" destOrd="0" presId="urn:microsoft.com/office/officeart/2008/layout/LinedList"/>
    <dgm:cxn modelId="{1B4BD4AE-26DE-4DC2-93F8-33C8F08FB706}" type="presParOf" srcId="{4AFE37F1-33EF-4840-966F-9E36D4D287FB}" destId="{23971375-F51F-4DB3-A723-283322C55351}" srcOrd="0" destOrd="0" presId="urn:microsoft.com/office/officeart/2008/layout/LinedList"/>
    <dgm:cxn modelId="{2554BA98-AD72-4633-A8AE-3841222ECCE1}" type="presParOf" srcId="{4AFE37F1-33EF-4840-966F-9E36D4D287FB}" destId="{1C8E95F9-C362-4A03-8DA6-FAE7B5E76A70}" srcOrd="1" destOrd="0" presId="urn:microsoft.com/office/officeart/2008/layout/LinedList"/>
    <dgm:cxn modelId="{2A46E93B-0948-4293-A6CD-1F762982CD30}" type="presParOf" srcId="{D1880B39-2180-44B9-A8E8-1E427284FEE3}" destId="{F037A842-2F0A-4E29-BA2F-BABC882D9468}" srcOrd="2" destOrd="0" presId="urn:microsoft.com/office/officeart/2008/layout/LinedList"/>
    <dgm:cxn modelId="{85E360F9-F057-4A78-8FB1-AF600BA886F1}" type="presParOf" srcId="{D1880B39-2180-44B9-A8E8-1E427284FEE3}" destId="{55DADFEE-D052-4271-AD36-303A53163C67}" srcOrd="3" destOrd="0" presId="urn:microsoft.com/office/officeart/2008/layout/LinedList"/>
    <dgm:cxn modelId="{B7BA167B-9386-42D5-A6F0-8F4C82F3782A}" type="presParOf" srcId="{55DADFEE-D052-4271-AD36-303A53163C67}" destId="{9707E453-B52D-4DBE-A570-8161F6E53D3C}" srcOrd="0" destOrd="0" presId="urn:microsoft.com/office/officeart/2008/layout/LinedList"/>
    <dgm:cxn modelId="{F2CDD7B6-DB4D-412C-9E01-EDBFBAE3926B}" type="presParOf" srcId="{55DADFEE-D052-4271-AD36-303A53163C67}" destId="{83700BF3-AD41-4AC9-A950-5956C0D3A55D}" srcOrd="1" destOrd="0" presId="urn:microsoft.com/office/officeart/2008/layout/LinedList"/>
    <dgm:cxn modelId="{173D99A6-A788-4AA1-85DF-194CC1DD4520}" type="presParOf" srcId="{D1880B39-2180-44B9-A8E8-1E427284FEE3}" destId="{30D13BB6-9A81-41B4-AD2D-9A68BAF72777}" srcOrd="4" destOrd="0" presId="urn:microsoft.com/office/officeart/2008/layout/LinedList"/>
    <dgm:cxn modelId="{F6CAD8B7-88AC-4F7E-AEA6-367BFFC0A68D}" type="presParOf" srcId="{D1880B39-2180-44B9-A8E8-1E427284FEE3}" destId="{6F06A4DA-C84F-447F-AF61-05901B417C0A}" srcOrd="5" destOrd="0" presId="urn:microsoft.com/office/officeart/2008/layout/LinedList"/>
    <dgm:cxn modelId="{4D5D4D2A-DA0C-479D-A5B2-B9DB32BA7D4F}" type="presParOf" srcId="{6F06A4DA-C84F-447F-AF61-05901B417C0A}" destId="{679F99E7-4598-4D12-A08C-B262F206DAAA}" srcOrd="0" destOrd="0" presId="urn:microsoft.com/office/officeart/2008/layout/LinedList"/>
    <dgm:cxn modelId="{DC9505A1-F3A6-430F-855E-4D9057C36078}" type="presParOf" srcId="{6F06A4DA-C84F-447F-AF61-05901B417C0A}" destId="{EAFF3284-F834-4064-8DFB-BC313949F468}" srcOrd="1" destOrd="0" presId="urn:microsoft.com/office/officeart/2008/layout/LinedList"/>
    <dgm:cxn modelId="{23DEA2C7-6D71-4361-8620-F21A42D80181}" type="presParOf" srcId="{D1880B39-2180-44B9-A8E8-1E427284FEE3}" destId="{66D5934E-93C6-47BA-B077-21ABFD4CC3F7}" srcOrd="6" destOrd="0" presId="urn:microsoft.com/office/officeart/2008/layout/LinedList"/>
    <dgm:cxn modelId="{D51FB06E-8FDE-4FCD-B607-EDDF439AD5D0}" type="presParOf" srcId="{D1880B39-2180-44B9-A8E8-1E427284FEE3}" destId="{825FC763-A0F0-4B81-AC57-CAB26D190AB9}" srcOrd="7" destOrd="0" presId="urn:microsoft.com/office/officeart/2008/layout/LinedList"/>
    <dgm:cxn modelId="{258FD2E6-BCB6-4036-B77C-853006FC71DE}" type="presParOf" srcId="{825FC763-A0F0-4B81-AC57-CAB26D190AB9}" destId="{DA5868C2-9F44-4ABA-981E-0F56A14705CD}" srcOrd="0" destOrd="0" presId="urn:microsoft.com/office/officeart/2008/layout/LinedList"/>
    <dgm:cxn modelId="{E641A013-6F2F-4C7D-8F27-FA8131D812D1}" type="presParOf" srcId="{825FC763-A0F0-4B81-AC57-CAB26D190AB9}" destId="{8A106573-23A8-4A3A-813C-DEAD3CB53DC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A5A25E-8069-4686-8DF4-9CBFB938AE7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7C9A51A-CDFB-4EA6-AC70-A190F70A715C}">
      <dgm:prSet/>
      <dgm:spPr/>
      <dgm:t>
        <a:bodyPr/>
        <a:lstStyle/>
        <a:p>
          <a:r>
            <a:rPr lang="en-US" b="1"/>
            <a:t>Indicators:</a:t>
          </a:r>
          <a:endParaRPr lang="en-US"/>
        </a:p>
      </dgm:t>
    </dgm:pt>
    <dgm:pt modelId="{C38A8F3E-BA88-446D-B7B2-56101538FD76}" type="parTrans" cxnId="{CEBD7885-56E7-4ED5-88B1-F4B4EFB7113C}">
      <dgm:prSet/>
      <dgm:spPr/>
      <dgm:t>
        <a:bodyPr/>
        <a:lstStyle/>
        <a:p>
          <a:endParaRPr lang="en-US"/>
        </a:p>
      </dgm:t>
    </dgm:pt>
    <dgm:pt modelId="{F7D9B481-4A30-4677-A364-5B470BF086FE}" type="sibTrans" cxnId="{CEBD7885-56E7-4ED5-88B1-F4B4EFB7113C}">
      <dgm:prSet/>
      <dgm:spPr/>
      <dgm:t>
        <a:bodyPr/>
        <a:lstStyle/>
        <a:p>
          <a:endParaRPr lang="en-US"/>
        </a:p>
      </dgm:t>
    </dgm:pt>
    <dgm:pt modelId="{2F75DAF4-8A2B-447C-BF08-BE81AB0AB03C}">
      <dgm:prSet custT="1"/>
      <dgm:spPr/>
      <dgm:t>
        <a:bodyPr/>
        <a:lstStyle/>
        <a:p>
          <a:r>
            <a:rPr lang="en-US" sz="2000" dirty="0"/>
            <a:t>Physical evidence (genital bruising, presence of semen, etc.).</a:t>
          </a:r>
        </a:p>
      </dgm:t>
    </dgm:pt>
    <dgm:pt modelId="{8F226A7D-EB2F-4A3B-A12A-D4CCA2D7BB2F}" type="parTrans" cxnId="{B95DD0CB-DF36-43B7-A9C9-89C58D27DF01}">
      <dgm:prSet/>
      <dgm:spPr/>
      <dgm:t>
        <a:bodyPr/>
        <a:lstStyle/>
        <a:p>
          <a:endParaRPr lang="en-US"/>
        </a:p>
      </dgm:t>
    </dgm:pt>
    <dgm:pt modelId="{A460E6F4-DBE0-4CAE-B82A-EB970F260796}" type="sibTrans" cxnId="{B95DD0CB-DF36-43B7-A9C9-89C58D27DF01}">
      <dgm:prSet/>
      <dgm:spPr/>
      <dgm:t>
        <a:bodyPr/>
        <a:lstStyle/>
        <a:p>
          <a:endParaRPr lang="en-US"/>
        </a:p>
      </dgm:t>
    </dgm:pt>
    <dgm:pt modelId="{E7817212-A1D1-4C8C-A521-027FFB611989}">
      <dgm:prSet custT="1"/>
      <dgm:spPr/>
      <dgm:t>
        <a:bodyPr/>
        <a:lstStyle/>
        <a:p>
          <a:r>
            <a:rPr lang="en-US" sz="2000" dirty="0"/>
            <a:t>Pregnancy or contracting a venereal disease, especially in children 12 years or younger (</a:t>
          </a:r>
          <a:r>
            <a:rPr lang="en-US" sz="2000" b="1" dirty="0"/>
            <a:t>requires a report to CPS</a:t>
          </a:r>
          <a:r>
            <a:rPr lang="en-US" sz="2000" dirty="0"/>
            <a:t>).</a:t>
          </a:r>
        </a:p>
      </dgm:t>
    </dgm:pt>
    <dgm:pt modelId="{5D5F1472-5374-4E00-BE04-E62B5FD69A33}" type="parTrans" cxnId="{2D6DB506-ED16-429A-969E-FFBA7B799F41}">
      <dgm:prSet/>
      <dgm:spPr/>
      <dgm:t>
        <a:bodyPr/>
        <a:lstStyle/>
        <a:p>
          <a:endParaRPr lang="en-US"/>
        </a:p>
      </dgm:t>
    </dgm:pt>
    <dgm:pt modelId="{67DB9146-2244-4AF2-AB92-CEAE34D28877}" type="sibTrans" cxnId="{2D6DB506-ED16-429A-969E-FFBA7B799F41}">
      <dgm:prSet/>
      <dgm:spPr/>
      <dgm:t>
        <a:bodyPr/>
        <a:lstStyle/>
        <a:p>
          <a:endParaRPr lang="en-US"/>
        </a:p>
      </dgm:t>
    </dgm:pt>
    <dgm:pt modelId="{53749C6F-6E7F-4189-BDB2-EDF7D62D35F0}">
      <dgm:prSet custT="1"/>
      <dgm:spPr/>
      <dgm:t>
        <a:bodyPr/>
        <a:lstStyle/>
        <a:p>
          <a:r>
            <a:rPr lang="en-US" sz="2000" dirty="0"/>
            <a:t>Self-reports sexual abuse. </a:t>
          </a:r>
        </a:p>
      </dgm:t>
    </dgm:pt>
    <dgm:pt modelId="{87AD4669-356D-4A01-989F-893A640E6EB7}" type="parTrans" cxnId="{152CE112-79B1-4F50-A0E5-763ED1471CD4}">
      <dgm:prSet/>
      <dgm:spPr/>
      <dgm:t>
        <a:bodyPr/>
        <a:lstStyle/>
        <a:p>
          <a:endParaRPr lang="en-US"/>
        </a:p>
      </dgm:t>
    </dgm:pt>
    <dgm:pt modelId="{2AC2292E-E9D2-46DA-ACC2-EF3F117BFAFC}" type="sibTrans" cxnId="{152CE112-79B1-4F50-A0E5-763ED1471CD4}">
      <dgm:prSet/>
      <dgm:spPr/>
      <dgm:t>
        <a:bodyPr/>
        <a:lstStyle/>
        <a:p>
          <a:endParaRPr lang="en-US"/>
        </a:p>
      </dgm:t>
    </dgm:pt>
    <dgm:pt modelId="{4CA141E8-C421-4788-8D87-0C2BA9C8D0F0}">
      <dgm:prSet custT="1"/>
      <dgm:spPr/>
      <dgm:t>
        <a:bodyPr/>
        <a:lstStyle/>
        <a:p>
          <a:r>
            <a:rPr lang="en-US" sz="2000" dirty="0"/>
            <a:t>Inappropriate sexualized behavior, outside of normal exploration relevant to age and development. </a:t>
          </a:r>
        </a:p>
      </dgm:t>
    </dgm:pt>
    <dgm:pt modelId="{A842D132-3669-4889-BC83-0F33A23722E3}" type="parTrans" cxnId="{101572DE-A8E2-45C5-B327-F039BBAD0D72}">
      <dgm:prSet/>
      <dgm:spPr/>
      <dgm:t>
        <a:bodyPr/>
        <a:lstStyle/>
        <a:p>
          <a:endParaRPr lang="en-US"/>
        </a:p>
      </dgm:t>
    </dgm:pt>
    <dgm:pt modelId="{B9C2A560-7BBA-4492-B725-5B8337ACB91C}" type="sibTrans" cxnId="{101572DE-A8E2-45C5-B327-F039BBAD0D72}">
      <dgm:prSet/>
      <dgm:spPr/>
      <dgm:t>
        <a:bodyPr/>
        <a:lstStyle/>
        <a:p>
          <a:endParaRPr lang="en-US"/>
        </a:p>
      </dgm:t>
    </dgm:pt>
    <dgm:pt modelId="{FC9A1985-D82F-401B-967E-A09433C7BB15}">
      <dgm:prSet custT="1"/>
      <dgm:spPr/>
      <dgm:t>
        <a:bodyPr/>
        <a:lstStyle/>
        <a:p>
          <a:r>
            <a:rPr lang="en-US" sz="2000" dirty="0"/>
            <a:t>Sudden change in behavior, isolated or secretive.</a:t>
          </a:r>
        </a:p>
      </dgm:t>
    </dgm:pt>
    <dgm:pt modelId="{11096F16-1DA0-4EF9-9418-0E47DA70451A}" type="parTrans" cxnId="{38F5B68D-E117-4940-9FED-FA679E43EE4B}">
      <dgm:prSet/>
      <dgm:spPr/>
      <dgm:t>
        <a:bodyPr/>
        <a:lstStyle/>
        <a:p>
          <a:endParaRPr lang="en-US"/>
        </a:p>
      </dgm:t>
    </dgm:pt>
    <dgm:pt modelId="{A44DA0A2-2258-4607-A616-45F3EA0C2128}" type="sibTrans" cxnId="{38F5B68D-E117-4940-9FED-FA679E43EE4B}">
      <dgm:prSet/>
      <dgm:spPr/>
      <dgm:t>
        <a:bodyPr/>
        <a:lstStyle/>
        <a:p>
          <a:endParaRPr lang="en-US"/>
        </a:p>
      </dgm:t>
    </dgm:pt>
    <dgm:pt modelId="{59FEA485-341E-4591-8138-65A0D00A2951}">
      <dgm:prSet custT="1"/>
      <dgm:spPr/>
      <dgm:t>
        <a:bodyPr/>
        <a:lstStyle/>
        <a:p>
          <a:r>
            <a:rPr lang="en-US" sz="2000" dirty="0"/>
            <a:t>Running</a:t>
          </a:r>
          <a:r>
            <a:rPr lang="en-US" sz="2000" baseline="0" dirty="0"/>
            <a:t> away. </a:t>
          </a:r>
          <a:endParaRPr lang="en-US" sz="2000" dirty="0"/>
        </a:p>
      </dgm:t>
    </dgm:pt>
    <dgm:pt modelId="{061B0294-C396-424E-B80E-6C7B8BD2578B}" type="parTrans" cxnId="{0B6E140B-8D79-4774-940A-F1518F7383F5}">
      <dgm:prSet/>
      <dgm:spPr/>
      <dgm:t>
        <a:bodyPr/>
        <a:lstStyle/>
        <a:p>
          <a:endParaRPr lang="en-US"/>
        </a:p>
      </dgm:t>
    </dgm:pt>
    <dgm:pt modelId="{7C7C4A2D-7CBD-4CD8-B3D7-C9F7D0A5AE18}" type="sibTrans" cxnId="{0B6E140B-8D79-4774-940A-F1518F7383F5}">
      <dgm:prSet/>
      <dgm:spPr/>
      <dgm:t>
        <a:bodyPr/>
        <a:lstStyle/>
        <a:p>
          <a:endParaRPr lang="en-US"/>
        </a:p>
      </dgm:t>
    </dgm:pt>
    <dgm:pt modelId="{A596744E-C586-432D-A7B9-0CDBF60F9BA5}" type="pres">
      <dgm:prSet presAssocID="{58A5A25E-8069-4686-8DF4-9CBFB938AE74}" presName="vert0" presStyleCnt="0">
        <dgm:presLayoutVars>
          <dgm:dir/>
          <dgm:animOne val="branch"/>
          <dgm:animLvl val="lvl"/>
        </dgm:presLayoutVars>
      </dgm:prSet>
      <dgm:spPr/>
    </dgm:pt>
    <dgm:pt modelId="{06F3C6F7-4897-4035-BA90-59F7160BBDAB}" type="pres">
      <dgm:prSet presAssocID="{27C9A51A-CDFB-4EA6-AC70-A190F70A715C}" presName="thickLine" presStyleLbl="alignNode1" presStyleIdx="0" presStyleCnt="1"/>
      <dgm:spPr/>
    </dgm:pt>
    <dgm:pt modelId="{0B184628-8586-4360-8105-70D35F14698F}" type="pres">
      <dgm:prSet presAssocID="{27C9A51A-CDFB-4EA6-AC70-A190F70A715C}" presName="horz1" presStyleCnt="0"/>
      <dgm:spPr/>
    </dgm:pt>
    <dgm:pt modelId="{022B5DEA-BB1A-4421-B541-C72A71AAFB4D}" type="pres">
      <dgm:prSet presAssocID="{27C9A51A-CDFB-4EA6-AC70-A190F70A715C}" presName="tx1" presStyleLbl="revTx" presStyleIdx="0" presStyleCnt="7"/>
      <dgm:spPr/>
    </dgm:pt>
    <dgm:pt modelId="{FF6740B3-B935-489E-9289-74D255C4A107}" type="pres">
      <dgm:prSet presAssocID="{27C9A51A-CDFB-4EA6-AC70-A190F70A715C}" presName="vert1" presStyleCnt="0"/>
      <dgm:spPr/>
    </dgm:pt>
    <dgm:pt modelId="{FC0DA63A-9444-4EFE-B558-16209C24DA13}" type="pres">
      <dgm:prSet presAssocID="{2F75DAF4-8A2B-447C-BF08-BE81AB0AB03C}" presName="vertSpace2a" presStyleCnt="0"/>
      <dgm:spPr/>
    </dgm:pt>
    <dgm:pt modelId="{3B6587AC-A451-4CA9-B5C8-2082F5103EC1}" type="pres">
      <dgm:prSet presAssocID="{2F75DAF4-8A2B-447C-BF08-BE81AB0AB03C}" presName="horz2" presStyleCnt="0"/>
      <dgm:spPr/>
    </dgm:pt>
    <dgm:pt modelId="{F73DCA22-9BF9-41FE-A7E1-C15F393778BA}" type="pres">
      <dgm:prSet presAssocID="{2F75DAF4-8A2B-447C-BF08-BE81AB0AB03C}" presName="horzSpace2" presStyleCnt="0"/>
      <dgm:spPr/>
    </dgm:pt>
    <dgm:pt modelId="{6FC099EA-F6C1-4D47-B084-F248B69064FA}" type="pres">
      <dgm:prSet presAssocID="{2F75DAF4-8A2B-447C-BF08-BE81AB0AB03C}" presName="tx2" presStyleLbl="revTx" presStyleIdx="1" presStyleCnt="7"/>
      <dgm:spPr/>
    </dgm:pt>
    <dgm:pt modelId="{1E9FC667-C506-46B4-B309-B233D3FCDA27}" type="pres">
      <dgm:prSet presAssocID="{2F75DAF4-8A2B-447C-BF08-BE81AB0AB03C}" presName="vert2" presStyleCnt="0"/>
      <dgm:spPr/>
    </dgm:pt>
    <dgm:pt modelId="{3A6594D1-C8B7-48D3-B4CE-78A1BD198C30}" type="pres">
      <dgm:prSet presAssocID="{2F75DAF4-8A2B-447C-BF08-BE81AB0AB03C}" presName="thinLine2b" presStyleLbl="callout" presStyleIdx="0" presStyleCnt="6"/>
      <dgm:spPr/>
    </dgm:pt>
    <dgm:pt modelId="{E6FCF057-D4A2-4F2A-9554-56A1F2133FEF}" type="pres">
      <dgm:prSet presAssocID="{2F75DAF4-8A2B-447C-BF08-BE81AB0AB03C}" presName="vertSpace2b" presStyleCnt="0"/>
      <dgm:spPr/>
    </dgm:pt>
    <dgm:pt modelId="{519CB145-7D58-4DC9-84B3-6B703013DAA3}" type="pres">
      <dgm:prSet presAssocID="{E7817212-A1D1-4C8C-A521-027FFB611989}" presName="horz2" presStyleCnt="0"/>
      <dgm:spPr/>
    </dgm:pt>
    <dgm:pt modelId="{294657E2-769D-4E1F-B2CC-57FD59436D30}" type="pres">
      <dgm:prSet presAssocID="{E7817212-A1D1-4C8C-A521-027FFB611989}" presName="horzSpace2" presStyleCnt="0"/>
      <dgm:spPr/>
    </dgm:pt>
    <dgm:pt modelId="{F7090228-6E16-43DC-8F29-BE9EFC5B0773}" type="pres">
      <dgm:prSet presAssocID="{E7817212-A1D1-4C8C-A521-027FFB611989}" presName="tx2" presStyleLbl="revTx" presStyleIdx="2" presStyleCnt="7"/>
      <dgm:spPr/>
    </dgm:pt>
    <dgm:pt modelId="{0A3EA953-3D6A-47CA-9331-9DA47EF94211}" type="pres">
      <dgm:prSet presAssocID="{E7817212-A1D1-4C8C-A521-027FFB611989}" presName="vert2" presStyleCnt="0"/>
      <dgm:spPr/>
    </dgm:pt>
    <dgm:pt modelId="{EE96941C-54BB-4EC1-BB08-92B82ACE4ECE}" type="pres">
      <dgm:prSet presAssocID="{E7817212-A1D1-4C8C-A521-027FFB611989}" presName="thinLine2b" presStyleLbl="callout" presStyleIdx="1" presStyleCnt="6"/>
      <dgm:spPr/>
    </dgm:pt>
    <dgm:pt modelId="{D340AF06-AA92-4220-8102-3A5A3829B429}" type="pres">
      <dgm:prSet presAssocID="{E7817212-A1D1-4C8C-A521-027FFB611989}" presName="vertSpace2b" presStyleCnt="0"/>
      <dgm:spPr/>
    </dgm:pt>
    <dgm:pt modelId="{98A5D895-E5F6-45A5-9357-A1E81C6F0ECD}" type="pres">
      <dgm:prSet presAssocID="{53749C6F-6E7F-4189-BDB2-EDF7D62D35F0}" presName="horz2" presStyleCnt="0"/>
      <dgm:spPr/>
    </dgm:pt>
    <dgm:pt modelId="{D13E3335-B1CA-43C0-A7FB-D75FF786DCFE}" type="pres">
      <dgm:prSet presAssocID="{53749C6F-6E7F-4189-BDB2-EDF7D62D35F0}" presName="horzSpace2" presStyleCnt="0"/>
      <dgm:spPr/>
    </dgm:pt>
    <dgm:pt modelId="{C307A718-B5A9-4FC2-8FD4-FA083DDC017D}" type="pres">
      <dgm:prSet presAssocID="{53749C6F-6E7F-4189-BDB2-EDF7D62D35F0}" presName="tx2" presStyleLbl="revTx" presStyleIdx="3" presStyleCnt="7"/>
      <dgm:spPr/>
    </dgm:pt>
    <dgm:pt modelId="{86D24B47-19DD-44B5-BF3B-6373B31E391B}" type="pres">
      <dgm:prSet presAssocID="{53749C6F-6E7F-4189-BDB2-EDF7D62D35F0}" presName="vert2" presStyleCnt="0"/>
      <dgm:spPr/>
    </dgm:pt>
    <dgm:pt modelId="{4B7696D2-A7E2-45BC-B7FA-4CDF9EFBEE46}" type="pres">
      <dgm:prSet presAssocID="{53749C6F-6E7F-4189-BDB2-EDF7D62D35F0}" presName="thinLine2b" presStyleLbl="callout" presStyleIdx="2" presStyleCnt="6"/>
      <dgm:spPr/>
    </dgm:pt>
    <dgm:pt modelId="{28254064-1638-4630-89B6-63AF821B9AC6}" type="pres">
      <dgm:prSet presAssocID="{53749C6F-6E7F-4189-BDB2-EDF7D62D35F0}" presName="vertSpace2b" presStyleCnt="0"/>
      <dgm:spPr/>
    </dgm:pt>
    <dgm:pt modelId="{0F8B5492-6F04-47DC-B476-2D4936AE9A70}" type="pres">
      <dgm:prSet presAssocID="{4CA141E8-C421-4788-8D87-0C2BA9C8D0F0}" presName="horz2" presStyleCnt="0"/>
      <dgm:spPr/>
    </dgm:pt>
    <dgm:pt modelId="{2F118CEF-3401-4AB5-B257-5B8EEDD0F2C4}" type="pres">
      <dgm:prSet presAssocID="{4CA141E8-C421-4788-8D87-0C2BA9C8D0F0}" presName="horzSpace2" presStyleCnt="0"/>
      <dgm:spPr/>
    </dgm:pt>
    <dgm:pt modelId="{C556C32C-9990-4801-94A5-67F5CEDDFF46}" type="pres">
      <dgm:prSet presAssocID="{4CA141E8-C421-4788-8D87-0C2BA9C8D0F0}" presName="tx2" presStyleLbl="revTx" presStyleIdx="4" presStyleCnt="7"/>
      <dgm:spPr/>
    </dgm:pt>
    <dgm:pt modelId="{0CE1A5E2-4F5B-447B-8D4C-8F4B7DA3DE26}" type="pres">
      <dgm:prSet presAssocID="{4CA141E8-C421-4788-8D87-0C2BA9C8D0F0}" presName="vert2" presStyleCnt="0"/>
      <dgm:spPr/>
    </dgm:pt>
    <dgm:pt modelId="{F8B11BCB-B57D-4AAC-9214-727B4F6E4F47}" type="pres">
      <dgm:prSet presAssocID="{4CA141E8-C421-4788-8D87-0C2BA9C8D0F0}" presName="thinLine2b" presStyleLbl="callout" presStyleIdx="3" presStyleCnt="6"/>
      <dgm:spPr/>
    </dgm:pt>
    <dgm:pt modelId="{F5BD9EED-5C99-4D97-927E-F21ED92A5EB5}" type="pres">
      <dgm:prSet presAssocID="{4CA141E8-C421-4788-8D87-0C2BA9C8D0F0}" presName="vertSpace2b" presStyleCnt="0"/>
      <dgm:spPr/>
    </dgm:pt>
    <dgm:pt modelId="{E758F9D9-3007-45BD-98E4-D5F24807C827}" type="pres">
      <dgm:prSet presAssocID="{FC9A1985-D82F-401B-967E-A09433C7BB15}" presName="horz2" presStyleCnt="0"/>
      <dgm:spPr/>
    </dgm:pt>
    <dgm:pt modelId="{9E42BC48-BFA7-47E4-BE7D-9D320218B8F0}" type="pres">
      <dgm:prSet presAssocID="{FC9A1985-D82F-401B-967E-A09433C7BB15}" presName="horzSpace2" presStyleCnt="0"/>
      <dgm:spPr/>
    </dgm:pt>
    <dgm:pt modelId="{C3BA9855-0ABC-40CF-A480-2A4130A324B6}" type="pres">
      <dgm:prSet presAssocID="{FC9A1985-D82F-401B-967E-A09433C7BB15}" presName="tx2" presStyleLbl="revTx" presStyleIdx="5" presStyleCnt="7"/>
      <dgm:spPr/>
    </dgm:pt>
    <dgm:pt modelId="{0C2368F0-7672-4561-8DA8-21AEE6352289}" type="pres">
      <dgm:prSet presAssocID="{FC9A1985-D82F-401B-967E-A09433C7BB15}" presName="vert2" presStyleCnt="0"/>
      <dgm:spPr/>
    </dgm:pt>
    <dgm:pt modelId="{0B1F109B-D8D5-4803-8A31-BC8E01C0F62D}" type="pres">
      <dgm:prSet presAssocID="{FC9A1985-D82F-401B-967E-A09433C7BB15}" presName="thinLine2b" presStyleLbl="callout" presStyleIdx="4" presStyleCnt="6"/>
      <dgm:spPr/>
    </dgm:pt>
    <dgm:pt modelId="{E4BA5121-09F9-4E77-8479-94CBBDEA3830}" type="pres">
      <dgm:prSet presAssocID="{FC9A1985-D82F-401B-967E-A09433C7BB15}" presName="vertSpace2b" presStyleCnt="0"/>
      <dgm:spPr/>
    </dgm:pt>
    <dgm:pt modelId="{FF4874B7-C7D7-4FD4-886C-5DB0CE7788C4}" type="pres">
      <dgm:prSet presAssocID="{59FEA485-341E-4591-8138-65A0D00A2951}" presName="horz2" presStyleCnt="0"/>
      <dgm:spPr/>
    </dgm:pt>
    <dgm:pt modelId="{548A5748-A5DD-4943-AEB8-444C260F8F51}" type="pres">
      <dgm:prSet presAssocID="{59FEA485-341E-4591-8138-65A0D00A2951}" presName="horzSpace2" presStyleCnt="0"/>
      <dgm:spPr/>
    </dgm:pt>
    <dgm:pt modelId="{C0444D86-FB7E-40AD-BBF1-822DA1575008}" type="pres">
      <dgm:prSet presAssocID="{59FEA485-341E-4591-8138-65A0D00A2951}" presName="tx2" presStyleLbl="revTx" presStyleIdx="6" presStyleCnt="7"/>
      <dgm:spPr/>
    </dgm:pt>
    <dgm:pt modelId="{C957545D-F3A3-4705-9DD9-0EF37FF022A8}" type="pres">
      <dgm:prSet presAssocID="{59FEA485-341E-4591-8138-65A0D00A2951}" presName="vert2" presStyleCnt="0"/>
      <dgm:spPr/>
    </dgm:pt>
    <dgm:pt modelId="{5C06F9DD-D18D-4D72-8122-F2B8C05B4330}" type="pres">
      <dgm:prSet presAssocID="{59FEA485-341E-4591-8138-65A0D00A2951}" presName="thinLine2b" presStyleLbl="callout" presStyleIdx="5" presStyleCnt="6"/>
      <dgm:spPr/>
    </dgm:pt>
    <dgm:pt modelId="{859D4699-9E9C-4660-A004-37CEFD05BF54}" type="pres">
      <dgm:prSet presAssocID="{59FEA485-341E-4591-8138-65A0D00A2951}" presName="vertSpace2b" presStyleCnt="0"/>
      <dgm:spPr/>
    </dgm:pt>
  </dgm:ptLst>
  <dgm:cxnLst>
    <dgm:cxn modelId="{2D6DB506-ED16-429A-969E-FFBA7B799F41}" srcId="{27C9A51A-CDFB-4EA6-AC70-A190F70A715C}" destId="{E7817212-A1D1-4C8C-A521-027FFB611989}" srcOrd="1" destOrd="0" parTransId="{5D5F1472-5374-4E00-BE04-E62B5FD69A33}" sibTransId="{67DB9146-2244-4AF2-AB92-CEAE34D28877}"/>
    <dgm:cxn modelId="{0B6E140B-8D79-4774-940A-F1518F7383F5}" srcId="{27C9A51A-CDFB-4EA6-AC70-A190F70A715C}" destId="{59FEA485-341E-4591-8138-65A0D00A2951}" srcOrd="5" destOrd="0" parTransId="{061B0294-C396-424E-B80E-6C7B8BD2578B}" sibTransId="{7C7C4A2D-7CBD-4CD8-B3D7-C9F7D0A5AE18}"/>
    <dgm:cxn modelId="{152CE112-79B1-4F50-A0E5-763ED1471CD4}" srcId="{27C9A51A-CDFB-4EA6-AC70-A190F70A715C}" destId="{53749C6F-6E7F-4189-BDB2-EDF7D62D35F0}" srcOrd="2" destOrd="0" parTransId="{87AD4669-356D-4A01-989F-893A640E6EB7}" sibTransId="{2AC2292E-E9D2-46DA-ACC2-EF3F117BFAFC}"/>
    <dgm:cxn modelId="{5C322331-FC58-46BA-AE70-ED3917E2DB6B}" type="presOf" srcId="{FC9A1985-D82F-401B-967E-A09433C7BB15}" destId="{C3BA9855-0ABC-40CF-A480-2A4130A324B6}" srcOrd="0" destOrd="0" presId="urn:microsoft.com/office/officeart/2008/layout/LinedList"/>
    <dgm:cxn modelId="{7F18444C-FB47-4998-84B1-8421C7C95DFD}" type="presOf" srcId="{59FEA485-341E-4591-8138-65A0D00A2951}" destId="{C0444D86-FB7E-40AD-BBF1-822DA1575008}" srcOrd="0" destOrd="0" presId="urn:microsoft.com/office/officeart/2008/layout/LinedList"/>
    <dgm:cxn modelId="{E181EE7B-72A2-44F0-9221-9211030ACFAD}" type="presOf" srcId="{E7817212-A1D1-4C8C-A521-027FFB611989}" destId="{F7090228-6E16-43DC-8F29-BE9EFC5B0773}" srcOrd="0" destOrd="0" presId="urn:microsoft.com/office/officeart/2008/layout/LinedList"/>
    <dgm:cxn modelId="{CEBD7885-56E7-4ED5-88B1-F4B4EFB7113C}" srcId="{58A5A25E-8069-4686-8DF4-9CBFB938AE74}" destId="{27C9A51A-CDFB-4EA6-AC70-A190F70A715C}" srcOrd="0" destOrd="0" parTransId="{C38A8F3E-BA88-446D-B7B2-56101538FD76}" sibTransId="{F7D9B481-4A30-4677-A364-5B470BF086FE}"/>
    <dgm:cxn modelId="{38F5B68D-E117-4940-9FED-FA679E43EE4B}" srcId="{27C9A51A-CDFB-4EA6-AC70-A190F70A715C}" destId="{FC9A1985-D82F-401B-967E-A09433C7BB15}" srcOrd="4" destOrd="0" parTransId="{11096F16-1DA0-4EF9-9418-0E47DA70451A}" sibTransId="{A44DA0A2-2258-4607-A616-45F3EA0C2128}"/>
    <dgm:cxn modelId="{3834CB90-6819-4508-B295-C648D35173D7}" type="presOf" srcId="{27C9A51A-CDFB-4EA6-AC70-A190F70A715C}" destId="{022B5DEA-BB1A-4421-B541-C72A71AAFB4D}" srcOrd="0" destOrd="0" presId="urn:microsoft.com/office/officeart/2008/layout/LinedList"/>
    <dgm:cxn modelId="{E0264099-4C1A-4758-A95B-1DC631B710C4}" type="presOf" srcId="{2F75DAF4-8A2B-447C-BF08-BE81AB0AB03C}" destId="{6FC099EA-F6C1-4D47-B084-F248B69064FA}" srcOrd="0" destOrd="0" presId="urn:microsoft.com/office/officeart/2008/layout/LinedList"/>
    <dgm:cxn modelId="{4A2269B7-3D8B-4954-A23C-075A1B70CF34}" type="presOf" srcId="{53749C6F-6E7F-4189-BDB2-EDF7D62D35F0}" destId="{C307A718-B5A9-4FC2-8FD4-FA083DDC017D}" srcOrd="0" destOrd="0" presId="urn:microsoft.com/office/officeart/2008/layout/LinedList"/>
    <dgm:cxn modelId="{B95DD0CB-DF36-43B7-A9C9-89C58D27DF01}" srcId="{27C9A51A-CDFB-4EA6-AC70-A190F70A715C}" destId="{2F75DAF4-8A2B-447C-BF08-BE81AB0AB03C}" srcOrd="0" destOrd="0" parTransId="{8F226A7D-EB2F-4A3B-A12A-D4CCA2D7BB2F}" sibTransId="{A460E6F4-DBE0-4CAE-B82A-EB970F260796}"/>
    <dgm:cxn modelId="{6EE67CD1-01BB-4044-82D8-D599035D7E4D}" type="presOf" srcId="{4CA141E8-C421-4788-8D87-0C2BA9C8D0F0}" destId="{C556C32C-9990-4801-94A5-67F5CEDDFF46}" srcOrd="0" destOrd="0" presId="urn:microsoft.com/office/officeart/2008/layout/LinedList"/>
    <dgm:cxn modelId="{101572DE-A8E2-45C5-B327-F039BBAD0D72}" srcId="{27C9A51A-CDFB-4EA6-AC70-A190F70A715C}" destId="{4CA141E8-C421-4788-8D87-0C2BA9C8D0F0}" srcOrd="3" destOrd="0" parTransId="{A842D132-3669-4889-BC83-0F33A23722E3}" sibTransId="{B9C2A560-7BBA-4492-B725-5B8337ACB91C}"/>
    <dgm:cxn modelId="{3F94BFF6-F9E9-4027-8BED-97A1F09ABA28}" type="presOf" srcId="{58A5A25E-8069-4686-8DF4-9CBFB938AE74}" destId="{A596744E-C586-432D-A7B9-0CDBF60F9BA5}" srcOrd="0" destOrd="0" presId="urn:microsoft.com/office/officeart/2008/layout/LinedList"/>
    <dgm:cxn modelId="{5C68E44C-7650-4EEF-B0B3-985FE54216EE}" type="presParOf" srcId="{A596744E-C586-432D-A7B9-0CDBF60F9BA5}" destId="{06F3C6F7-4897-4035-BA90-59F7160BBDAB}" srcOrd="0" destOrd="0" presId="urn:microsoft.com/office/officeart/2008/layout/LinedList"/>
    <dgm:cxn modelId="{683255D4-0CF0-4E8C-932C-8C1632D5B567}" type="presParOf" srcId="{A596744E-C586-432D-A7B9-0CDBF60F9BA5}" destId="{0B184628-8586-4360-8105-70D35F14698F}" srcOrd="1" destOrd="0" presId="urn:microsoft.com/office/officeart/2008/layout/LinedList"/>
    <dgm:cxn modelId="{ED712175-96DD-4DD2-B4AC-5C6E1706F94F}" type="presParOf" srcId="{0B184628-8586-4360-8105-70D35F14698F}" destId="{022B5DEA-BB1A-4421-B541-C72A71AAFB4D}" srcOrd="0" destOrd="0" presId="urn:microsoft.com/office/officeart/2008/layout/LinedList"/>
    <dgm:cxn modelId="{BF761DEA-F1B4-43DC-9D45-25F5060C1D68}" type="presParOf" srcId="{0B184628-8586-4360-8105-70D35F14698F}" destId="{FF6740B3-B935-489E-9289-74D255C4A107}" srcOrd="1" destOrd="0" presId="urn:microsoft.com/office/officeart/2008/layout/LinedList"/>
    <dgm:cxn modelId="{C93DABA5-045B-4E17-93B5-B9CF5C427063}" type="presParOf" srcId="{FF6740B3-B935-489E-9289-74D255C4A107}" destId="{FC0DA63A-9444-4EFE-B558-16209C24DA13}" srcOrd="0" destOrd="0" presId="urn:microsoft.com/office/officeart/2008/layout/LinedList"/>
    <dgm:cxn modelId="{3E163200-EDCA-42FC-B447-0EDC56D92ADB}" type="presParOf" srcId="{FF6740B3-B935-489E-9289-74D255C4A107}" destId="{3B6587AC-A451-4CA9-B5C8-2082F5103EC1}" srcOrd="1" destOrd="0" presId="urn:microsoft.com/office/officeart/2008/layout/LinedList"/>
    <dgm:cxn modelId="{31ECB57F-0922-48E7-A98A-0209CEA8A6BF}" type="presParOf" srcId="{3B6587AC-A451-4CA9-B5C8-2082F5103EC1}" destId="{F73DCA22-9BF9-41FE-A7E1-C15F393778BA}" srcOrd="0" destOrd="0" presId="urn:microsoft.com/office/officeart/2008/layout/LinedList"/>
    <dgm:cxn modelId="{E00ECCFB-4349-41E3-81C3-4239B1745D69}" type="presParOf" srcId="{3B6587AC-A451-4CA9-B5C8-2082F5103EC1}" destId="{6FC099EA-F6C1-4D47-B084-F248B69064FA}" srcOrd="1" destOrd="0" presId="urn:microsoft.com/office/officeart/2008/layout/LinedList"/>
    <dgm:cxn modelId="{7297FB24-EA60-4567-9154-C444FDAD9DBA}" type="presParOf" srcId="{3B6587AC-A451-4CA9-B5C8-2082F5103EC1}" destId="{1E9FC667-C506-46B4-B309-B233D3FCDA27}" srcOrd="2" destOrd="0" presId="urn:microsoft.com/office/officeart/2008/layout/LinedList"/>
    <dgm:cxn modelId="{4207917F-F230-4C4E-AD3A-D0FEB854CA36}" type="presParOf" srcId="{FF6740B3-B935-489E-9289-74D255C4A107}" destId="{3A6594D1-C8B7-48D3-B4CE-78A1BD198C30}" srcOrd="2" destOrd="0" presId="urn:microsoft.com/office/officeart/2008/layout/LinedList"/>
    <dgm:cxn modelId="{7D8EFD73-E641-4A8C-9FC8-99E54C080CA2}" type="presParOf" srcId="{FF6740B3-B935-489E-9289-74D255C4A107}" destId="{E6FCF057-D4A2-4F2A-9554-56A1F2133FEF}" srcOrd="3" destOrd="0" presId="urn:microsoft.com/office/officeart/2008/layout/LinedList"/>
    <dgm:cxn modelId="{ACFADFE1-5662-4A91-8D76-43502A3ACB05}" type="presParOf" srcId="{FF6740B3-B935-489E-9289-74D255C4A107}" destId="{519CB145-7D58-4DC9-84B3-6B703013DAA3}" srcOrd="4" destOrd="0" presId="urn:microsoft.com/office/officeart/2008/layout/LinedList"/>
    <dgm:cxn modelId="{BAC164E8-D464-4C31-AAA3-9CE038BFB289}" type="presParOf" srcId="{519CB145-7D58-4DC9-84B3-6B703013DAA3}" destId="{294657E2-769D-4E1F-B2CC-57FD59436D30}" srcOrd="0" destOrd="0" presId="urn:microsoft.com/office/officeart/2008/layout/LinedList"/>
    <dgm:cxn modelId="{94D543B3-03F7-40F7-82DA-91CB6CB2DBE1}" type="presParOf" srcId="{519CB145-7D58-4DC9-84B3-6B703013DAA3}" destId="{F7090228-6E16-43DC-8F29-BE9EFC5B0773}" srcOrd="1" destOrd="0" presId="urn:microsoft.com/office/officeart/2008/layout/LinedList"/>
    <dgm:cxn modelId="{2B86C332-7C24-4277-94A9-0AA2F7AF861A}" type="presParOf" srcId="{519CB145-7D58-4DC9-84B3-6B703013DAA3}" destId="{0A3EA953-3D6A-47CA-9331-9DA47EF94211}" srcOrd="2" destOrd="0" presId="urn:microsoft.com/office/officeart/2008/layout/LinedList"/>
    <dgm:cxn modelId="{01692215-58E7-445E-A96B-0398DD5DB872}" type="presParOf" srcId="{FF6740B3-B935-489E-9289-74D255C4A107}" destId="{EE96941C-54BB-4EC1-BB08-92B82ACE4ECE}" srcOrd="5" destOrd="0" presId="urn:microsoft.com/office/officeart/2008/layout/LinedList"/>
    <dgm:cxn modelId="{2C179F92-1084-4132-A73C-FAD48672C9C8}" type="presParOf" srcId="{FF6740B3-B935-489E-9289-74D255C4A107}" destId="{D340AF06-AA92-4220-8102-3A5A3829B429}" srcOrd="6" destOrd="0" presId="urn:microsoft.com/office/officeart/2008/layout/LinedList"/>
    <dgm:cxn modelId="{5A4A7946-32F4-495B-90B1-10B6E3E295F3}" type="presParOf" srcId="{FF6740B3-B935-489E-9289-74D255C4A107}" destId="{98A5D895-E5F6-45A5-9357-A1E81C6F0ECD}" srcOrd="7" destOrd="0" presId="urn:microsoft.com/office/officeart/2008/layout/LinedList"/>
    <dgm:cxn modelId="{249B0ADA-6B14-43B5-B673-06278C0E35C3}" type="presParOf" srcId="{98A5D895-E5F6-45A5-9357-A1E81C6F0ECD}" destId="{D13E3335-B1CA-43C0-A7FB-D75FF786DCFE}" srcOrd="0" destOrd="0" presId="urn:microsoft.com/office/officeart/2008/layout/LinedList"/>
    <dgm:cxn modelId="{92741BD3-6C0A-4688-86B9-8ED0158EDE03}" type="presParOf" srcId="{98A5D895-E5F6-45A5-9357-A1E81C6F0ECD}" destId="{C307A718-B5A9-4FC2-8FD4-FA083DDC017D}" srcOrd="1" destOrd="0" presId="urn:microsoft.com/office/officeart/2008/layout/LinedList"/>
    <dgm:cxn modelId="{011E2EF0-BB43-4869-9749-C83B8157ADC7}" type="presParOf" srcId="{98A5D895-E5F6-45A5-9357-A1E81C6F0ECD}" destId="{86D24B47-19DD-44B5-BF3B-6373B31E391B}" srcOrd="2" destOrd="0" presId="urn:microsoft.com/office/officeart/2008/layout/LinedList"/>
    <dgm:cxn modelId="{EB67A051-3E26-4DD6-BD41-7C75E3039F7B}" type="presParOf" srcId="{FF6740B3-B935-489E-9289-74D255C4A107}" destId="{4B7696D2-A7E2-45BC-B7FA-4CDF9EFBEE46}" srcOrd="8" destOrd="0" presId="urn:microsoft.com/office/officeart/2008/layout/LinedList"/>
    <dgm:cxn modelId="{443D2F44-C0C1-4F6E-B924-E21D62759BDC}" type="presParOf" srcId="{FF6740B3-B935-489E-9289-74D255C4A107}" destId="{28254064-1638-4630-89B6-63AF821B9AC6}" srcOrd="9" destOrd="0" presId="urn:microsoft.com/office/officeart/2008/layout/LinedList"/>
    <dgm:cxn modelId="{90935FFF-37A7-4551-A3EC-605A1D969ECB}" type="presParOf" srcId="{FF6740B3-B935-489E-9289-74D255C4A107}" destId="{0F8B5492-6F04-47DC-B476-2D4936AE9A70}" srcOrd="10" destOrd="0" presId="urn:microsoft.com/office/officeart/2008/layout/LinedList"/>
    <dgm:cxn modelId="{962F0D43-F648-4669-A743-BF7CE6021A27}" type="presParOf" srcId="{0F8B5492-6F04-47DC-B476-2D4936AE9A70}" destId="{2F118CEF-3401-4AB5-B257-5B8EEDD0F2C4}" srcOrd="0" destOrd="0" presId="urn:microsoft.com/office/officeart/2008/layout/LinedList"/>
    <dgm:cxn modelId="{D58E0ECE-7275-4ED6-BAEA-69190046BB96}" type="presParOf" srcId="{0F8B5492-6F04-47DC-B476-2D4936AE9A70}" destId="{C556C32C-9990-4801-94A5-67F5CEDDFF46}" srcOrd="1" destOrd="0" presId="urn:microsoft.com/office/officeart/2008/layout/LinedList"/>
    <dgm:cxn modelId="{D16A10B8-565F-4F9C-9E33-9D03C3BCD131}" type="presParOf" srcId="{0F8B5492-6F04-47DC-B476-2D4936AE9A70}" destId="{0CE1A5E2-4F5B-447B-8D4C-8F4B7DA3DE26}" srcOrd="2" destOrd="0" presId="urn:microsoft.com/office/officeart/2008/layout/LinedList"/>
    <dgm:cxn modelId="{BBBAE526-5186-41B1-B6C3-4013885FEDEA}" type="presParOf" srcId="{FF6740B3-B935-489E-9289-74D255C4A107}" destId="{F8B11BCB-B57D-4AAC-9214-727B4F6E4F47}" srcOrd="11" destOrd="0" presId="urn:microsoft.com/office/officeart/2008/layout/LinedList"/>
    <dgm:cxn modelId="{CB61D71C-10D7-46DE-A7FD-9C7881D19694}" type="presParOf" srcId="{FF6740B3-B935-489E-9289-74D255C4A107}" destId="{F5BD9EED-5C99-4D97-927E-F21ED92A5EB5}" srcOrd="12" destOrd="0" presId="urn:microsoft.com/office/officeart/2008/layout/LinedList"/>
    <dgm:cxn modelId="{1611D2E2-9C9F-4879-BD0C-1F0DDA680C3A}" type="presParOf" srcId="{FF6740B3-B935-489E-9289-74D255C4A107}" destId="{E758F9D9-3007-45BD-98E4-D5F24807C827}" srcOrd="13" destOrd="0" presId="urn:microsoft.com/office/officeart/2008/layout/LinedList"/>
    <dgm:cxn modelId="{B0FF222D-5761-49FD-A819-4629C53DC33B}" type="presParOf" srcId="{E758F9D9-3007-45BD-98E4-D5F24807C827}" destId="{9E42BC48-BFA7-47E4-BE7D-9D320218B8F0}" srcOrd="0" destOrd="0" presId="urn:microsoft.com/office/officeart/2008/layout/LinedList"/>
    <dgm:cxn modelId="{FD70B931-2C02-4A37-8085-2656A0292461}" type="presParOf" srcId="{E758F9D9-3007-45BD-98E4-D5F24807C827}" destId="{C3BA9855-0ABC-40CF-A480-2A4130A324B6}" srcOrd="1" destOrd="0" presId="urn:microsoft.com/office/officeart/2008/layout/LinedList"/>
    <dgm:cxn modelId="{D5007A3C-67C2-4AEF-885B-CA785B27979C}" type="presParOf" srcId="{E758F9D9-3007-45BD-98E4-D5F24807C827}" destId="{0C2368F0-7672-4561-8DA8-21AEE6352289}" srcOrd="2" destOrd="0" presId="urn:microsoft.com/office/officeart/2008/layout/LinedList"/>
    <dgm:cxn modelId="{C8441951-4F6E-45C7-BBE4-48A0786E92D6}" type="presParOf" srcId="{FF6740B3-B935-489E-9289-74D255C4A107}" destId="{0B1F109B-D8D5-4803-8A31-BC8E01C0F62D}" srcOrd="14" destOrd="0" presId="urn:microsoft.com/office/officeart/2008/layout/LinedList"/>
    <dgm:cxn modelId="{E63C47E7-0484-4E6E-8B91-D7C20F44654B}" type="presParOf" srcId="{FF6740B3-B935-489E-9289-74D255C4A107}" destId="{E4BA5121-09F9-4E77-8479-94CBBDEA3830}" srcOrd="15" destOrd="0" presId="urn:microsoft.com/office/officeart/2008/layout/LinedList"/>
    <dgm:cxn modelId="{D3363A4A-EB0C-40B0-B085-0EBAA3D1B990}" type="presParOf" srcId="{FF6740B3-B935-489E-9289-74D255C4A107}" destId="{FF4874B7-C7D7-4FD4-886C-5DB0CE7788C4}" srcOrd="16" destOrd="0" presId="urn:microsoft.com/office/officeart/2008/layout/LinedList"/>
    <dgm:cxn modelId="{44B567ED-8CDB-4DB0-9B60-671CBA91B46C}" type="presParOf" srcId="{FF4874B7-C7D7-4FD4-886C-5DB0CE7788C4}" destId="{548A5748-A5DD-4943-AEB8-444C260F8F51}" srcOrd="0" destOrd="0" presId="urn:microsoft.com/office/officeart/2008/layout/LinedList"/>
    <dgm:cxn modelId="{4662A77D-67CD-4AE8-8825-1BEAAE245E2B}" type="presParOf" srcId="{FF4874B7-C7D7-4FD4-886C-5DB0CE7788C4}" destId="{C0444D86-FB7E-40AD-BBF1-822DA1575008}" srcOrd="1" destOrd="0" presId="urn:microsoft.com/office/officeart/2008/layout/LinedList"/>
    <dgm:cxn modelId="{29C77B83-CF4F-4E76-8B78-F9208A49E647}" type="presParOf" srcId="{FF4874B7-C7D7-4FD4-886C-5DB0CE7788C4}" destId="{C957545D-F3A3-4705-9DD9-0EF37FF022A8}" srcOrd="2" destOrd="0" presId="urn:microsoft.com/office/officeart/2008/layout/LinedList"/>
    <dgm:cxn modelId="{D8D2CABD-0194-4313-B5FF-1C2FB6F75663}" type="presParOf" srcId="{FF6740B3-B935-489E-9289-74D255C4A107}" destId="{5C06F9DD-D18D-4D72-8122-F2B8C05B4330}" srcOrd="17" destOrd="0" presId="urn:microsoft.com/office/officeart/2008/layout/LinedList"/>
    <dgm:cxn modelId="{8AB93674-4AA1-4356-B403-4D1A03395DFF}" type="presParOf" srcId="{FF6740B3-B935-489E-9289-74D255C4A107}" destId="{859D4699-9E9C-4660-A004-37CEFD05BF54}"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A675F7-400B-494D-9AD0-434DEE369D12}"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37AA551F-FAF9-48DD-A926-FA7431040D64}">
      <dgm:prSet phldrT="[Text]"/>
      <dgm:spPr/>
      <dgm:t>
        <a:bodyPr/>
        <a:lstStyle/>
        <a:p>
          <a:r>
            <a:rPr lang="en-US" dirty="0"/>
            <a:t>Sex Trafficking </a:t>
          </a:r>
        </a:p>
      </dgm:t>
    </dgm:pt>
    <dgm:pt modelId="{1D2D68F4-9441-4E3A-946A-5CF11EE3B4CC}" type="parTrans" cxnId="{A5F9F7B4-69C4-49B1-AFD7-BDCB396AC4AB}">
      <dgm:prSet/>
      <dgm:spPr/>
      <dgm:t>
        <a:bodyPr/>
        <a:lstStyle/>
        <a:p>
          <a:endParaRPr lang="en-US"/>
        </a:p>
      </dgm:t>
    </dgm:pt>
    <dgm:pt modelId="{9C011918-CE1A-4905-9C17-CB10BF9D0542}" type="sibTrans" cxnId="{A5F9F7B4-69C4-49B1-AFD7-BDCB396AC4AB}">
      <dgm:prSet/>
      <dgm:spPr/>
      <dgm:t>
        <a:bodyPr/>
        <a:lstStyle/>
        <a:p>
          <a:endParaRPr lang="en-US"/>
        </a:p>
      </dgm:t>
    </dgm:pt>
    <dgm:pt modelId="{8351368C-5549-440F-BCE6-68F51821C13D}">
      <dgm:prSet phldrT="[Text]"/>
      <dgm:spPr/>
      <dgm:t>
        <a:bodyPr/>
        <a:lstStyle/>
        <a:p>
          <a:r>
            <a:rPr lang="en-US" dirty="0"/>
            <a:t>Subjecting an individual to the recruitment, harboring, transportation, provision, patronizing, or soliciting for the purposes of a commercial sex act or trafficking an individual for a commercial sex act induced by force, fraud, or coercion.</a:t>
          </a:r>
        </a:p>
      </dgm:t>
    </dgm:pt>
    <dgm:pt modelId="{6716B1B3-A32F-4729-B881-AFA82A8521BD}" type="parTrans" cxnId="{772176AE-2C4B-472E-9703-D0BFDA584BFA}">
      <dgm:prSet/>
      <dgm:spPr/>
      <dgm:t>
        <a:bodyPr/>
        <a:lstStyle/>
        <a:p>
          <a:endParaRPr lang="en-US"/>
        </a:p>
      </dgm:t>
    </dgm:pt>
    <dgm:pt modelId="{D316E102-25AB-4601-B409-7BA2B2F65853}" type="sibTrans" cxnId="{772176AE-2C4B-472E-9703-D0BFDA584BFA}">
      <dgm:prSet/>
      <dgm:spPr/>
      <dgm:t>
        <a:bodyPr/>
        <a:lstStyle/>
        <a:p>
          <a:endParaRPr lang="en-US"/>
        </a:p>
      </dgm:t>
    </dgm:pt>
    <dgm:pt modelId="{98D500F8-8073-458C-898B-D9AF7A918D9B}">
      <dgm:prSet phldrT="[Text]"/>
      <dgm:spPr/>
      <dgm:t>
        <a:bodyPr/>
        <a:lstStyle/>
        <a:p>
          <a:r>
            <a:rPr lang="en-US" dirty="0"/>
            <a:t>Labor Trafficking </a:t>
          </a:r>
        </a:p>
      </dgm:t>
    </dgm:pt>
    <dgm:pt modelId="{917C0B6A-87C6-4F5E-958C-58E45C3C9C22}" type="parTrans" cxnId="{52E3DBE9-8B42-42AE-A2BB-1341068489D2}">
      <dgm:prSet/>
      <dgm:spPr/>
      <dgm:t>
        <a:bodyPr/>
        <a:lstStyle/>
        <a:p>
          <a:endParaRPr lang="en-US"/>
        </a:p>
      </dgm:t>
    </dgm:pt>
    <dgm:pt modelId="{39DEA579-F159-41B2-8458-5077C5C8BC91}" type="sibTrans" cxnId="{52E3DBE9-8B42-42AE-A2BB-1341068489D2}">
      <dgm:prSet/>
      <dgm:spPr/>
      <dgm:t>
        <a:bodyPr/>
        <a:lstStyle/>
        <a:p>
          <a:endParaRPr lang="en-US"/>
        </a:p>
      </dgm:t>
    </dgm:pt>
    <dgm:pt modelId="{3DBE7951-9A12-44B4-9F13-31F70CC4DBE0}">
      <dgm:prSet phldrT="[Text]"/>
      <dgm:spPr/>
      <dgm:t>
        <a:bodyPr/>
        <a:lstStyle/>
        <a:p>
          <a:r>
            <a:rPr lang="en-US" dirty="0"/>
            <a:t>A person recruited, enticed, harbored, transported, provided, or obtained for the purposes of labor or services. </a:t>
          </a:r>
        </a:p>
      </dgm:t>
    </dgm:pt>
    <dgm:pt modelId="{416BE961-94A2-4F46-B03D-B81ACDA05C24}" type="parTrans" cxnId="{5F8713A0-9237-41D4-8F65-0439D3F26EB0}">
      <dgm:prSet/>
      <dgm:spPr/>
      <dgm:t>
        <a:bodyPr/>
        <a:lstStyle/>
        <a:p>
          <a:endParaRPr lang="en-US"/>
        </a:p>
      </dgm:t>
    </dgm:pt>
    <dgm:pt modelId="{BF48B32F-D388-4499-BB2A-F0AAB756A4DA}" type="sibTrans" cxnId="{5F8713A0-9237-41D4-8F65-0439D3F26EB0}">
      <dgm:prSet/>
      <dgm:spPr/>
      <dgm:t>
        <a:bodyPr/>
        <a:lstStyle/>
        <a:p>
          <a:endParaRPr lang="en-US"/>
        </a:p>
      </dgm:t>
    </dgm:pt>
    <dgm:pt modelId="{75F2A17F-FAD4-46FE-84E7-2332E9B3D773}">
      <dgm:prSet/>
      <dgm:spPr/>
      <dgm:t>
        <a:bodyPr/>
        <a:lstStyle/>
        <a:p>
          <a:r>
            <a:rPr lang="en-US" dirty="0"/>
            <a:t>Can include domestic servitude, force labor in restaurants or salons, forced agricultural labor or debt bondage. </a:t>
          </a:r>
        </a:p>
      </dgm:t>
    </dgm:pt>
    <dgm:pt modelId="{4883FAF3-8026-43A9-B5EE-FE90C84EEF24}" type="parTrans" cxnId="{DF5CE8CF-AEFA-4454-8414-A79C673D5636}">
      <dgm:prSet/>
      <dgm:spPr/>
      <dgm:t>
        <a:bodyPr/>
        <a:lstStyle/>
        <a:p>
          <a:endParaRPr lang="en-US"/>
        </a:p>
      </dgm:t>
    </dgm:pt>
    <dgm:pt modelId="{DB62A469-1521-46CC-8B81-EA05B3EDB394}" type="sibTrans" cxnId="{DF5CE8CF-AEFA-4454-8414-A79C673D5636}">
      <dgm:prSet/>
      <dgm:spPr/>
      <dgm:t>
        <a:bodyPr/>
        <a:lstStyle/>
        <a:p>
          <a:endParaRPr lang="en-US"/>
        </a:p>
      </dgm:t>
    </dgm:pt>
    <dgm:pt modelId="{17A662BD-99F7-40C8-BB99-7AF03450D389}" type="pres">
      <dgm:prSet presAssocID="{1CA675F7-400B-494D-9AD0-434DEE369D12}" presName="Name0" presStyleCnt="0">
        <dgm:presLayoutVars>
          <dgm:dir/>
          <dgm:animLvl val="lvl"/>
          <dgm:resizeHandles val="exact"/>
        </dgm:presLayoutVars>
      </dgm:prSet>
      <dgm:spPr/>
    </dgm:pt>
    <dgm:pt modelId="{2F067D59-411E-479A-B6D0-B995AC341874}" type="pres">
      <dgm:prSet presAssocID="{37AA551F-FAF9-48DD-A926-FA7431040D64}" presName="composite" presStyleCnt="0"/>
      <dgm:spPr/>
    </dgm:pt>
    <dgm:pt modelId="{5B860BDD-C0B2-47E1-9229-E50CFF88F0A4}" type="pres">
      <dgm:prSet presAssocID="{37AA551F-FAF9-48DD-A926-FA7431040D64}" presName="parTx" presStyleLbl="alignNode1" presStyleIdx="0" presStyleCnt="2">
        <dgm:presLayoutVars>
          <dgm:chMax val="0"/>
          <dgm:chPref val="0"/>
          <dgm:bulletEnabled val="1"/>
        </dgm:presLayoutVars>
      </dgm:prSet>
      <dgm:spPr/>
    </dgm:pt>
    <dgm:pt modelId="{7AD020E6-BC2C-499E-9BD6-E1AFFEBC478A}" type="pres">
      <dgm:prSet presAssocID="{37AA551F-FAF9-48DD-A926-FA7431040D64}" presName="desTx" presStyleLbl="alignAccFollowNode1" presStyleIdx="0" presStyleCnt="2">
        <dgm:presLayoutVars>
          <dgm:bulletEnabled val="1"/>
        </dgm:presLayoutVars>
      </dgm:prSet>
      <dgm:spPr/>
    </dgm:pt>
    <dgm:pt modelId="{E0B292AD-0FE9-4E18-82C6-B9E9F1CEBAF6}" type="pres">
      <dgm:prSet presAssocID="{9C011918-CE1A-4905-9C17-CB10BF9D0542}" presName="space" presStyleCnt="0"/>
      <dgm:spPr/>
    </dgm:pt>
    <dgm:pt modelId="{5A34AD6C-26BD-4A67-8E48-A412393D92B1}" type="pres">
      <dgm:prSet presAssocID="{98D500F8-8073-458C-898B-D9AF7A918D9B}" presName="composite" presStyleCnt="0"/>
      <dgm:spPr/>
    </dgm:pt>
    <dgm:pt modelId="{B59326EE-120F-4F21-8A81-AD82747C8884}" type="pres">
      <dgm:prSet presAssocID="{98D500F8-8073-458C-898B-D9AF7A918D9B}" presName="parTx" presStyleLbl="alignNode1" presStyleIdx="1" presStyleCnt="2">
        <dgm:presLayoutVars>
          <dgm:chMax val="0"/>
          <dgm:chPref val="0"/>
          <dgm:bulletEnabled val="1"/>
        </dgm:presLayoutVars>
      </dgm:prSet>
      <dgm:spPr/>
    </dgm:pt>
    <dgm:pt modelId="{2BF04180-007C-4610-9D2D-BE16568898F0}" type="pres">
      <dgm:prSet presAssocID="{98D500F8-8073-458C-898B-D9AF7A918D9B}" presName="desTx" presStyleLbl="alignAccFollowNode1" presStyleIdx="1" presStyleCnt="2">
        <dgm:presLayoutVars>
          <dgm:bulletEnabled val="1"/>
        </dgm:presLayoutVars>
      </dgm:prSet>
      <dgm:spPr/>
    </dgm:pt>
  </dgm:ptLst>
  <dgm:cxnLst>
    <dgm:cxn modelId="{B0D32F05-BABB-45DB-A566-EBA623AF7547}" type="presOf" srcId="{8351368C-5549-440F-BCE6-68F51821C13D}" destId="{7AD020E6-BC2C-499E-9BD6-E1AFFEBC478A}" srcOrd="0" destOrd="0" presId="urn:microsoft.com/office/officeart/2005/8/layout/hList1"/>
    <dgm:cxn modelId="{C36C9C1E-AE76-483C-BA51-C40689768086}" type="presOf" srcId="{37AA551F-FAF9-48DD-A926-FA7431040D64}" destId="{5B860BDD-C0B2-47E1-9229-E50CFF88F0A4}" srcOrd="0" destOrd="0" presId="urn:microsoft.com/office/officeart/2005/8/layout/hList1"/>
    <dgm:cxn modelId="{46267F2C-416E-478D-A549-511EFD76AED8}" type="presOf" srcId="{1CA675F7-400B-494D-9AD0-434DEE369D12}" destId="{17A662BD-99F7-40C8-BB99-7AF03450D389}" srcOrd="0" destOrd="0" presId="urn:microsoft.com/office/officeart/2005/8/layout/hList1"/>
    <dgm:cxn modelId="{5F8713A0-9237-41D4-8F65-0439D3F26EB0}" srcId="{98D500F8-8073-458C-898B-D9AF7A918D9B}" destId="{3DBE7951-9A12-44B4-9F13-31F70CC4DBE0}" srcOrd="0" destOrd="0" parTransId="{416BE961-94A2-4F46-B03D-B81ACDA05C24}" sibTransId="{BF48B32F-D388-4499-BB2A-F0AAB756A4DA}"/>
    <dgm:cxn modelId="{1B8CDDA5-3079-43F3-9719-A1F5346880BF}" type="presOf" srcId="{3DBE7951-9A12-44B4-9F13-31F70CC4DBE0}" destId="{2BF04180-007C-4610-9D2D-BE16568898F0}" srcOrd="0" destOrd="0" presId="urn:microsoft.com/office/officeart/2005/8/layout/hList1"/>
    <dgm:cxn modelId="{6AD06AA7-4696-4A39-A3A9-61B07A45A97B}" type="presOf" srcId="{75F2A17F-FAD4-46FE-84E7-2332E9B3D773}" destId="{2BF04180-007C-4610-9D2D-BE16568898F0}" srcOrd="0" destOrd="1" presId="urn:microsoft.com/office/officeart/2005/8/layout/hList1"/>
    <dgm:cxn modelId="{772176AE-2C4B-472E-9703-D0BFDA584BFA}" srcId="{37AA551F-FAF9-48DD-A926-FA7431040D64}" destId="{8351368C-5549-440F-BCE6-68F51821C13D}" srcOrd="0" destOrd="0" parTransId="{6716B1B3-A32F-4729-B881-AFA82A8521BD}" sibTransId="{D316E102-25AB-4601-B409-7BA2B2F65853}"/>
    <dgm:cxn modelId="{A5F9F7B4-69C4-49B1-AFD7-BDCB396AC4AB}" srcId="{1CA675F7-400B-494D-9AD0-434DEE369D12}" destId="{37AA551F-FAF9-48DD-A926-FA7431040D64}" srcOrd="0" destOrd="0" parTransId="{1D2D68F4-9441-4E3A-946A-5CF11EE3B4CC}" sibTransId="{9C011918-CE1A-4905-9C17-CB10BF9D0542}"/>
    <dgm:cxn modelId="{C18313C5-AE0B-4B1D-8951-CFA2DBF42EFF}" type="presOf" srcId="{98D500F8-8073-458C-898B-D9AF7A918D9B}" destId="{B59326EE-120F-4F21-8A81-AD82747C8884}" srcOrd="0" destOrd="0" presId="urn:microsoft.com/office/officeart/2005/8/layout/hList1"/>
    <dgm:cxn modelId="{DF5CE8CF-AEFA-4454-8414-A79C673D5636}" srcId="{98D500F8-8073-458C-898B-D9AF7A918D9B}" destId="{75F2A17F-FAD4-46FE-84E7-2332E9B3D773}" srcOrd="1" destOrd="0" parTransId="{4883FAF3-8026-43A9-B5EE-FE90C84EEF24}" sibTransId="{DB62A469-1521-46CC-8B81-EA05B3EDB394}"/>
    <dgm:cxn modelId="{52E3DBE9-8B42-42AE-A2BB-1341068489D2}" srcId="{1CA675F7-400B-494D-9AD0-434DEE369D12}" destId="{98D500F8-8073-458C-898B-D9AF7A918D9B}" srcOrd="1" destOrd="0" parTransId="{917C0B6A-87C6-4F5E-958C-58E45C3C9C22}" sibTransId="{39DEA579-F159-41B2-8458-5077C5C8BC91}"/>
    <dgm:cxn modelId="{DA7EC5C2-EC77-4E7E-9AE2-6E0C41AA94A0}" type="presParOf" srcId="{17A662BD-99F7-40C8-BB99-7AF03450D389}" destId="{2F067D59-411E-479A-B6D0-B995AC341874}" srcOrd="0" destOrd="0" presId="urn:microsoft.com/office/officeart/2005/8/layout/hList1"/>
    <dgm:cxn modelId="{5944316E-C80B-4D25-8A17-DC34877DB778}" type="presParOf" srcId="{2F067D59-411E-479A-B6D0-B995AC341874}" destId="{5B860BDD-C0B2-47E1-9229-E50CFF88F0A4}" srcOrd="0" destOrd="0" presId="urn:microsoft.com/office/officeart/2005/8/layout/hList1"/>
    <dgm:cxn modelId="{B60795C4-77A3-4D7D-A295-FD4F9A12DF1B}" type="presParOf" srcId="{2F067D59-411E-479A-B6D0-B995AC341874}" destId="{7AD020E6-BC2C-499E-9BD6-E1AFFEBC478A}" srcOrd="1" destOrd="0" presId="urn:microsoft.com/office/officeart/2005/8/layout/hList1"/>
    <dgm:cxn modelId="{54F61FF6-D408-4325-91AE-3A9C9BDFB423}" type="presParOf" srcId="{17A662BD-99F7-40C8-BB99-7AF03450D389}" destId="{E0B292AD-0FE9-4E18-82C6-B9E9F1CEBAF6}" srcOrd="1" destOrd="0" presId="urn:microsoft.com/office/officeart/2005/8/layout/hList1"/>
    <dgm:cxn modelId="{1BEBE0D4-A391-436C-8BEF-1502ADA04D69}" type="presParOf" srcId="{17A662BD-99F7-40C8-BB99-7AF03450D389}" destId="{5A34AD6C-26BD-4A67-8E48-A412393D92B1}" srcOrd="2" destOrd="0" presId="urn:microsoft.com/office/officeart/2005/8/layout/hList1"/>
    <dgm:cxn modelId="{68F35DB6-5DCF-4E08-9FC9-A5E573481C02}" type="presParOf" srcId="{5A34AD6C-26BD-4A67-8E48-A412393D92B1}" destId="{B59326EE-120F-4F21-8A81-AD82747C8884}" srcOrd="0" destOrd="0" presId="urn:microsoft.com/office/officeart/2005/8/layout/hList1"/>
    <dgm:cxn modelId="{9DE0F9DF-6DE9-431E-BBB8-DE86349B9908}" type="presParOf" srcId="{5A34AD6C-26BD-4A67-8E48-A412393D92B1}" destId="{2BF04180-007C-4610-9D2D-BE16568898F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548520-8DDB-4742-8453-4D55B1A7E90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B490A10-1A82-4553-861E-0E22351F0B6A}">
      <dgm:prSet/>
      <dgm:spPr/>
      <dgm:t>
        <a:bodyPr/>
        <a:lstStyle/>
        <a:p>
          <a:r>
            <a:rPr lang="en-US" dirty="0"/>
            <a:t>Sexually transmitted diseases </a:t>
          </a:r>
        </a:p>
      </dgm:t>
    </dgm:pt>
    <dgm:pt modelId="{ECA23A2C-9084-4357-B6AF-920DFAAD7B2B}" type="parTrans" cxnId="{0070D1AC-0685-40DF-9EE2-CA7B82C9B127}">
      <dgm:prSet/>
      <dgm:spPr/>
      <dgm:t>
        <a:bodyPr/>
        <a:lstStyle/>
        <a:p>
          <a:endParaRPr lang="en-US"/>
        </a:p>
      </dgm:t>
    </dgm:pt>
    <dgm:pt modelId="{6FE29D6C-DB4E-4028-BC1A-E9179F6C4C69}" type="sibTrans" cxnId="{0070D1AC-0685-40DF-9EE2-CA7B82C9B127}">
      <dgm:prSet/>
      <dgm:spPr/>
      <dgm:t>
        <a:bodyPr/>
        <a:lstStyle/>
        <a:p>
          <a:endParaRPr lang="en-US"/>
        </a:p>
      </dgm:t>
    </dgm:pt>
    <dgm:pt modelId="{8B2423BE-036F-4130-984A-F481BBDC5E55}">
      <dgm:prSet/>
      <dgm:spPr/>
      <dgm:t>
        <a:bodyPr/>
        <a:lstStyle/>
        <a:p>
          <a:r>
            <a:rPr lang="en-US" dirty="0"/>
            <a:t>Symptoms of post-traumatic stress</a:t>
          </a:r>
        </a:p>
      </dgm:t>
    </dgm:pt>
    <dgm:pt modelId="{10AAFECE-6A4B-44AF-B804-89755A5D016D}" type="parTrans" cxnId="{94D49838-31FF-473B-A9AF-CBC9595C2020}">
      <dgm:prSet/>
      <dgm:spPr/>
      <dgm:t>
        <a:bodyPr/>
        <a:lstStyle/>
        <a:p>
          <a:endParaRPr lang="en-US"/>
        </a:p>
      </dgm:t>
    </dgm:pt>
    <dgm:pt modelId="{2DF1D5F9-4646-4D40-A703-A9A4EDD6586F}" type="sibTrans" cxnId="{94D49838-31FF-473B-A9AF-CBC9595C2020}">
      <dgm:prSet/>
      <dgm:spPr/>
      <dgm:t>
        <a:bodyPr/>
        <a:lstStyle/>
        <a:p>
          <a:endParaRPr lang="en-US"/>
        </a:p>
      </dgm:t>
    </dgm:pt>
    <dgm:pt modelId="{0C8520F2-ECB0-4B16-BBCD-FEA13C87E5CC}">
      <dgm:prSet/>
      <dgm:spPr/>
      <dgm:t>
        <a:bodyPr/>
        <a:lstStyle/>
        <a:p>
          <a:r>
            <a:rPr lang="en-US" dirty="0"/>
            <a:t>Malnourished or always hungry </a:t>
          </a:r>
        </a:p>
      </dgm:t>
    </dgm:pt>
    <dgm:pt modelId="{4A94329F-1BB1-43C7-8715-547C88A3E176}" type="parTrans" cxnId="{2E2F9574-D08A-4F7C-B914-B004EDEAF45B}">
      <dgm:prSet/>
      <dgm:spPr/>
      <dgm:t>
        <a:bodyPr/>
        <a:lstStyle/>
        <a:p>
          <a:endParaRPr lang="en-US"/>
        </a:p>
      </dgm:t>
    </dgm:pt>
    <dgm:pt modelId="{4ECC52D5-1814-4066-A828-C899953E7D52}" type="sibTrans" cxnId="{2E2F9574-D08A-4F7C-B914-B004EDEAF45B}">
      <dgm:prSet/>
      <dgm:spPr/>
      <dgm:t>
        <a:bodyPr/>
        <a:lstStyle/>
        <a:p>
          <a:endParaRPr lang="en-US"/>
        </a:p>
      </dgm:t>
    </dgm:pt>
    <dgm:pt modelId="{84769C56-B452-4B1C-A509-38C6CEB85233}">
      <dgm:prSet/>
      <dgm:spPr/>
      <dgm:t>
        <a:bodyPr/>
        <a:lstStyle/>
        <a:p>
          <a:r>
            <a:rPr lang="en-US" dirty="0"/>
            <a:t>Signs of physical and/or sexual abuse, physical restraint, confinement or torture</a:t>
          </a:r>
        </a:p>
      </dgm:t>
    </dgm:pt>
    <dgm:pt modelId="{D582C9FE-C0ED-4B87-96D4-6DB5F7386DBE}" type="parTrans" cxnId="{45DCCFD0-FD00-417F-AD13-5E563490C734}">
      <dgm:prSet/>
      <dgm:spPr/>
      <dgm:t>
        <a:bodyPr/>
        <a:lstStyle/>
        <a:p>
          <a:endParaRPr lang="en-US"/>
        </a:p>
      </dgm:t>
    </dgm:pt>
    <dgm:pt modelId="{EEE827FF-8210-4CE9-AD74-80F0583FE083}" type="sibTrans" cxnId="{45DCCFD0-FD00-417F-AD13-5E563490C734}">
      <dgm:prSet/>
      <dgm:spPr/>
      <dgm:t>
        <a:bodyPr/>
        <a:lstStyle/>
        <a:p>
          <a:endParaRPr lang="en-US"/>
        </a:p>
      </dgm:t>
    </dgm:pt>
    <dgm:pt modelId="{F867DEBC-2D5E-459E-A83E-1688FFA67986}">
      <dgm:prSet/>
      <dgm:spPr/>
      <dgm:t>
        <a:bodyPr/>
        <a:lstStyle/>
        <a:p>
          <a:r>
            <a:rPr lang="en-US" dirty="0"/>
            <a:t>Victims and perpetrators are often skilled at concealing their situations</a:t>
          </a:r>
        </a:p>
      </dgm:t>
    </dgm:pt>
    <dgm:pt modelId="{9614DF2C-C110-4A5C-A698-798B11517ABF}" type="parTrans" cxnId="{EA482713-31B1-4253-977B-470C56E3E750}">
      <dgm:prSet/>
      <dgm:spPr/>
      <dgm:t>
        <a:bodyPr/>
        <a:lstStyle/>
        <a:p>
          <a:endParaRPr lang="en-US"/>
        </a:p>
      </dgm:t>
    </dgm:pt>
    <dgm:pt modelId="{F17E9FA1-BAC7-4EF4-A223-D8EF7F204F33}" type="sibTrans" cxnId="{EA482713-31B1-4253-977B-470C56E3E750}">
      <dgm:prSet/>
      <dgm:spPr/>
      <dgm:t>
        <a:bodyPr/>
        <a:lstStyle/>
        <a:p>
          <a:endParaRPr lang="en-US"/>
        </a:p>
      </dgm:t>
    </dgm:pt>
    <dgm:pt modelId="{619CA03B-F463-41FE-82D4-940524F2F4D9}">
      <dgm:prSet/>
      <dgm:spPr/>
      <dgm:t>
        <a:bodyPr/>
        <a:lstStyle/>
        <a:p>
          <a:r>
            <a:rPr lang="en-US" dirty="0"/>
            <a:t>Live with other unrelated youth and with unrelated adults</a:t>
          </a:r>
        </a:p>
      </dgm:t>
    </dgm:pt>
    <dgm:pt modelId="{F0BEF2DF-4753-4337-86E2-6EA8CB7F9BD0}" type="parTrans" cxnId="{6947D9CD-C9FE-4353-82B8-CFAC4271A732}">
      <dgm:prSet/>
      <dgm:spPr/>
      <dgm:t>
        <a:bodyPr/>
        <a:lstStyle/>
        <a:p>
          <a:endParaRPr lang="en-US"/>
        </a:p>
      </dgm:t>
    </dgm:pt>
    <dgm:pt modelId="{6645CD52-734E-46EF-9DA0-2B374315EF4D}" type="sibTrans" cxnId="{6947D9CD-C9FE-4353-82B8-CFAC4271A732}">
      <dgm:prSet/>
      <dgm:spPr/>
      <dgm:t>
        <a:bodyPr/>
        <a:lstStyle/>
        <a:p>
          <a:endParaRPr lang="en-US"/>
        </a:p>
      </dgm:t>
    </dgm:pt>
    <dgm:pt modelId="{FC5BD112-1DD5-46B2-A038-31F211109370}">
      <dgm:prSet/>
      <dgm:spPr/>
      <dgm:t>
        <a:bodyPr/>
        <a:lstStyle/>
        <a:p>
          <a:r>
            <a:rPr lang="en-US" dirty="0"/>
            <a:t>Not in control of their own identification documents  </a:t>
          </a:r>
        </a:p>
      </dgm:t>
    </dgm:pt>
    <dgm:pt modelId="{548F9E88-88EA-4D95-9104-12F591CCA314}" type="parTrans" cxnId="{F6A9A147-BE7E-4F76-9871-214CA7B89B87}">
      <dgm:prSet/>
      <dgm:spPr/>
      <dgm:t>
        <a:bodyPr/>
        <a:lstStyle/>
        <a:p>
          <a:endParaRPr lang="en-US"/>
        </a:p>
      </dgm:t>
    </dgm:pt>
    <dgm:pt modelId="{3197686C-10F2-49E9-AE34-5D966BD31508}" type="sibTrans" cxnId="{F6A9A147-BE7E-4F76-9871-214CA7B89B87}">
      <dgm:prSet/>
      <dgm:spPr/>
      <dgm:t>
        <a:bodyPr/>
        <a:lstStyle/>
        <a:p>
          <a:endParaRPr lang="en-US"/>
        </a:p>
      </dgm:t>
    </dgm:pt>
    <dgm:pt modelId="{F7A18108-F1BD-41AA-A0CD-D83BD81A970A}" type="pres">
      <dgm:prSet presAssocID="{1B548520-8DDB-4742-8453-4D55B1A7E908}" presName="root" presStyleCnt="0">
        <dgm:presLayoutVars>
          <dgm:dir/>
          <dgm:resizeHandles val="exact"/>
        </dgm:presLayoutVars>
      </dgm:prSet>
      <dgm:spPr/>
    </dgm:pt>
    <dgm:pt modelId="{5FA48BBC-2D69-4A70-BD0E-64EF977F8AC0}" type="pres">
      <dgm:prSet presAssocID="{EB490A10-1A82-4553-861E-0E22351F0B6A}" presName="compNode" presStyleCnt="0"/>
      <dgm:spPr/>
    </dgm:pt>
    <dgm:pt modelId="{1544D927-8BF8-44FD-B80A-BB7179493262}" type="pres">
      <dgm:prSet presAssocID="{EB490A10-1A82-4553-861E-0E22351F0B6A}" presName="bgRect" presStyleLbl="bgShp" presStyleIdx="0" presStyleCnt="7" custLinFactNeighborX="-702"/>
      <dgm:spPr/>
    </dgm:pt>
    <dgm:pt modelId="{9191CDCD-DC38-453A-8E45-C25610C1BB1A}" type="pres">
      <dgm:prSet presAssocID="{EB490A10-1A82-4553-861E-0E22351F0B6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edical"/>
        </a:ext>
      </dgm:extLst>
    </dgm:pt>
    <dgm:pt modelId="{5D6CC42B-A520-46E7-94D5-A7E8ECB9C933}" type="pres">
      <dgm:prSet presAssocID="{EB490A10-1A82-4553-861E-0E22351F0B6A}" presName="spaceRect" presStyleCnt="0"/>
      <dgm:spPr/>
    </dgm:pt>
    <dgm:pt modelId="{00A2E69D-BD73-4096-A81B-D961233863FD}" type="pres">
      <dgm:prSet presAssocID="{EB490A10-1A82-4553-861E-0E22351F0B6A}" presName="parTx" presStyleLbl="revTx" presStyleIdx="0" presStyleCnt="7">
        <dgm:presLayoutVars>
          <dgm:chMax val="0"/>
          <dgm:chPref val="0"/>
        </dgm:presLayoutVars>
      </dgm:prSet>
      <dgm:spPr/>
    </dgm:pt>
    <dgm:pt modelId="{EB4681BD-2F9F-4FDA-B4AF-244B4FB31E67}" type="pres">
      <dgm:prSet presAssocID="{6FE29D6C-DB4E-4028-BC1A-E9179F6C4C69}" presName="sibTrans" presStyleCnt="0"/>
      <dgm:spPr/>
    </dgm:pt>
    <dgm:pt modelId="{CA1AD1D8-E5D7-43E0-A538-5EB50A92D736}" type="pres">
      <dgm:prSet presAssocID="{8B2423BE-036F-4130-984A-F481BBDC5E55}" presName="compNode" presStyleCnt="0"/>
      <dgm:spPr/>
    </dgm:pt>
    <dgm:pt modelId="{AD1A1924-E69B-4FC3-BCC8-63824CA63B20}" type="pres">
      <dgm:prSet presAssocID="{8B2423BE-036F-4130-984A-F481BBDC5E55}" presName="bgRect" presStyleLbl="bgShp" presStyleIdx="1" presStyleCnt="7"/>
      <dgm:spPr/>
    </dgm:pt>
    <dgm:pt modelId="{22DB313C-E9C9-4066-A75B-3ACCE6BA3F20}" type="pres">
      <dgm:prSet presAssocID="{8B2423BE-036F-4130-984A-F481BBDC5E55}"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rain in head"/>
        </a:ext>
      </dgm:extLst>
    </dgm:pt>
    <dgm:pt modelId="{8F8AD800-B31F-4331-A638-CF372B8B9DF3}" type="pres">
      <dgm:prSet presAssocID="{8B2423BE-036F-4130-984A-F481BBDC5E55}" presName="spaceRect" presStyleCnt="0"/>
      <dgm:spPr/>
    </dgm:pt>
    <dgm:pt modelId="{5B3DCA38-CA69-4A37-AD4D-9DB9DA19B95A}" type="pres">
      <dgm:prSet presAssocID="{8B2423BE-036F-4130-984A-F481BBDC5E55}" presName="parTx" presStyleLbl="revTx" presStyleIdx="1" presStyleCnt="7">
        <dgm:presLayoutVars>
          <dgm:chMax val="0"/>
          <dgm:chPref val="0"/>
        </dgm:presLayoutVars>
      </dgm:prSet>
      <dgm:spPr/>
    </dgm:pt>
    <dgm:pt modelId="{F03E0480-5AAE-49FD-821A-288866A1768A}" type="pres">
      <dgm:prSet presAssocID="{2DF1D5F9-4646-4D40-A703-A9A4EDD6586F}" presName="sibTrans" presStyleCnt="0"/>
      <dgm:spPr/>
    </dgm:pt>
    <dgm:pt modelId="{ED47F647-5BF7-4F54-B593-3DA03CB1B136}" type="pres">
      <dgm:prSet presAssocID="{0C8520F2-ECB0-4B16-BBCD-FEA13C87E5CC}" presName="compNode" presStyleCnt="0"/>
      <dgm:spPr/>
    </dgm:pt>
    <dgm:pt modelId="{F2130E8C-A126-4228-893F-0317DF8DDEDC}" type="pres">
      <dgm:prSet presAssocID="{0C8520F2-ECB0-4B16-BBCD-FEA13C87E5CC}" presName="bgRect" presStyleLbl="bgShp" presStyleIdx="2" presStyleCnt="7"/>
      <dgm:spPr/>
    </dgm:pt>
    <dgm:pt modelId="{58B60DA8-2B7B-4C80-84E8-DAEB4F61EE65}" type="pres">
      <dgm:prSet presAssocID="{0C8520F2-ECB0-4B16-BBCD-FEA13C87E5C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vocado"/>
        </a:ext>
      </dgm:extLst>
    </dgm:pt>
    <dgm:pt modelId="{3E121875-99A7-417D-BD03-26E50BE68350}" type="pres">
      <dgm:prSet presAssocID="{0C8520F2-ECB0-4B16-BBCD-FEA13C87E5CC}" presName="spaceRect" presStyleCnt="0"/>
      <dgm:spPr/>
    </dgm:pt>
    <dgm:pt modelId="{1E4B8B40-E60C-47AD-B5DE-937C4FBE0576}" type="pres">
      <dgm:prSet presAssocID="{0C8520F2-ECB0-4B16-BBCD-FEA13C87E5CC}" presName="parTx" presStyleLbl="revTx" presStyleIdx="2" presStyleCnt="7">
        <dgm:presLayoutVars>
          <dgm:chMax val="0"/>
          <dgm:chPref val="0"/>
        </dgm:presLayoutVars>
      </dgm:prSet>
      <dgm:spPr/>
    </dgm:pt>
    <dgm:pt modelId="{817F5EE7-BAB8-47E5-8A39-CCA449A865BC}" type="pres">
      <dgm:prSet presAssocID="{4ECC52D5-1814-4066-A828-C899953E7D52}" presName="sibTrans" presStyleCnt="0"/>
      <dgm:spPr/>
    </dgm:pt>
    <dgm:pt modelId="{AD11ABCF-A07B-4EBF-A253-3C78B8CD9577}" type="pres">
      <dgm:prSet presAssocID="{84769C56-B452-4B1C-A509-38C6CEB85233}" presName="compNode" presStyleCnt="0"/>
      <dgm:spPr/>
    </dgm:pt>
    <dgm:pt modelId="{F39C55C3-BA85-42FB-AA06-5A028D39033A}" type="pres">
      <dgm:prSet presAssocID="{84769C56-B452-4B1C-A509-38C6CEB85233}" presName="bgRect" presStyleLbl="bgShp" presStyleIdx="3" presStyleCnt="7"/>
      <dgm:spPr/>
    </dgm:pt>
    <dgm:pt modelId="{CB6F3AE7-9ADE-46D0-AB5F-3453DD4D02FA}" type="pres">
      <dgm:prSet presAssocID="{84769C56-B452-4B1C-A509-38C6CEB8523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andcuffs"/>
        </a:ext>
      </dgm:extLst>
    </dgm:pt>
    <dgm:pt modelId="{6DA1715E-B20B-4C0E-AAB2-AD4D0D9F7A60}" type="pres">
      <dgm:prSet presAssocID="{84769C56-B452-4B1C-A509-38C6CEB85233}" presName="spaceRect" presStyleCnt="0"/>
      <dgm:spPr/>
    </dgm:pt>
    <dgm:pt modelId="{7CE765A2-136F-485D-9FF7-7C9907689ECC}" type="pres">
      <dgm:prSet presAssocID="{84769C56-B452-4B1C-A509-38C6CEB85233}" presName="parTx" presStyleLbl="revTx" presStyleIdx="3" presStyleCnt="7">
        <dgm:presLayoutVars>
          <dgm:chMax val="0"/>
          <dgm:chPref val="0"/>
        </dgm:presLayoutVars>
      </dgm:prSet>
      <dgm:spPr/>
    </dgm:pt>
    <dgm:pt modelId="{631E8088-1F21-4E8F-BA00-9C6D4CF8EDBB}" type="pres">
      <dgm:prSet presAssocID="{EEE827FF-8210-4CE9-AD74-80F0583FE083}" presName="sibTrans" presStyleCnt="0"/>
      <dgm:spPr/>
    </dgm:pt>
    <dgm:pt modelId="{47F0D780-05E5-4290-BC20-A5624A4D2E8B}" type="pres">
      <dgm:prSet presAssocID="{F867DEBC-2D5E-459E-A83E-1688FFA67986}" presName="compNode" presStyleCnt="0"/>
      <dgm:spPr/>
    </dgm:pt>
    <dgm:pt modelId="{F31D9C98-DE45-41B4-8252-70981E00BD7D}" type="pres">
      <dgm:prSet presAssocID="{F867DEBC-2D5E-459E-A83E-1688FFA67986}" presName="bgRect" presStyleLbl="bgShp" presStyleIdx="4" presStyleCnt="7"/>
      <dgm:spPr/>
    </dgm:pt>
    <dgm:pt modelId="{44C6A87B-EC79-42F7-8F9A-3FDEC4C172A6}" type="pres">
      <dgm:prSet presAssocID="{F867DEBC-2D5E-459E-A83E-1688FFA6798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Blind"/>
        </a:ext>
      </dgm:extLst>
    </dgm:pt>
    <dgm:pt modelId="{8AB4E585-5B3D-457D-9F03-A323241E2E79}" type="pres">
      <dgm:prSet presAssocID="{F867DEBC-2D5E-459E-A83E-1688FFA67986}" presName="spaceRect" presStyleCnt="0"/>
      <dgm:spPr/>
    </dgm:pt>
    <dgm:pt modelId="{4F086597-49D2-465F-89C9-8F29BADD13D7}" type="pres">
      <dgm:prSet presAssocID="{F867DEBC-2D5E-459E-A83E-1688FFA67986}" presName="parTx" presStyleLbl="revTx" presStyleIdx="4" presStyleCnt="7">
        <dgm:presLayoutVars>
          <dgm:chMax val="0"/>
          <dgm:chPref val="0"/>
        </dgm:presLayoutVars>
      </dgm:prSet>
      <dgm:spPr/>
    </dgm:pt>
    <dgm:pt modelId="{F9A6D518-0C72-4853-8B9B-D3B02FD56C0C}" type="pres">
      <dgm:prSet presAssocID="{F17E9FA1-BAC7-4EF4-A223-D8EF7F204F33}" presName="sibTrans" presStyleCnt="0"/>
      <dgm:spPr/>
    </dgm:pt>
    <dgm:pt modelId="{29AE6C76-7B4F-4150-A19F-B23E69926D20}" type="pres">
      <dgm:prSet presAssocID="{619CA03B-F463-41FE-82D4-940524F2F4D9}" presName="compNode" presStyleCnt="0"/>
      <dgm:spPr/>
    </dgm:pt>
    <dgm:pt modelId="{4C93E84C-B4D2-4F5E-BF45-63CBE75D1420}" type="pres">
      <dgm:prSet presAssocID="{619CA03B-F463-41FE-82D4-940524F2F4D9}" presName="bgRect" presStyleLbl="bgShp" presStyleIdx="5" presStyleCnt="7"/>
      <dgm:spPr/>
    </dgm:pt>
    <dgm:pt modelId="{094E4F2F-9F49-4C93-8556-F1E1568A14B8}" type="pres">
      <dgm:prSet presAssocID="{619CA03B-F463-41FE-82D4-940524F2F4D9}" presName="iconRect" presStyleLbl="node1" presStyleIdx="5" presStyleCnt="7"/>
      <dgm:spPr>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Questions"/>
        </a:ext>
      </dgm:extLst>
    </dgm:pt>
    <dgm:pt modelId="{F30F3DC4-60D3-4339-BF2C-FF7104340790}" type="pres">
      <dgm:prSet presAssocID="{619CA03B-F463-41FE-82D4-940524F2F4D9}" presName="spaceRect" presStyleCnt="0"/>
      <dgm:spPr/>
    </dgm:pt>
    <dgm:pt modelId="{179E167A-A45E-4089-888C-F83A334EF69F}" type="pres">
      <dgm:prSet presAssocID="{619CA03B-F463-41FE-82D4-940524F2F4D9}" presName="parTx" presStyleLbl="revTx" presStyleIdx="5" presStyleCnt="7">
        <dgm:presLayoutVars>
          <dgm:chMax val="0"/>
          <dgm:chPref val="0"/>
        </dgm:presLayoutVars>
      </dgm:prSet>
      <dgm:spPr/>
    </dgm:pt>
    <dgm:pt modelId="{06C30A5B-A931-4D88-A5D8-9547F6F6741A}" type="pres">
      <dgm:prSet presAssocID="{6645CD52-734E-46EF-9DA0-2B374315EF4D}" presName="sibTrans" presStyleCnt="0"/>
      <dgm:spPr/>
    </dgm:pt>
    <dgm:pt modelId="{B93A33EC-AF7A-4102-91A3-2B7439D605B9}" type="pres">
      <dgm:prSet presAssocID="{FC5BD112-1DD5-46B2-A038-31F211109370}" presName="compNode" presStyleCnt="0"/>
      <dgm:spPr/>
    </dgm:pt>
    <dgm:pt modelId="{1BAA4A23-DD5C-4F63-8D5F-525CE402A132}" type="pres">
      <dgm:prSet presAssocID="{FC5BD112-1DD5-46B2-A038-31F211109370}" presName="bgRect" presStyleLbl="bgShp" presStyleIdx="6" presStyleCnt="7"/>
      <dgm:spPr/>
    </dgm:pt>
    <dgm:pt modelId="{C516E13B-3449-4B85-B48C-0EBCEC8F8618}" type="pres">
      <dgm:prSet presAssocID="{FC5BD112-1DD5-46B2-A038-31F21110937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Document"/>
        </a:ext>
      </dgm:extLst>
    </dgm:pt>
    <dgm:pt modelId="{1892AD8B-2D18-47EB-B1B2-74D8D31C36DA}" type="pres">
      <dgm:prSet presAssocID="{FC5BD112-1DD5-46B2-A038-31F211109370}" presName="spaceRect" presStyleCnt="0"/>
      <dgm:spPr/>
    </dgm:pt>
    <dgm:pt modelId="{BB04AB80-74DD-480E-9510-4E4857EBEF73}" type="pres">
      <dgm:prSet presAssocID="{FC5BD112-1DD5-46B2-A038-31F211109370}" presName="parTx" presStyleLbl="revTx" presStyleIdx="6" presStyleCnt="7">
        <dgm:presLayoutVars>
          <dgm:chMax val="0"/>
          <dgm:chPref val="0"/>
        </dgm:presLayoutVars>
      </dgm:prSet>
      <dgm:spPr/>
    </dgm:pt>
  </dgm:ptLst>
  <dgm:cxnLst>
    <dgm:cxn modelId="{EA482713-31B1-4253-977B-470C56E3E750}" srcId="{1B548520-8DDB-4742-8453-4D55B1A7E908}" destId="{F867DEBC-2D5E-459E-A83E-1688FFA67986}" srcOrd="4" destOrd="0" parTransId="{9614DF2C-C110-4A5C-A698-798B11517ABF}" sibTransId="{F17E9FA1-BAC7-4EF4-A223-D8EF7F204F33}"/>
    <dgm:cxn modelId="{94D49838-31FF-473B-A9AF-CBC9595C2020}" srcId="{1B548520-8DDB-4742-8453-4D55B1A7E908}" destId="{8B2423BE-036F-4130-984A-F481BBDC5E55}" srcOrd="1" destOrd="0" parTransId="{10AAFECE-6A4B-44AF-B804-89755A5D016D}" sibTransId="{2DF1D5F9-4646-4D40-A703-A9A4EDD6586F}"/>
    <dgm:cxn modelId="{8E6E7060-42CE-4750-B2A5-5EC29C3C6A26}" type="presOf" srcId="{619CA03B-F463-41FE-82D4-940524F2F4D9}" destId="{179E167A-A45E-4089-888C-F83A334EF69F}" srcOrd="0" destOrd="0" presId="urn:microsoft.com/office/officeart/2018/2/layout/IconVerticalSolidList"/>
    <dgm:cxn modelId="{F6A9A147-BE7E-4F76-9871-214CA7B89B87}" srcId="{1B548520-8DDB-4742-8453-4D55B1A7E908}" destId="{FC5BD112-1DD5-46B2-A038-31F211109370}" srcOrd="6" destOrd="0" parTransId="{548F9E88-88EA-4D95-9104-12F591CCA314}" sibTransId="{3197686C-10F2-49E9-AE34-5D966BD31508}"/>
    <dgm:cxn modelId="{F082F547-86E7-4D37-8BD8-F384D1C69D20}" type="presOf" srcId="{84769C56-B452-4B1C-A509-38C6CEB85233}" destId="{7CE765A2-136F-485D-9FF7-7C9907689ECC}" srcOrd="0" destOrd="0" presId="urn:microsoft.com/office/officeart/2018/2/layout/IconVerticalSolidList"/>
    <dgm:cxn modelId="{2E2F9574-D08A-4F7C-B914-B004EDEAF45B}" srcId="{1B548520-8DDB-4742-8453-4D55B1A7E908}" destId="{0C8520F2-ECB0-4B16-BBCD-FEA13C87E5CC}" srcOrd="2" destOrd="0" parTransId="{4A94329F-1BB1-43C7-8715-547C88A3E176}" sibTransId="{4ECC52D5-1814-4066-A828-C899953E7D52}"/>
    <dgm:cxn modelId="{2F0F1B79-F05B-45D8-8EC3-841844E85E9B}" type="presOf" srcId="{8B2423BE-036F-4130-984A-F481BBDC5E55}" destId="{5B3DCA38-CA69-4A37-AD4D-9DB9DA19B95A}" srcOrd="0" destOrd="0" presId="urn:microsoft.com/office/officeart/2018/2/layout/IconVerticalSolidList"/>
    <dgm:cxn modelId="{53CAB181-785E-4B94-8167-1E2717A9980B}" type="presOf" srcId="{EB490A10-1A82-4553-861E-0E22351F0B6A}" destId="{00A2E69D-BD73-4096-A81B-D961233863FD}" srcOrd="0" destOrd="0" presId="urn:microsoft.com/office/officeart/2018/2/layout/IconVerticalSolidList"/>
    <dgm:cxn modelId="{AFB7848B-41E8-4327-A693-A296BD34FDC5}" type="presOf" srcId="{FC5BD112-1DD5-46B2-A038-31F211109370}" destId="{BB04AB80-74DD-480E-9510-4E4857EBEF73}" srcOrd="0" destOrd="0" presId="urn:microsoft.com/office/officeart/2018/2/layout/IconVerticalSolidList"/>
    <dgm:cxn modelId="{37A7638E-D18B-4F41-99CD-5DF3C9B6EE09}" type="presOf" srcId="{0C8520F2-ECB0-4B16-BBCD-FEA13C87E5CC}" destId="{1E4B8B40-E60C-47AD-B5DE-937C4FBE0576}" srcOrd="0" destOrd="0" presId="urn:microsoft.com/office/officeart/2018/2/layout/IconVerticalSolidList"/>
    <dgm:cxn modelId="{0070D1AC-0685-40DF-9EE2-CA7B82C9B127}" srcId="{1B548520-8DDB-4742-8453-4D55B1A7E908}" destId="{EB490A10-1A82-4553-861E-0E22351F0B6A}" srcOrd="0" destOrd="0" parTransId="{ECA23A2C-9084-4357-B6AF-920DFAAD7B2B}" sibTransId="{6FE29D6C-DB4E-4028-BC1A-E9179F6C4C69}"/>
    <dgm:cxn modelId="{65AED8B4-EFD5-443A-A609-02B24ADE961B}" type="presOf" srcId="{F867DEBC-2D5E-459E-A83E-1688FFA67986}" destId="{4F086597-49D2-465F-89C9-8F29BADD13D7}" srcOrd="0" destOrd="0" presId="urn:microsoft.com/office/officeart/2018/2/layout/IconVerticalSolidList"/>
    <dgm:cxn modelId="{6E4C91C4-E635-4AA4-8436-297DB4DFA32E}" type="presOf" srcId="{1B548520-8DDB-4742-8453-4D55B1A7E908}" destId="{F7A18108-F1BD-41AA-A0CD-D83BD81A970A}" srcOrd="0" destOrd="0" presId="urn:microsoft.com/office/officeart/2018/2/layout/IconVerticalSolidList"/>
    <dgm:cxn modelId="{6947D9CD-C9FE-4353-82B8-CFAC4271A732}" srcId="{1B548520-8DDB-4742-8453-4D55B1A7E908}" destId="{619CA03B-F463-41FE-82D4-940524F2F4D9}" srcOrd="5" destOrd="0" parTransId="{F0BEF2DF-4753-4337-86E2-6EA8CB7F9BD0}" sibTransId="{6645CD52-734E-46EF-9DA0-2B374315EF4D}"/>
    <dgm:cxn modelId="{45DCCFD0-FD00-417F-AD13-5E563490C734}" srcId="{1B548520-8DDB-4742-8453-4D55B1A7E908}" destId="{84769C56-B452-4B1C-A509-38C6CEB85233}" srcOrd="3" destOrd="0" parTransId="{D582C9FE-C0ED-4B87-96D4-6DB5F7386DBE}" sibTransId="{EEE827FF-8210-4CE9-AD74-80F0583FE083}"/>
    <dgm:cxn modelId="{801650CD-3923-4AD7-96F0-2C513DDAC3BE}" type="presParOf" srcId="{F7A18108-F1BD-41AA-A0CD-D83BD81A970A}" destId="{5FA48BBC-2D69-4A70-BD0E-64EF977F8AC0}" srcOrd="0" destOrd="0" presId="urn:microsoft.com/office/officeart/2018/2/layout/IconVerticalSolidList"/>
    <dgm:cxn modelId="{E51821AC-083D-4417-AF03-32CEF4ED1A3E}" type="presParOf" srcId="{5FA48BBC-2D69-4A70-BD0E-64EF977F8AC0}" destId="{1544D927-8BF8-44FD-B80A-BB7179493262}" srcOrd="0" destOrd="0" presId="urn:microsoft.com/office/officeart/2018/2/layout/IconVerticalSolidList"/>
    <dgm:cxn modelId="{71471608-CD01-465E-A12A-76000F5A86A3}" type="presParOf" srcId="{5FA48BBC-2D69-4A70-BD0E-64EF977F8AC0}" destId="{9191CDCD-DC38-453A-8E45-C25610C1BB1A}" srcOrd="1" destOrd="0" presId="urn:microsoft.com/office/officeart/2018/2/layout/IconVerticalSolidList"/>
    <dgm:cxn modelId="{B64ABD55-AE07-48B8-8B95-0A37A81914E0}" type="presParOf" srcId="{5FA48BBC-2D69-4A70-BD0E-64EF977F8AC0}" destId="{5D6CC42B-A520-46E7-94D5-A7E8ECB9C933}" srcOrd="2" destOrd="0" presId="urn:microsoft.com/office/officeart/2018/2/layout/IconVerticalSolidList"/>
    <dgm:cxn modelId="{D4E8322E-A99A-45CC-B935-3035D670F917}" type="presParOf" srcId="{5FA48BBC-2D69-4A70-BD0E-64EF977F8AC0}" destId="{00A2E69D-BD73-4096-A81B-D961233863FD}" srcOrd="3" destOrd="0" presId="urn:microsoft.com/office/officeart/2018/2/layout/IconVerticalSolidList"/>
    <dgm:cxn modelId="{31D6A452-8BFB-4E6A-ABE6-10B2694BCA49}" type="presParOf" srcId="{F7A18108-F1BD-41AA-A0CD-D83BD81A970A}" destId="{EB4681BD-2F9F-4FDA-B4AF-244B4FB31E67}" srcOrd="1" destOrd="0" presId="urn:microsoft.com/office/officeart/2018/2/layout/IconVerticalSolidList"/>
    <dgm:cxn modelId="{A41063E1-34DA-465F-9EB8-5B8118D00019}" type="presParOf" srcId="{F7A18108-F1BD-41AA-A0CD-D83BD81A970A}" destId="{CA1AD1D8-E5D7-43E0-A538-5EB50A92D736}" srcOrd="2" destOrd="0" presId="urn:microsoft.com/office/officeart/2018/2/layout/IconVerticalSolidList"/>
    <dgm:cxn modelId="{AF5C6478-9984-433A-A8DA-6B9E37C973AB}" type="presParOf" srcId="{CA1AD1D8-E5D7-43E0-A538-5EB50A92D736}" destId="{AD1A1924-E69B-4FC3-BCC8-63824CA63B20}" srcOrd="0" destOrd="0" presId="urn:microsoft.com/office/officeart/2018/2/layout/IconVerticalSolidList"/>
    <dgm:cxn modelId="{7A8096AB-159A-437D-8011-E7D1AC0709B8}" type="presParOf" srcId="{CA1AD1D8-E5D7-43E0-A538-5EB50A92D736}" destId="{22DB313C-E9C9-4066-A75B-3ACCE6BA3F20}" srcOrd="1" destOrd="0" presId="urn:microsoft.com/office/officeart/2018/2/layout/IconVerticalSolidList"/>
    <dgm:cxn modelId="{9F2B72CB-5CFB-4103-ACD3-6551927BD1F5}" type="presParOf" srcId="{CA1AD1D8-E5D7-43E0-A538-5EB50A92D736}" destId="{8F8AD800-B31F-4331-A638-CF372B8B9DF3}" srcOrd="2" destOrd="0" presId="urn:microsoft.com/office/officeart/2018/2/layout/IconVerticalSolidList"/>
    <dgm:cxn modelId="{D24F14A6-5DAC-4380-83B3-E1E2D5F2E83D}" type="presParOf" srcId="{CA1AD1D8-E5D7-43E0-A538-5EB50A92D736}" destId="{5B3DCA38-CA69-4A37-AD4D-9DB9DA19B95A}" srcOrd="3" destOrd="0" presId="urn:microsoft.com/office/officeart/2018/2/layout/IconVerticalSolidList"/>
    <dgm:cxn modelId="{E1100E59-7599-4031-B50E-977147465C7E}" type="presParOf" srcId="{F7A18108-F1BD-41AA-A0CD-D83BD81A970A}" destId="{F03E0480-5AAE-49FD-821A-288866A1768A}" srcOrd="3" destOrd="0" presId="urn:microsoft.com/office/officeart/2018/2/layout/IconVerticalSolidList"/>
    <dgm:cxn modelId="{E5826F58-D50B-4CB3-B639-55D53A26FAF9}" type="presParOf" srcId="{F7A18108-F1BD-41AA-A0CD-D83BD81A970A}" destId="{ED47F647-5BF7-4F54-B593-3DA03CB1B136}" srcOrd="4" destOrd="0" presId="urn:microsoft.com/office/officeart/2018/2/layout/IconVerticalSolidList"/>
    <dgm:cxn modelId="{0E487271-4187-4212-924D-C15F33DC4F1C}" type="presParOf" srcId="{ED47F647-5BF7-4F54-B593-3DA03CB1B136}" destId="{F2130E8C-A126-4228-893F-0317DF8DDEDC}" srcOrd="0" destOrd="0" presId="urn:microsoft.com/office/officeart/2018/2/layout/IconVerticalSolidList"/>
    <dgm:cxn modelId="{86AE07F4-2E33-431A-A7F5-50AB521B17D5}" type="presParOf" srcId="{ED47F647-5BF7-4F54-B593-3DA03CB1B136}" destId="{58B60DA8-2B7B-4C80-84E8-DAEB4F61EE65}" srcOrd="1" destOrd="0" presId="urn:microsoft.com/office/officeart/2018/2/layout/IconVerticalSolidList"/>
    <dgm:cxn modelId="{A13E2DDC-9AB0-41ED-BC37-F1CBD94A074E}" type="presParOf" srcId="{ED47F647-5BF7-4F54-B593-3DA03CB1B136}" destId="{3E121875-99A7-417D-BD03-26E50BE68350}" srcOrd="2" destOrd="0" presId="urn:microsoft.com/office/officeart/2018/2/layout/IconVerticalSolidList"/>
    <dgm:cxn modelId="{7D248C7A-CC3B-4211-BBAB-E272D9F0FF94}" type="presParOf" srcId="{ED47F647-5BF7-4F54-B593-3DA03CB1B136}" destId="{1E4B8B40-E60C-47AD-B5DE-937C4FBE0576}" srcOrd="3" destOrd="0" presId="urn:microsoft.com/office/officeart/2018/2/layout/IconVerticalSolidList"/>
    <dgm:cxn modelId="{3E045B37-667D-4B8A-BDC8-B395FB21F28E}" type="presParOf" srcId="{F7A18108-F1BD-41AA-A0CD-D83BD81A970A}" destId="{817F5EE7-BAB8-47E5-8A39-CCA449A865BC}" srcOrd="5" destOrd="0" presId="urn:microsoft.com/office/officeart/2018/2/layout/IconVerticalSolidList"/>
    <dgm:cxn modelId="{4558F35B-8081-4563-A3E6-AFE040DEFD5C}" type="presParOf" srcId="{F7A18108-F1BD-41AA-A0CD-D83BD81A970A}" destId="{AD11ABCF-A07B-4EBF-A253-3C78B8CD9577}" srcOrd="6" destOrd="0" presId="urn:microsoft.com/office/officeart/2018/2/layout/IconVerticalSolidList"/>
    <dgm:cxn modelId="{112C97E2-B31A-46FE-80F3-B2CA0798B882}" type="presParOf" srcId="{AD11ABCF-A07B-4EBF-A253-3C78B8CD9577}" destId="{F39C55C3-BA85-42FB-AA06-5A028D39033A}" srcOrd="0" destOrd="0" presId="urn:microsoft.com/office/officeart/2018/2/layout/IconVerticalSolidList"/>
    <dgm:cxn modelId="{4C6960F7-0225-4CCA-AE4D-6329663BDD4E}" type="presParOf" srcId="{AD11ABCF-A07B-4EBF-A253-3C78B8CD9577}" destId="{CB6F3AE7-9ADE-46D0-AB5F-3453DD4D02FA}" srcOrd="1" destOrd="0" presId="urn:microsoft.com/office/officeart/2018/2/layout/IconVerticalSolidList"/>
    <dgm:cxn modelId="{A0AC3447-1C3C-4452-827B-A25D9A8C6749}" type="presParOf" srcId="{AD11ABCF-A07B-4EBF-A253-3C78B8CD9577}" destId="{6DA1715E-B20B-4C0E-AAB2-AD4D0D9F7A60}" srcOrd="2" destOrd="0" presId="urn:microsoft.com/office/officeart/2018/2/layout/IconVerticalSolidList"/>
    <dgm:cxn modelId="{2685CC20-F3E0-48ED-9956-ECA9040C140E}" type="presParOf" srcId="{AD11ABCF-A07B-4EBF-A253-3C78B8CD9577}" destId="{7CE765A2-136F-485D-9FF7-7C9907689ECC}" srcOrd="3" destOrd="0" presId="urn:microsoft.com/office/officeart/2018/2/layout/IconVerticalSolidList"/>
    <dgm:cxn modelId="{5FB412AF-607C-4347-8C7C-CD1B1E56DC2C}" type="presParOf" srcId="{F7A18108-F1BD-41AA-A0CD-D83BD81A970A}" destId="{631E8088-1F21-4E8F-BA00-9C6D4CF8EDBB}" srcOrd="7" destOrd="0" presId="urn:microsoft.com/office/officeart/2018/2/layout/IconVerticalSolidList"/>
    <dgm:cxn modelId="{55899A10-B927-4E39-8BFC-787C051E89B2}" type="presParOf" srcId="{F7A18108-F1BD-41AA-A0CD-D83BD81A970A}" destId="{47F0D780-05E5-4290-BC20-A5624A4D2E8B}" srcOrd="8" destOrd="0" presId="urn:microsoft.com/office/officeart/2018/2/layout/IconVerticalSolidList"/>
    <dgm:cxn modelId="{C7A0C95F-190A-4A55-8141-7C84763C2022}" type="presParOf" srcId="{47F0D780-05E5-4290-BC20-A5624A4D2E8B}" destId="{F31D9C98-DE45-41B4-8252-70981E00BD7D}" srcOrd="0" destOrd="0" presId="urn:microsoft.com/office/officeart/2018/2/layout/IconVerticalSolidList"/>
    <dgm:cxn modelId="{06D2DC3C-B2F2-4EA8-A549-61FE75F5F87C}" type="presParOf" srcId="{47F0D780-05E5-4290-BC20-A5624A4D2E8B}" destId="{44C6A87B-EC79-42F7-8F9A-3FDEC4C172A6}" srcOrd="1" destOrd="0" presId="urn:microsoft.com/office/officeart/2018/2/layout/IconVerticalSolidList"/>
    <dgm:cxn modelId="{7F42ACD3-123F-4475-B505-7E76FA151E9A}" type="presParOf" srcId="{47F0D780-05E5-4290-BC20-A5624A4D2E8B}" destId="{8AB4E585-5B3D-457D-9F03-A323241E2E79}" srcOrd="2" destOrd="0" presId="urn:microsoft.com/office/officeart/2018/2/layout/IconVerticalSolidList"/>
    <dgm:cxn modelId="{48346D78-9895-4395-907C-B8BBE61ED50F}" type="presParOf" srcId="{47F0D780-05E5-4290-BC20-A5624A4D2E8B}" destId="{4F086597-49D2-465F-89C9-8F29BADD13D7}" srcOrd="3" destOrd="0" presId="urn:microsoft.com/office/officeart/2018/2/layout/IconVerticalSolidList"/>
    <dgm:cxn modelId="{DE34B1CC-15B9-4BB2-BDAA-856B6E626ED0}" type="presParOf" srcId="{F7A18108-F1BD-41AA-A0CD-D83BD81A970A}" destId="{F9A6D518-0C72-4853-8B9B-D3B02FD56C0C}" srcOrd="9" destOrd="0" presId="urn:microsoft.com/office/officeart/2018/2/layout/IconVerticalSolidList"/>
    <dgm:cxn modelId="{D11176EB-E672-4FE0-85E1-31D30FEC3887}" type="presParOf" srcId="{F7A18108-F1BD-41AA-A0CD-D83BD81A970A}" destId="{29AE6C76-7B4F-4150-A19F-B23E69926D20}" srcOrd="10" destOrd="0" presId="urn:microsoft.com/office/officeart/2018/2/layout/IconVerticalSolidList"/>
    <dgm:cxn modelId="{A0157E81-1236-4752-A937-98B1A68EC537}" type="presParOf" srcId="{29AE6C76-7B4F-4150-A19F-B23E69926D20}" destId="{4C93E84C-B4D2-4F5E-BF45-63CBE75D1420}" srcOrd="0" destOrd="0" presId="urn:microsoft.com/office/officeart/2018/2/layout/IconVerticalSolidList"/>
    <dgm:cxn modelId="{4A733E72-1516-4186-AF7E-6F158AC7707C}" type="presParOf" srcId="{29AE6C76-7B4F-4150-A19F-B23E69926D20}" destId="{094E4F2F-9F49-4C93-8556-F1E1568A14B8}" srcOrd="1" destOrd="0" presId="urn:microsoft.com/office/officeart/2018/2/layout/IconVerticalSolidList"/>
    <dgm:cxn modelId="{B1384369-226B-4794-888C-B29E69A9E537}" type="presParOf" srcId="{29AE6C76-7B4F-4150-A19F-B23E69926D20}" destId="{F30F3DC4-60D3-4339-BF2C-FF7104340790}" srcOrd="2" destOrd="0" presId="urn:microsoft.com/office/officeart/2018/2/layout/IconVerticalSolidList"/>
    <dgm:cxn modelId="{07861CF3-D644-4C44-862E-7926E14A939D}" type="presParOf" srcId="{29AE6C76-7B4F-4150-A19F-B23E69926D20}" destId="{179E167A-A45E-4089-888C-F83A334EF69F}" srcOrd="3" destOrd="0" presId="urn:microsoft.com/office/officeart/2018/2/layout/IconVerticalSolidList"/>
    <dgm:cxn modelId="{9C9ECB12-4D3B-4D51-8A2C-6E8D507999DC}" type="presParOf" srcId="{F7A18108-F1BD-41AA-A0CD-D83BD81A970A}" destId="{06C30A5B-A931-4D88-A5D8-9547F6F6741A}" srcOrd="11" destOrd="0" presId="urn:microsoft.com/office/officeart/2018/2/layout/IconVerticalSolidList"/>
    <dgm:cxn modelId="{9C95FD3F-2455-4CB1-B605-B66F49D931B2}" type="presParOf" srcId="{F7A18108-F1BD-41AA-A0CD-D83BD81A970A}" destId="{B93A33EC-AF7A-4102-91A3-2B7439D605B9}" srcOrd="12" destOrd="0" presId="urn:microsoft.com/office/officeart/2018/2/layout/IconVerticalSolidList"/>
    <dgm:cxn modelId="{A9299AD9-28A8-431E-A473-238037887515}" type="presParOf" srcId="{B93A33EC-AF7A-4102-91A3-2B7439D605B9}" destId="{1BAA4A23-DD5C-4F63-8D5F-525CE402A132}" srcOrd="0" destOrd="0" presId="urn:microsoft.com/office/officeart/2018/2/layout/IconVerticalSolidList"/>
    <dgm:cxn modelId="{11AB8C97-E166-432B-8617-823AD08808D9}" type="presParOf" srcId="{B93A33EC-AF7A-4102-91A3-2B7439D605B9}" destId="{C516E13B-3449-4B85-B48C-0EBCEC8F8618}" srcOrd="1" destOrd="0" presId="urn:microsoft.com/office/officeart/2018/2/layout/IconVerticalSolidList"/>
    <dgm:cxn modelId="{09F876AA-9C60-4270-A639-65A4D68C1A39}" type="presParOf" srcId="{B93A33EC-AF7A-4102-91A3-2B7439D605B9}" destId="{1892AD8B-2D18-47EB-B1B2-74D8D31C36DA}" srcOrd="2" destOrd="0" presId="urn:microsoft.com/office/officeart/2018/2/layout/IconVerticalSolidList"/>
    <dgm:cxn modelId="{80523C3E-8CBD-4395-8DA5-E8992679E228}" type="presParOf" srcId="{B93A33EC-AF7A-4102-91A3-2B7439D605B9}" destId="{BB04AB80-74DD-480E-9510-4E4857EBEF7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548520-8DDB-4742-8453-4D55B1A7E90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B490A10-1A82-4553-861E-0E22351F0B6A}">
      <dgm:prSet/>
      <dgm:spPr/>
      <dgm:t>
        <a:bodyPr/>
        <a:lstStyle/>
        <a:p>
          <a:r>
            <a:rPr lang="en-US"/>
            <a:t>Move the child to a private area</a:t>
          </a:r>
        </a:p>
      </dgm:t>
    </dgm:pt>
    <dgm:pt modelId="{ECA23A2C-9084-4357-B6AF-920DFAAD7B2B}" type="parTrans" cxnId="{0070D1AC-0685-40DF-9EE2-CA7B82C9B127}">
      <dgm:prSet/>
      <dgm:spPr/>
      <dgm:t>
        <a:bodyPr/>
        <a:lstStyle/>
        <a:p>
          <a:endParaRPr lang="en-US"/>
        </a:p>
      </dgm:t>
    </dgm:pt>
    <dgm:pt modelId="{6FE29D6C-DB4E-4028-BC1A-E9179F6C4C69}" type="sibTrans" cxnId="{0070D1AC-0685-40DF-9EE2-CA7B82C9B127}">
      <dgm:prSet/>
      <dgm:spPr/>
      <dgm:t>
        <a:bodyPr/>
        <a:lstStyle/>
        <a:p>
          <a:endParaRPr lang="en-US"/>
        </a:p>
      </dgm:t>
    </dgm:pt>
    <dgm:pt modelId="{8B2423BE-036F-4130-984A-F481BBDC5E55}">
      <dgm:prSet/>
      <dgm:spPr/>
      <dgm:t>
        <a:bodyPr/>
        <a:lstStyle/>
        <a:p>
          <a:r>
            <a:rPr lang="en-US"/>
            <a:t>Maintain eye contact</a:t>
          </a:r>
        </a:p>
      </dgm:t>
    </dgm:pt>
    <dgm:pt modelId="{10AAFECE-6A4B-44AF-B804-89755A5D016D}" type="parTrans" cxnId="{94D49838-31FF-473B-A9AF-CBC9595C2020}">
      <dgm:prSet/>
      <dgm:spPr/>
      <dgm:t>
        <a:bodyPr/>
        <a:lstStyle/>
        <a:p>
          <a:endParaRPr lang="en-US"/>
        </a:p>
      </dgm:t>
    </dgm:pt>
    <dgm:pt modelId="{2DF1D5F9-4646-4D40-A703-A9A4EDD6586F}" type="sibTrans" cxnId="{94D49838-31FF-473B-A9AF-CBC9595C2020}">
      <dgm:prSet/>
      <dgm:spPr/>
      <dgm:t>
        <a:bodyPr/>
        <a:lstStyle/>
        <a:p>
          <a:endParaRPr lang="en-US"/>
        </a:p>
      </dgm:t>
    </dgm:pt>
    <dgm:pt modelId="{0C8520F2-ECB0-4B16-BBCD-FEA13C87E5CC}">
      <dgm:prSet/>
      <dgm:spPr/>
      <dgm:t>
        <a:bodyPr/>
        <a:lstStyle/>
        <a:p>
          <a:r>
            <a:rPr lang="en-US"/>
            <a:t>Use a soothing and supportive stance and tone</a:t>
          </a:r>
        </a:p>
      </dgm:t>
    </dgm:pt>
    <dgm:pt modelId="{4A94329F-1BB1-43C7-8715-547C88A3E176}" type="parTrans" cxnId="{2E2F9574-D08A-4F7C-B914-B004EDEAF45B}">
      <dgm:prSet/>
      <dgm:spPr/>
      <dgm:t>
        <a:bodyPr/>
        <a:lstStyle/>
        <a:p>
          <a:endParaRPr lang="en-US"/>
        </a:p>
      </dgm:t>
    </dgm:pt>
    <dgm:pt modelId="{4ECC52D5-1814-4066-A828-C899953E7D52}" type="sibTrans" cxnId="{2E2F9574-D08A-4F7C-B914-B004EDEAF45B}">
      <dgm:prSet/>
      <dgm:spPr/>
      <dgm:t>
        <a:bodyPr/>
        <a:lstStyle/>
        <a:p>
          <a:endParaRPr lang="en-US"/>
        </a:p>
      </dgm:t>
    </dgm:pt>
    <dgm:pt modelId="{84769C56-B452-4B1C-A509-38C6CEB85233}">
      <dgm:prSet/>
      <dgm:spPr/>
      <dgm:t>
        <a:bodyPr/>
        <a:lstStyle/>
        <a:p>
          <a:r>
            <a:rPr lang="en-US"/>
            <a:t>Do not display any signs of shock</a:t>
          </a:r>
        </a:p>
      </dgm:t>
    </dgm:pt>
    <dgm:pt modelId="{D582C9FE-C0ED-4B87-96D4-6DB5F7386DBE}" type="parTrans" cxnId="{45DCCFD0-FD00-417F-AD13-5E563490C734}">
      <dgm:prSet/>
      <dgm:spPr/>
      <dgm:t>
        <a:bodyPr/>
        <a:lstStyle/>
        <a:p>
          <a:endParaRPr lang="en-US"/>
        </a:p>
      </dgm:t>
    </dgm:pt>
    <dgm:pt modelId="{EEE827FF-8210-4CE9-AD74-80F0583FE083}" type="sibTrans" cxnId="{45DCCFD0-FD00-417F-AD13-5E563490C734}">
      <dgm:prSet/>
      <dgm:spPr/>
      <dgm:t>
        <a:bodyPr/>
        <a:lstStyle/>
        <a:p>
          <a:endParaRPr lang="en-US"/>
        </a:p>
      </dgm:t>
    </dgm:pt>
    <dgm:pt modelId="{F867DEBC-2D5E-459E-A83E-1688FFA67986}">
      <dgm:prSet/>
      <dgm:spPr/>
      <dgm:t>
        <a:bodyPr/>
        <a:lstStyle/>
        <a:p>
          <a:r>
            <a:rPr lang="en-US"/>
            <a:t>Do not display signs of disapproval</a:t>
          </a:r>
        </a:p>
      </dgm:t>
    </dgm:pt>
    <dgm:pt modelId="{9614DF2C-C110-4A5C-A698-798B11517ABF}" type="parTrans" cxnId="{EA482713-31B1-4253-977B-470C56E3E750}">
      <dgm:prSet/>
      <dgm:spPr/>
      <dgm:t>
        <a:bodyPr/>
        <a:lstStyle/>
        <a:p>
          <a:endParaRPr lang="en-US"/>
        </a:p>
      </dgm:t>
    </dgm:pt>
    <dgm:pt modelId="{F17E9FA1-BAC7-4EF4-A223-D8EF7F204F33}" type="sibTrans" cxnId="{EA482713-31B1-4253-977B-470C56E3E750}">
      <dgm:prSet/>
      <dgm:spPr/>
      <dgm:t>
        <a:bodyPr/>
        <a:lstStyle/>
        <a:p>
          <a:endParaRPr lang="en-US"/>
        </a:p>
      </dgm:t>
    </dgm:pt>
    <dgm:pt modelId="{619CA03B-F463-41FE-82D4-940524F2F4D9}">
      <dgm:prSet/>
      <dgm:spPr/>
      <dgm:t>
        <a:bodyPr/>
        <a:lstStyle/>
        <a:p>
          <a:r>
            <a:rPr lang="en-US"/>
            <a:t>Ask open ended questions (“how” and “what”)</a:t>
          </a:r>
        </a:p>
      </dgm:t>
    </dgm:pt>
    <dgm:pt modelId="{F0BEF2DF-4753-4337-86E2-6EA8CB7F9BD0}" type="parTrans" cxnId="{6947D9CD-C9FE-4353-82B8-CFAC4271A732}">
      <dgm:prSet/>
      <dgm:spPr/>
      <dgm:t>
        <a:bodyPr/>
        <a:lstStyle/>
        <a:p>
          <a:endParaRPr lang="en-US"/>
        </a:p>
      </dgm:t>
    </dgm:pt>
    <dgm:pt modelId="{6645CD52-734E-46EF-9DA0-2B374315EF4D}" type="sibTrans" cxnId="{6947D9CD-C9FE-4353-82B8-CFAC4271A732}">
      <dgm:prSet/>
      <dgm:spPr/>
      <dgm:t>
        <a:bodyPr/>
        <a:lstStyle/>
        <a:p>
          <a:endParaRPr lang="en-US"/>
        </a:p>
      </dgm:t>
    </dgm:pt>
    <dgm:pt modelId="{FC5BD112-1DD5-46B2-A038-31F211109370}">
      <dgm:prSet/>
      <dgm:spPr/>
      <dgm:t>
        <a:bodyPr/>
        <a:lstStyle/>
        <a:p>
          <a:r>
            <a:rPr lang="en-US"/>
            <a:t>After speaking with the child, take detailed notes about the conversation</a:t>
          </a:r>
        </a:p>
      </dgm:t>
    </dgm:pt>
    <dgm:pt modelId="{548F9E88-88EA-4D95-9104-12F591CCA314}" type="parTrans" cxnId="{F6A9A147-BE7E-4F76-9871-214CA7B89B87}">
      <dgm:prSet/>
      <dgm:spPr/>
      <dgm:t>
        <a:bodyPr/>
        <a:lstStyle/>
        <a:p>
          <a:endParaRPr lang="en-US"/>
        </a:p>
      </dgm:t>
    </dgm:pt>
    <dgm:pt modelId="{3197686C-10F2-49E9-AE34-5D966BD31508}" type="sibTrans" cxnId="{F6A9A147-BE7E-4F76-9871-214CA7B89B87}">
      <dgm:prSet/>
      <dgm:spPr/>
      <dgm:t>
        <a:bodyPr/>
        <a:lstStyle/>
        <a:p>
          <a:endParaRPr lang="en-US"/>
        </a:p>
      </dgm:t>
    </dgm:pt>
    <dgm:pt modelId="{F7A18108-F1BD-41AA-A0CD-D83BD81A970A}" type="pres">
      <dgm:prSet presAssocID="{1B548520-8DDB-4742-8453-4D55B1A7E908}" presName="root" presStyleCnt="0">
        <dgm:presLayoutVars>
          <dgm:dir/>
          <dgm:resizeHandles val="exact"/>
        </dgm:presLayoutVars>
      </dgm:prSet>
      <dgm:spPr/>
    </dgm:pt>
    <dgm:pt modelId="{5FA48BBC-2D69-4A70-BD0E-64EF977F8AC0}" type="pres">
      <dgm:prSet presAssocID="{EB490A10-1A82-4553-861E-0E22351F0B6A}" presName="compNode" presStyleCnt="0"/>
      <dgm:spPr/>
    </dgm:pt>
    <dgm:pt modelId="{1544D927-8BF8-44FD-B80A-BB7179493262}" type="pres">
      <dgm:prSet presAssocID="{EB490A10-1A82-4553-861E-0E22351F0B6A}" presName="bgRect" presStyleLbl="bgShp" presStyleIdx="0" presStyleCnt="7"/>
      <dgm:spPr/>
    </dgm:pt>
    <dgm:pt modelId="{9191CDCD-DC38-453A-8E45-C25610C1BB1A}" type="pres">
      <dgm:prSet presAssocID="{EB490A10-1A82-4553-861E-0E22351F0B6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rent and Child"/>
        </a:ext>
      </dgm:extLst>
    </dgm:pt>
    <dgm:pt modelId="{5D6CC42B-A520-46E7-94D5-A7E8ECB9C933}" type="pres">
      <dgm:prSet presAssocID="{EB490A10-1A82-4553-861E-0E22351F0B6A}" presName="spaceRect" presStyleCnt="0"/>
      <dgm:spPr/>
    </dgm:pt>
    <dgm:pt modelId="{00A2E69D-BD73-4096-A81B-D961233863FD}" type="pres">
      <dgm:prSet presAssocID="{EB490A10-1A82-4553-861E-0E22351F0B6A}" presName="parTx" presStyleLbl="revTx" presStyleIdx="0" presStyleCnt="7">
        <dgm:presLayoutVars>
          <dgm:chMax val="0"/>
          <dgm:chPref val="0"/>
        </dgm:presLayoutVars>
      </dgm:prSet>
      <dgm:spPr/>
    </dgm:pt>
    <dgm:pt modelId="{EB4681BD-2F9F-4FDA-B4AF-244B4FB31E67}" type="pres">
      <dgm:prSet presAssocID="{6FE29D6C-DB4E-4028-BC1A-E9179F6C4C69}" presName="sibTrans" presStyleCnt="0"/>
      <dgm:spPr/>
    </dgm:pt>
    <dgm:pt modelId="{CA1AD1D8-E5D7-43E0-A538-5EB50A92D736}" type="pres">
      <dgm:prSet presAssocID="{8B2423BE-036F-4130-984A-F481BBDC5E55}" presName="compNode" presStyleCnt="0"/>
      <dgm:spPr/>
    </dgm:pt>
    <dgm:pt modelId="{AD1A1924-E69B-4FC3-BCC8-63824CA63B20}" type="pres">
      <dgm:prSet presAssocID="{8B2423BE-036F-4130-984A-F481BBDC5E55}" presName="bgRect" presStyleLbl="bgShp" presStyleIdx="1" presStyleCnt="7"/>
      <dgm:spPr/>
    </dgm:pt>
    <dgm:pt modelId="{22DB313C-E9C9-4066-A75B-3ACCE6BA3F20}" type="pres">
      <dgm:prSet presAssocID="{8B2423BE-036F-4130-984A-F481BBDC5E55}"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
        </a:ext>
      </dgm:extLst>
    </dgm:pt>
    <dgm:pt modelId="{8F8AD800-B31F-4331-A638-CF372B8B9DF3}" type="pres">
      <dgm:prSet presAssocID="{8B2423BE-036F-4130-984A-F481BBDC5E55}" presName="spaceRect" presStyleCnt="0"/>
      <dgm:spPr/>
    </dgm:pt>
    <dgm:pt modelId="{5B3DCA38-CA69-4A37-AD4D-9DB9DA19B95A}" type="pres">
      <dgm:prSet presAssocID="{8B2423BE-036F-4130-984A-F481BBDC5E55}" presName="parTx" presStyleLbl="revTx" presStyleIdx="1" presStyleCnt="7">
        <dgm:presLayoutVars>
          <dgm:chMax val="0"/>
          <dgm:chPref val="0"/>
        </dgm:presLayoutVars>
      </dgm:prSet>
      <dgm:spPr/>
    </dgm:pt>
    <dgm:pt modelId="{F03E0480-5AAE-49FD-821A-288866A1768A}" type="pres">
      <dgm:prSet presAssocID="{2DF1D5F9-4646-4D40-A703-A9A4EDD6586F}" presName="sibTrans" presStyleCnt="0"/>
      <dgm:spPr/>
    </dgm:pt>
    <dgm:pt modelId="{ED47F647-5BF7-4F54-B593-3DA03CB1B136}" type="pres">
      <dgm:prSet presAssocID="{0C8520F2-ECB0-4B16-BBCD-FEA13C87E5CC}" presName="compNode" presStyleCnt="0"/>
      <dgm:spPr/>
    </dgm:pt>
    <dgm:pt modelId="{F2130E8C-A126-4228-893F-0317DF8DDEDC}" type="pres">
      <dgm:prSet presAssocID="{0C8520F2-ECB0-4B16-BBCD-FEA13C87E5CC}" presName="bgRect" presStyleLbl="bgShp" presStyleIdx="2" presStyleCnt="7"/>
      <dgm:spPr/>
    </dgm:pt>
    <dgm:pt modelId="{58B60DA8-2B7B-4C80-84E8-DAEB4F61EE65}" type="pres">
      <dgm:prSet presAssocID="{0C8520F2-ECB0-4B16-BBCD-FEA13C87E5C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pping Hands"/>
        </a:ext>
      </dgm:extLst>
    </dgm:pt>
    <dgm:pt modelId="{3E121875-99A7-417D-BD03-26E50BE68350}" type="pres">
      <dgm:prSet presAssocID="{0C8520F2-ECB0-4B16-BBCD-FEA13C87E5CC}" presName="spaceRect" presStyleCnt="0"/>
      <dgm:spPr/>
    </dgm:pt>
    <dgm:pt modelId="{1E4B8B40-E60C-47AD-B5DE-937C4FBE0576}" type="pres">
      <dgm:prSet presAssocID="{0C8520F2-ECB0-4B16-BBCD-FEA13C87E5CC}" presName="parTx" presStyleLbl="revTx" presStyleIdx="2" presStyleCnt="7">
        <dgm:presLayoutVars>
          <dgm:chMax val="0"/>
          <dgm:chPref val="0"/>
        </dgm:presLayoutVars>
      </dgm:prSet>
      <dgm:spPr/>
    </dgm:pt>
    <dgm:pt modelId="{817F5EE7-BAB8-47E5-8A39-CCA449A865BC}" type="pres">
      <dgm:prSet presAssocID="{4ECC52D5-1814-4066-A828-C899953E7D52}" presName="sibTrans" presStyleCnt="0"/>
      <dgm:spPr/>
    </dgm:pt>
    <dgm:pt modelId="{AD11ABCF-A07B-4EBF-A253-3C78B8CD9577}" type="pres">
      <dgm:prSet presAssocID="{84769C56-B452-4B1C-A509-38C6CEB85233}" presName="compNode" presStyleCnt="0"/>
      <dgm:spPr/>
    </dgm:pt>
    <dgm:pt modelId="{F39C55C3-BA85-42FB-AA06-5A028D39033A}" type="pres">
      <dgm:prSet presAssocID="{84769C56-B452-4B1C-A509-38C6CEB85233}" presName="bgRect" presStyleLbl="bgShp" presStyleIdx="3" presStyleCnt="7"/>
      <dgm:spPr/>
    </dgm:pt>
    <dgm:pt modelId="{CB6F3AE7-9ADE-46D0-AB5F-3453DD4D02FA}" type="pres">
      <dgm:prSet presAssocID="{84769C56-B452-4B1C-A509-38C6CEB8523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6DA1715E-B20B-4C0E-AAB2-AD4D0D9F7A60}" type="pres">
      <dgm:prSet presAssocID="{84769C56-B452-4B1C-A509-38C6CEB85233}" presName="spaceRect" presStyleCnt="0"/>
      <dgm:spPr/>
    </dgm:pt>
    <dgm:pt modelId="{7CE765A2-136F-485D-9FF7-7C9907689ECC}" type="pres">
      <dgm:prSet presAssocID="{84769C56-B452-4B1C-A509-38C6CEB85233}" presName="parTx" presStyleLbl="revTx" presStyleIdx="3" presStyleCnt="7">
        <dgm:presLayoutVars>
          <dgm:chMax val="0"/>
          <dgm:chPref val="0"/>
        </dgm:presLayoutVars>
      </dgm:prSet>
      <dgm:spPr/>
    </dgm:pt>
    <dgm:pt modelId="{631E8088-1F21-4E8F-BA00-9C6D4CF8EDBB}" type="pres">
      <dgm:prSet presAssocID="{EEE827FF-8210-4CE9-AD74-80F0583FE083}" presName="sibTrans" presStyleCnt="0"/>
      <dgm:spPr/>
    </dgm:pt>
    <dgm:pt modelId="{47F0D780-05E5-4290-BC20-A5624A4D2E8B}" type="pres">
      <dgm:prSet presAssocID="{F867DEBC-2D5E-459E-A83E-1688FFA67986}" presName="compNode" presStyleCnt="0"/>
      <dgm:spPr/>
    </dgm:pt>
    <dgm:pt modelId="{F31D9C98-DE45-41B4-8252-70981E00BD7D}" type="pres">
      <dgm:prSet presAssocID="{F867DEBC-2D5E-459E-A83E-1688FFA67986}" presName="bgRect" presStyleLbl="bgShp" presStyleIdx="4" presStyleCnt="7"/>
      <dgm:spPr/>
    </dgm:pt>
    <dgm:pt modelId="{44C6A87B-EC79-42F7-8F9A-3FDEC4C172A6}" type="pres">
      <dgm:prSet presAssocID="{F867DEBC-2D5E-459E-A83E-1688FFA6798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rritant"/>
        </a:ext>
      </dgm:extLst>
    </dgm:pt>
    <dgm:pt modelId="{8AB4E585-5B3D-457D-9F03-A323241E2E79}" type="pres">
      <dgm:prSet presAssocID="{F867DEBC-2D5E-459E-A83E-1688FFA67986}" presName="spaceRect" presStyleCnt="0"/>
      <dgm:spPr/>
    </dgm:pt>
    <dgm:pt modelId="{4F086597-49D2-465F-89C9-8F29BADD13D7}" type="pres">
      <dgm:prSet presAssocID="{F867DEBC-2D5E-459E-A83E-1688FFA67986}" presName="parTx" presStyleLbl="revTx" presStyleIdx="4" presStyleCnt="7">
        <dgm:presLayoutVars>
          <dgm:chMax val="0"/>
          <dgm:chPref val="0"/>
        </dgm:presLayoutVars>
      </dgm:prSet>
      <dgm:spPr/>
    </dgm:pt>
    <dgm:pt modelId="{F9A6D518-0C72-4853-8B9B-D3B02FD56C0C}" type="pres">
      <dgm:prSet presAssocID="{F17E9FA1-BAC7-4EF4-A223-D8EF7F204F33}" presName="sibTrans" presStyleCnt="0"/>
      <dgm:spPr/>
    </dgm:pt>
    <dgm:pt modelId="{29AE6C76-7B4F-4150-A19F-B23E69926D20}" type="pres">
      <dgm:prSet presAssocID="{619CA03B-F463-41FE-82D4-940524F2F4D9}" presName="compNode" presStyleCnt="0"/>
      <dgm:spPr/>
    </dgm:pt>
    <dgm:pt modelId="{4C93E84C-B4D2-4F5E-BF45-63CBE75D1420}" type="pres">
      <dgm:prSet presAssocID="{619CA03B-F463-41FE-82D4-940524F2F4D9}" presName="bgRect" presStyleLbl="bgShp" presStyleIdx="5" presStyleCnt="7"/>
      <dgm:spPr/>
    </dgm:pt>
    <dgm:pt modelId="{094E4F2F-9F49-4C93-8556-F1E1568A14B8}" type="pres">
      <dgm:prSet presAssocID="{619CA03B-F463-41FE-82D4-940524F2F4D9}"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Questions"/>
        </a:ext>
      </dgm:extLst>
    </dgm:pt>
    <dgm:pt modelId="{F30F3DC4-60D3-4339-BF2C-FF7104340790}" type="pres">
      <dgm:prSet presAssocID="{619CA03B-F463-41FE-82D4-940524F2F4D9}" presName="spaceRect" presStyleCnt="0"/>
      <dgm:spPr/>
    </dgm:pt>
    <dgm:pt modelId="{179E167A-A45E-4089-888C-F83A334EF69F}" type="pres">
      <dgm:prSet presAssocID="{619CA03B-F463-41FE-82D4-940524F2F4D9}" presName="parTx" presStyleLbl="revTx" presStyleIdx="5" presStyleCnt="7">
        <dgm:presLayoutVars>
          <dgm:chMax val="0"/>
          <dgm:chPref val="0"/>
        </dgm:presLayoutVars>
      </dgm:prSet>
      <dgm:spPr/>
    </dgm:pt>
    <dgm:pt modelId="{06C30A5B-A931-4D88-A5D8-9547F6F6741A}" type="pres">
      <dgm:prSet presAssocID="{6645CD52-734E-46EF-9DA0-2B374315EF4D}" presName="sibTrans" presStyleCnt="0"/>
      <dgm:spPr/>
    </dgm:pt>
    <dgm:pt modelId="{B93A33EC-AF7A-4102-91A3-2B7439D605B9}" type="pres">
      <dgm:prSet presAssocID="{FC5BD112-1DD5-46B2-A038-31F211109370}" presName="compNode" presStyleCnt="0"/>
      <dgm:spPr/>
    </dgm:pt>
    <dgm:pt modelId="{1BAA4A23-DD5C-4F63-8D5F-525CE402A132}" type="pres">
      <dgm:prSet presAssocID="{FC5BD112-1DD5-46B2-A038-31F211109370}" presName="bgRect" presStyleLbl="bgShp" presStyleIdx="6" presStyleCnt="7"/>
      <dgm:spPr/>
    </dgm:pt>
    <dgm:pt modelId="{C516E13B-3449-4B85-B48C-0EBCEC8F8618}" type="pres">
      <dgm:prSet presAssocID="{FC5BD112-1DD5-46B2-A038-31F21110937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at Bubble"/>
        </a:ext>
      </dgm:extLst>
    </dgm:pt>
    <dgm:pt modelId="{1892AD8B-2D18-47EB-B1B2-74D8D31C36DA}" type="pres">
      <dgm:prSet presAssocID="{FC5BD112-1DD5-46B2-A038-31F211109370}" presName="spaceRect" presStyleCnt="0"/>
      <dgm:spPr/>
    </dgm:pt>
    <dgm:pt modelId="{BB04AB80-74DD-480E-9510-4E4857EBEF73}" type="pres">
      <dgm:prSet presAssocID="{FC5BD112-1DD5-46B2-A038-31F211109370}" presName="parTx" presStyleLbl="revTx" presStyleIdx="6" presStyleCnt="7">
        <dgm:presLayoutVars>
          <dgm:chMax val="0"/>
          <dgm:chPref val="0"/>
        </dgm:presLayoutVars>
      </dgm:prSet>
      <dgm:spPr/>
    </dgm:pt>
  </dgm:ptLst>
  <dgm:cxnLst>
    <dgm:cxn modelId="{EA482713-31B1-4253-977B-470C56E3E750}" srcId="{1B548520-8DDB-4742-8453-4D55B1A7E908}" destId="{F867DEBC-2D5E-459E-A83E-1688FFA67986}" srcOrd="4" destOrd="0" parTransId="{9614DF2C-C110-4A5C-A698-798B11517ABF}" sibTransId="{F17E9FA1-BAC7-4EF4-A223-D8EF7F204F33}"/>
    <dgm:cxn modelId="{94D49838-31FF-473B-A9AF-CBC9595C2020}" srcId="{1B548520-8DDB-4742-8453-4D55B1A7E908}" destId="{8B2423BE-036F-4130-984A-F481BBDC5E55}" srcOrd="1" destOrd="0" parTransId="{10AAFECE-6A4B-44AF-B804-89755A5D016D}" sibTransId="{2DF1D5F9-4646-4D40-A703-A9A4EDD6586F}"/>
    <dgm:cxn modelId="{8E6E7060-42CE-4750-B2A5-5EC29C3C6A26}" type="presOf" srcId="{619CA03B-F463-41FE-82D4-940524F2F4D9}" destId="{179E167A-A45E-4089-888C-F83A334EF69F}" srcOrd="0" destOrd="0" presId="urn:microsoft.com/office/officeart/2018/2/layout/IconVerticalSolidList"/>
    <dgm:cxn modelId="{F6A9A147-BE7E-4F76-9871-214CA7B89B87}" srcId="{1B548520-8DDB-4742-8453-4D55B1A7E908}" destId="{FC5BD112-1DD5-46B2-A038-31F211109370}" srcOrd="6" destOrd="0" parTransId="{548F9E88-88EA-4D95-9104-12F591CCA314}" sibTransId="{3197686C-10F2-49E9-AE34-5D966BD31508}"/>
    <dgm:cxn modelId="{F082F547-86E7-4D37-8BD8-F384D1C69D20}" type="presOf" srcId="{84769C56-B452-4B1C-A509-38C6CEB85233}" destId="{7CE765A2-136F-485D-9FF7-7C9907689ECC}" srcOrd="0" destOrd="0" presId="urn:microsoft.com/office/officeart/2018/2/layout/IconVerticalSolidList"/>
    <dgm:cxn modelId="{2E2F9574-D08A-4F7C-B914-B004EDEAF45B}" srcId="{1B548520-8DDB-4742-8453-4D55B1A7E908}" destId="{0C8520F2-ECB0-4B16-BBCD-FEA13C87E5CC}" srcOrd="2" destOrd="0" parTransId="{4A94329F-1BB1-43C7-8715-547C88A3E176}" sibTransId="{4ECC52D5-1814-4066-A828-C899953E7D52}"/>
    <dgm:cxn modelId="{2F0F1B79-F05B-45D8-8EC3-841844E85E9B}" type="presOf" srcId="{8B2423BE-036F-4130-984A-F481BBDC5E55}" destId="{5B3DCA38-CA69-4A37-AD4D-9DB9DA19B95A}" srcOrd="0" destOrd="0" presId="urn:microsoft.com/office/officeart/2018/2/layout/IconVerticalSolidList"/>
    <dgm:cxn modelId="{53CAB181-785E-4B94-8167-1E2717A9980B}" type="presOf" srcId="{EB490A10-1A82-4553-861E-0E22351F0B6A}" destId="{00A2E69D-BD73-4096-A81B-D961233863FD}" srcOrd="0" destOrd="0" presId="urn:microsoft.com/office/officeart/2018/2/layout/IconVerticalSolidList"/>
    <dgm:cxn modelId="{AFB7848B-41E8-4327-A693-A296BD34FDC5}" type="presOf" srcId="{FC5BD112-1DD5-46B2-A038-31F211109370}" destId="{BB04AB80-74DD-480E-9510-4E4857EBEF73}" srcOrd="0" destOrd="0" presId="urn:microsoft.com/office/officeart/2018/2/layout/IconVerticalSolidList"/>
    <dgm:cxn modelId="{37A7638E-D18B-4F41-99CD-5DF3C9B6EE09}" type="presOf" srcId="{0C8520F2-ECB0-4B16-BBCD-FEA13C87E5CC}" destId="{1E4B8B40-E60C-47AD-B5DE-937C4FBE0576}" srcOrd="0" destOrd="0" presId="urn:microsoft.com/office/officeart/2018/2/layout/IconVerticalSolidList"/>
    <dgm:cxn modelId="{0070D1AC-0685-40DF-9EE2-CA7B82C9B127}" srcId="{1B548520-8DDB-4742-8453-4D55B1A7E908}" destId="{EB490A10-1A82-4553-861E-0E22351F0B6A}" srcOrd="0" destOrd="0" parTransId="{ECA23A2C-9084-4357-B6AF-920DFAAD7B2B}" sibTransId="{6FE29D6C-DB4E-4028-BC1A-E9179F6C4C69}"/>
    <dgm:cxn modelId="{65AED8B4-EFD5-443A-A609-02B24ADE961B}" type="presOf" srcId="{F867DEBC-2D5E-459E-A83E-1688FFA67986}" destId="{4F086597-49D2-465F-89C9-8F29BADD13D7}" srcOrd="0" destOrd="0" presId="urn:microsoft.com/office/officeart/2018/2/layout/IconVerticalSolidList"/>
    <dgm:cxn modelId="{6E4C91C4-E635-4AA4-8436-297DB4DFA32E}" type="presOf" srcId="{1B548520-8DDB-4742-8453-4D55B1A7E908}" destId="{F7A18108-F1BD-41AA-A0CD-D83BD81A970A}" srcOrd="0" destOrd="0" presId="urn:microsoft.com/office/officeart/2018/2/layout/IconVerticalSolidList"/>
    <dgm:cxn modelId="{6947D9CD-C9FE-4353-82B8-CFAC4271A732}" srcId="{1B548520-8DDB-4742-8453-4D55B1A7E908}" destId="{619CA03B-F463-41FE-82D4-940524F2F4D9}" srcOrd="5" destOrd="0" parTransId="{F0BEF2DF-4753-4337-86E2-6EA8CB7F9BD0}" sibTransId="{6645CD52-734E-46EF-9DA0-2B374315EF4D}"/>
    <dgm:cxn modelId="{45DCCFD0-FD00-417F-AD13-5E563490C734}" srcId="{1B548520-8DDB-4742-8453-4D55B1A7E908}" destId="{84769C56-B452-4B1C-A509-38C6CEB85233}" srcOrd="3" destOrd="0" parTransId="{D582C9FE-C0ED-4B87-96D4-6DB5F7386DBE}" sibTransId="{EEE827FF-8210-4CE9-AD74-80F0583FE083}"/>
    <dgm:cxn modelId="{801650CD-3923-4AD7-96F0-2C513DDAC3BE}" type="presParOf" srcId="{F7A18108-F1BD-41AA-A0CD-D83BD81A970A}" destId="{5FA48BBC-2D69-4A70-BD0E-64EF977F8AC0}" srcOrd="0" destOrd="0" presId="urn:microsoft.com/office/officeart/2018/2/layout/IconVerticalSolidList"/>
    <dgm:cxn modelId="{E51821AC-083D-4417-AF03-32CEF4ED1A3E}" type="presParOf" srcId="{5FA48BBC-2D69-4A70-BD0E-64EF977F8AC0}" destId="{1544D927-8BF8-44FD-B80A-BB7179493262}" srcOrd="0" destOrd="0" presId="urn:microsoft.com/office/officeart/2018/2/layout/IconVerticalSolidList"/>
    <dgm:cxn modelId="{71471608-CD01-465E-A12A-76000F5A86A3}" type="presParOf" srcId="{5FA48BBC-2D69-4A70-BD0E-64EF977F8AC0}" destId="{9191CDCD-DC38-453A-8E45-C25610C1BB1A}" srcOrd="1" destOrd="0" presId="urn:microsoft.com/office/officeart/2018/2/layout/IconVerticalSolidList"/>
    <dgm:cxn modelId="{B64ABD55-AE07-48B8-8B95-0A37A81914E0}" type="presParOf" srcId="{5FA48BBC-2D69-4A70-BD0E-64EF977F8AC0}" destId="{5D6CC42B-A520-46E7-94D5-A7E8ECB9C933}" srcOrd="2" destOrd="0" presId="urn:microsoft.com/office/officeart/2018/2/layout/IconVerticalSolidList"/>
    <dgm:cxn modelId="{D4E8322E-A99A-45CC-B935-3035D670F917}" type="presParOf" srcId="{5FA48BBC-2D69-4A70-BD0E-64EF977F8AC0}" destId="{00A2E69D-BD73-4096-A81B-D961233863FD}" srcOrd="3" destOrd="0" presId="urn:microsoft.com/office/officeart/2018/2/layout/IconVerticalSolidList"/>
    <dgm:cxn modelId="{31D6A452-8BFB-4E6A-ABE6-10B2694BCA49}" type="presParOf" srcId="{F7A18108-F1BD-41AA-A0CD-D83BD81A970A}" destId="{EB4681BD-2F9F-4FDA-B4AF-244B4FB31E67}" srcOrd="1" destOrd="0" presId="urn:microsoft.com/office/officeart/2018/2/layout/IconVerticalSolidList"/>
    <dgm:cxn modelId="{A41063E1-34DA-465F-9EB8-5B8118D00019}" type="presParOf" srcId="{F7A18108-F1BD-41AA-A0CD-D83BD81A970A}" destId="{CA1AD1D8-E5D7-43E0-A538-5EB50A92D736}" srcOrd="2" destOrd="0" presId="urn:microsoft.com/office/officeart/2018/2/layout/IconVerticalSolidList"/>
    <dgm:cxn modelId="{AF5C6478-9984-433A-A8DA-6B9E37C973AB}" type="presParOf" srcId="{CA1AD1D8-E5D7-43E0-A538-5EB50A92D736}" destId="{AD1A1924-E69B-4FC3-BCC8-63824CA63B20}" srcOrd="0" destOrd="0" presId="urn:microsoft.com/office/officeart/2018/2/layout/IconVerticalSolidList"/>
    <dgm:cxn modelId="{7A8096AB-159A-437D-8011-E7D1AC0709B8}" type="presParOf" srcId="{CA1AD1D8-E5D7-43E0-A538-5EB50A92D736}" destId="{22DB313C-E9C9-4066-A75B-3ACCE6BA3F20}" srcOrd="1" destOrd="0" presId="urn:microsoft.com/office/officeart/2018/2/layout/IconVerticalSolidList"/>
    <dgm:cxn modelId="{9F2B72CB-5CFB-4103-ACD3-6551927BD1F5}" type="presParOf" srcId="{CA1AD1D8-E5D7-43E0-A538-5EB50A92D736}" destId="{8F8AD800-B31F-4331-A638-CF372B8B9DF3}" srcOrd="2" destOrd="0" presId="urn:microsoft.com/office/officeart/2018/2/layout/IconVerticalSolidList"/>
    <dgm:cxn modelId="{D24F14A6-5DAC-4380-83B3-E1E2D5F2E83D}" type="presParOf" srcId="{CA1AD1D8-E5D7-43E0-A538-5EB50A92D736}" destId="{5B3DCA38-CA69-4A37-AD4D-9DB9DA19B95A}" srcOrd="3" destOrd="0" presId="urn:microsoft.com/office/officeart/2018/2/layout/IconVerticalSolidList"/>
    <dgm:cxn modelId="{E1100E59-7599-4031-B50E-977147465C7E}" type="presParOf" srcId="{F7A18108-F1BD-41AA-A0CD-D83BD81A970A}" destId="{F03E0480-5AAE-49FD-821A-288866A1768A}" srcOrd="3" destOrd="0" presId="urn:microsoft.com/office/officeart/2018/2/layout/IconVerticalSolidList"/>
    <dgm:cxn modelId="{E5826F58-D50B-4CB3-B639-55D53A26FAF9}" type="presParOf" srcId="{F7A18108-F1BD-41AA-A0CD-D83BD81A970A}" destId="{ED47F647-5BF7-4F54-B593-3DA03CB1B136}" srcOrd="4" destOrd="0" presId="urn:microsoft.com/office/officeart/2018/2/layout/IconVerticalSolidList"/>
    <dgm:cxn modelId="{0E487271-4187-4212-924D-C15F33DC4F1C}" type="presParOf" srcId="{ED47F647-5BF7-4F54-B593-3DA03CB1B136}" destId="{F2130E8C-A126-4228-893F-0317DF8DDEDC}" srcOrd="0" destOrd="0" presId="urn:microsoft.com/office/officeart/2018/2/layout/IconVerticalSolidList"/>
    <dgm:cxn modelId="{86AE07F4-2E33-431A-A7F5-50AB521B17D5}" type="presParOf" srcId="{ED47F647-5BF7-4F54-B593-3DA03CB1B136}" destId="{58B60DA8-2B7B-4C80-84E8-DAEB4F61EE65}" srcOrd="1" destOrd="0" presId="urn:microsoft.com/office/officeart/2018/2/layout/IconVerticalSolidList"/>
    <dgm:cxn modelId="{A13E2DDC-9AB0-41ED-BC37-F1CBD94A074E}" type="presParOf" srcId="{ED47F647-5BF7-4F54-B593-3DA03CB1B136}" destId="{3E121875-99A7-417D-BD03-26E50BE68350}" srcOrd="2" destOrd="0" presId="urn:microsoft.com/office/officeart/2018/2/layout/IconVerticalSolidList"/>
    <dgm:cxn modelId="{7D248C7A-CC3B-4211-BBAB-E272D9F0FF94}" type="presParOf" srcId="{ED47F647-5BF7-4F54-B593-3DA03CB1B136}" destId="{1E4B8B40-E60C-47AD-B5DE-937C4FBE0576}" srcOrd="3" destOrd="0" presId="urn:microsoft.com/office/officeart/2018/2/layout/IconVerticalSolidList"/>
    <dgm:cxn modelId="{3E045B37-667D-4B8A-BDC8-B395FB21F28E}" type="presParOf" srcId="{F7A18108-F1BD-41AA-A0CD-D83BD81A970A}" destId="{817F5EE7-BAB8-47E5-8A39-CCA449A865BC}" srcOrd="5" destOrd="0" presId="urn:microsoft.com/office/officeart/2018/2/layout/IconVerticalSolidList"/>
    <dgm:cxn modelId="{4558F35B-8081-4563-A3E6-AFE040DEFD5C}" type="presParOf" srcId="{F7A18108-F1BD-41AA-A0CD-D83BD81A970A}" destId="{AD11ABCF-A07B-4EBF-A253-3C78B8CD9577}" srcOrd="6" destOrd="0" presId="urn:microsoft.com/office/officeart/2018/2/layout/IconVerticalSolidList"/>
    <dgm:cxn modelId="{112C97E2-B31A-46FE-80F3-B2CA0798B882}" type="presParOf" srcId="{AD11ABCF-A07B-4EBF-A253-3C78B8CD9577}" destId="{F39C55C3-BA85-42FB-AA06-5A028D39033A}" srcOrd="0" destOrd="0" presId="urn:microsoft.com/office/officeart/2018/2/layout/IconVerticalSolidList"/>
    <dgm:cxn modelId="{4C6960F7-0225-4CCA-AE4D-6329663BDD4E}" type="presParOf" srcId="{AD11ABCF-A07B-4EBF-A253-3C78B8CD9577}" destId="{CB6F3AE7-9ADE-46D0-AB5F-3453DD4D02FA}" srcOrd="1" destOrd="0" presId="urn:microsoft.com/office/officeart/2018/2/layout/IconVerticalSolidList"/>
    <dgm:cxn modelId="{A0AC3447-1C3C-4452-827B-A25D9A8C6749}" type="presParOf" srcId="{AD11ABCF-A07B-4EBF-A253-3C78B8CD9577}" destId="{6DA1715E-B20B-4C0E-AAB2-AD4D0D9F7A60}" srcOrd="2" destOrd="0" presId="urn:microsoft.com/office/officeart/2018/2/layout/IconVerticalSolidList"/>
    <dgm:cxn modelId="{2685CC20-F3E0-48ED-9956-ECA9040C140E}" type="presParOf" srcId="{AD11ABCF-A07B-4EBF-A253-3C78B8CD9577}" destId="{7CE765A2-136F-485D-9FF7-7C9907689ECC}" srcOrd="3" destOrd="0" presId="urn:microsoft.com/office/officeart/2018/2/layout/IconVerticalSolidList"/>
    <dgm:cxn modelId="{5FB412AF-607C-4347-8C7C-CD1B1E56DC2C}" type="presParOf" srcId="{F7A18108-F1BD-41AA-A0CD-D83BD81A970A}" destId="{631E8088-1F21-4E8F-BA00-9C6D4CF8EDBB}" srcOrd="7" destOrd="0" presId="urn:microsoft.com/office/officeart/2018/2/layout/IconVerticalSolidList"/>
    <dgm:cxn modelId="{55899A10-B927-4E39-8BFC-787C051E89B2}" type="presParOf" srcId="{F7A18108-F1BD-41AA-A0CD-D83BD81A970A}" destId="{47F0D780-05E5-4290-BC20-A5624A4D2E8B}" srcOrd="8" destOrd="0" presId="urn:microsoft.com/office/officeart/2018/2/layout/IconVerticalSolidList"/>
    <dgm:cxn modelId="{C7A0C95F-190A-4A55-8141-7C84763C2022}" type="presParOf" srcId="{47F0D780-05E5-4290-BC20-A5624A4D2E8B}" destId="{F31D9C98-DE45-41B4-8252-70981E00BD7D}" srcOrd="0" destOrd="0" presId="urn:microsoft.com/office/officeart/2018/2/layout/IconVerticalSolidList"/>
    <dgm:cxn modelId="{06D2DC3C-B2F2-4EA8-A549-61FE75F5F87C}" type="presParOf" srcId="{47F0D780-05E5-4290-BC20-A5624A4D2E8B}" destId="{44C6A87B-EC79-42F7-8F9A-3FDEC4C172A6}" srcOrd="1" destOrd="0" presId="urn:microsoft.com/office/officeart/2018/2/layout/IconVerticalSolidList"/>
    <dgm:cxn modelId="{7F42ACD3-123F-4475-B505-7E76FA151E9A}" type="presParOf" srcId="{47F0D780-05E5-4290-BC20-A5624A4D2E8B}" destId="{8AB4E585-5B3D-457D-9F03-A323241E2E79}" srcOrd="2" destOrd="0" presId="urn:microsoft.com/office/officeart/2018/2/layout/IconVerticalSolidList"/>
    <dgm:cxn modelId="{48346D78-9895-4395-907C-B8BBE61ED50F}" type="presParOf" srcId="{47F0D780-05E5-4290-BC20-A5624A4D2E8B}" destId="{4F086597-49D2-465F-89C9-8F29BADD13D7}" srcOrd="3" destOrd="0" presId="urn:microsoft.com/office/officeart/2018/2/layout/IconVerticalSolidList"/>
    <dgm:cxn modelId="{DE34B1CC-15B9-4BB2-BDAA-856B6E626ED0}" type="presParOf" srcId="{F7A18108-F1BD-41AA-A0CD-D83BD81A970A}" destId="{F9A6D518-0C72-4853-8B9B-D3B02FD56C0C}" srcOrd="9" destOrd="0" presId="urn:microsoft.com/office/officeart/2018/2/layout/IconVerticalSolidList"/>
    <dgm:cxn modelId="{D11176EB-E672-4FE0-85E1-31D30FEC3887}" type="presParOf" srcId="{F7A18108-F1BD-41AA-A0CD-D83BD81A970A}" destId="{29AE6C76-7B4F-4150-A19F-B23E69926D20}" srcOrd="10" destOrd="0" presId="urn:microsoft.com/office/officeart/2018/2/layout/IconVerticalSolidList"/>
    <dgm:cxn modelId="{A0157E81-1236-4752-A937-98B1A68EC537}" type="presParOf" srcId="{29AE6C76-7B4F-4150-A19F-B23E69926D20}" destId="{4C93E84C-B4D2-4F5E-BF45-63CBE75D1420}" srcOrd="0" destOrd="0" presId="urn:microsoft.com/office/officeart/2018/2/layout/IconVerticalSolidList"/>
    <dgm:cxn modelId="{4A733E72-1516-4186-AF7E-6F158AC7707C}" type="presParOf" srcId="{29AE6C76-7B4F-4150-A19F-B23E69926D20}" destId="{094E4F2F-9F49-4C93-8556-F1E1568A14B8}" srcOrd="1" destOrd="0" presId="urn:microsoft.com/office/officeart/2018/2/layout/IconVerticalSolidList"/>
    <dgm:cxn modelId="{B1384369-226B-4794-888C-B29E69A9E537}" type="presParOf" srcId="{29AE6C76-7B4F-4150-A19F-B23E69926D20}" destId="{F30F3DC4-60D3-4339-BF2C-FF7104340790}" srcOrd="2" destOrd="0" presId="urn:microsoft.com/office/officeart/2018/2/layout/IconVerticalSolidList"/>
    <dgm:cxn modelId="{07861CF3-D644-4C44-862E-7926E14A939D}" type="presParOf" srcId="{29AE6C76-7B4F-4150-A19F-B23E69926D20}" destId="{179E167A-A45E-4089-888C-F83A334EF69F}" srcOrd="3" destOrd="0" presId="urn:microsoft.com/office/officeart/2018/2/layout/IconVerticalSolidList"/>
    <dgm:cxn modelId="{9C9ECB12-4D3B-4D51-8A2C-6E8D507999DC}" type="presParOf" srcId="{F7A18108-F1BD-41AA-A0CD-D83BD81A970A}" destId="{06C30A5B-A931-4D88-A5D8-9547F6F6741A}" srcOrd="11" destOrd="0" presId="urn:microsoft.com/office/officeart/2018/2/layout/IconVerticalSolidList"/>
    <dgm:cxn modelId="{9C95FD3F-2455-4CB1-B605-B66F49D931B2}" type="presParOf" srcId="{F7A18108-F1BD-41AA-A0CD-D83BD81A970A}" destId="{B93A33EC-AF7A-4102-91A3-2B7439D605B9}" srcOrd="12" destOrd="0" presId="urn:microsoft.com/office/officeart/2018/2/layout/IconVerticalSolidList"/>
    <dgm:cxn modelId="{A9299AD9-28A8-431E-A473-238037887515}" type="presParOf" srcId="{B93A33EC-AF7A-4102-91A3-2B7439D605B9}" destId="{1BAA4A23-DD5C-4F63-8D5F-525CE402A132}" srcOrd="0" destOrd="0" presId="urn:microsoft.com/office/officeart/2018/2/layout/IconVerticalSolidList"/>
    <dgm:cxn modelId="{11AB8C97-E166-432B-8617-823AD08808D9}" type="presParOf" srcId="{B93A33EC-AF7A-4102-91A3-2B7439D605B9}" destId="{C516E13B-3449-4B85-B48C-0EBCEC8F8618}" srcOrd="1" destOrd="0" presId="urn:microsoft.com/office/officeart/2018/2/layout/IconVerticalSolidList"/>
    <dgm:cxn modelId="{09F876AA-9C60-4270-A639-65A4D68C1A39}" type="presParOf" srcId="{B93A33EC-AF7A-4102-91A3-2B7439D605B9}" destId="{1892AD8B-2D18-47EB-B1B2-74D8D31C36DA}" srcOrd="2" destOrd="0" presId="urn:microsoft.com/office/officeart/2018/2/layout/IconVerticalSolidList"/>
    <dgm:cxn modelId="{80523C3E-8CBD-4395-8DA5-E8992679E228}" type="presParOf" srcId="{B93A33EC-AF7A-4102-91A3-2B7439D605B9}" destId="{BB04AB80-74DD-480E-9510-4E4857EBEF7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1A6E0D-5218-4744-8B57-A100D357E04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074AA7E-5D55-4F41-9DF6-5F456F94C7D0}">
      <dgm:prSet/>
      <dgm:spPr/>
      <dgm:t>
        <a:bodyPr/>
        <a:lstStyle/>
        <a:p>
          <a:r>
            <a:rPr lang="en-US"/>
            <a:t>A detailed report would be as follows: </a:t>
          </a:r>
        </a:p>
      </dgm:t>
    </dgm:pt>
    <dgm:pt modelId="{A425B383-AE11-40ED-AD25-8480E9087C5B}" type="parTrans" cxnId="{C47A4DFE-C7CA-451D-8513-BD7EFBA8F60F}">
      <dgm:prSet/>
      <dgm:spPr/>
      <dgm:t>
        <a:bodyPr/>
        <a:lstStyle/>
        <a:p>
          <a:endParaRPr lang="en-US"/>
        </a:p>
      </dgm:t>
    </dgm:pt>
    <dgm:pt modelId="{59EEFF21-2E5C-48E4-A197-02B11100B889}" type="sibTrans" cxnId="{C47A4DFE-C7CA-451D-8513-BD7EFBA8F60F}">
      <dgm:prSet/>
      <dgm:spPr/>
      <dgm:t>
        <a:bodyPr/>
        <a:lstStyle/>
        <a:p>
          <a:endParaRPr lang="en-US"/>
        </a:p>
      </dgm:t>
    </dgm:pt>
    <dgm:pt modelId="{582072B0-68D7-4FC1-A4DF-5C15F2E032AF}">
      <dgm:prSet/>
      <dgm:spPr/>
      <dgm:t>
        <a:bodyPr/>
        <a:lstStyle/>
        <a:p>
          <a:pPr>
            <a:buNone/>
          </a:pPr>
          <a:r>
            <a:rPr lang="en-US" dirty="0"/>
            <a:t>“On 05/01/2019, Johnny reported his mother hit him four times on the right elbow with a wooden spoon. The incident happened in Johnny’s bedroom. On 05/02/2019, Johnny had a large, circular, dark purple bruise on his inner right elbow. Johnny is afraid to go home because he fears being hit.”</a:t>
          </a:r>
        </a:p>
      </dgm:t>
    </dgm:pt>
    <dgm:pt modelId="{58231DB0-9811-4D40-9CB3-CA9B996B8C04}" type="parTrans" cxnId="{B402ED9C-8550-4FAF-B736-E0225A03984E}">
      <dgm:prSet/>
      <dgm:spPr/>
      <dgm:t>
        <a:bodyPr/>
        <a:lstStyle/>
        <a:p>
          <a:endParaRPr lang="en-US"/>
        </a:p>
      </dgm:t>
    </dgm:pt>
    <dgm:pt modelId="{899F910E-1A87-4949-A80B-C4369845AEF9}" type="sibTrans" cxnId="{B402ED9C-8550-4FAF-B736-E0225A03984E}">
      <dgm:prSet/>
      <dgm:spPr/>
      <dgm:t>
        <a:bodyPr/>
        <a:lstStyle/>
        <a:p>
          <a:endParaRPr lang="en-US"/>
        </a:p>
      </dgm:t>
    </dgm:pt>
    <dgm:pt modelId="{7DA2A73C-A841-4A2C-9BFD-F835454DB8F9}">
      <dgm:prSet/>
      <dgm:spPr/>
      <dgm:t>
        <a:bodyPr/>
        <a:lstStyle/>
        <a:p>
          <a:pPr>
            <a:buNone/>
          </a:pPr>
          <a:r>
            <a:rPr lang="en-US" dirty="0"/>
            <a:t>You can also utilize the </a:t>
          </a:r>
          <a:r>
            <a:rPr lang="en-US" dirty="0">
              <a:hlinkClick xmlns:r="http://schemas.openxmlformats.org/officeDocument/2006/relationships" r:id="rId1"/>
            </a:rPr>
            <a:t>Guide to Detailed Reporting </a:t>
          </a:r>
          <a:r>
            <a:rPr lang="en-US" dirty="0"/>
            <a:t>found on the MDHHS Mandated Reporters website. </a:t>
          </a:r>
        </a:p>
      </dgm:t>
    </dgm:pt>
    <dgm:pt modelId="{2C95D3AF-8D69-4FBA-B8C5-28753B03215F}" type="parTrans" cxnId="{BA74DC42-7AF0-4DE7-974B-84BD0C8467D5}">
      <dgm:prSet/>
      <dgm:spPr/>
      <dgm:t>
        <a:bodyPr/>
        <a:lstStyle/>
        <a:p>
          <a:endParaRPr lang="en-US"/>
        </a:p>
      </dgm:t>
    </dgm:pt>
    <dgm:pt modelId="{4C87200D-F2DF-4810-B1B9-FD910F1278C1}" type="sibTrans" cxnId="{BA74DC42-7AF0-4DE7-974B-84BD0C8467D5}">
      <dgm:prSet/>
      <dgm:spPr/>
      <dgm:t>
        <a:bodyPr/>
        <a:lstStyle/>
        <a:p>
          <a:endParaRPr lang="en-US"/>
        </a:p>
      </dgm:t>
    </dgm:pt>
    <dgm:pt modelId="{F60C67AA-723E-46B3-9F0A-E89B6953255C}">
      <dgm:prSet/>
      <dgm:spPr/>
      <dgm:t>
        <a:bodyPr/>
        <a:lstStyle/>
        <a:p>
          <a:pPr>
            <a:buNone/>
          </a:pPr>
          <a:endParaRPr lang="en-US" dirty="0"/>
        </a:p>
      </dgm:t>
    </dgm:pt>
    <dgm:pt modelId="{4579B479-97EA-4C17-9563-A8F53FFB5055}" type="parTrans" cxnId="{6E4177F5-9158-4872-884E-F325F9A14159}">
      <dgm:prSet/>
      <dgm:spPr/>
      <dgm:t>
        <a:bodyPr/>
        <a:lstStyle/>
        <a:p>
          <a:endParaRPr lang="en-US"/>
        </a:p>
      </dgm:t>
    </dgm:pt>
    <dgm:pt modelId="{A5156411-202D-4FCC-A447-04721AAE3143}" type="sibTrans" cxnId="{6E4177F5-9158-4872-884E-F325F9A14159}">
      <dgm:prSet/>
      <dgm:spPr/>
      <dgm:t>
        <a:bodyPr/>
        <a:lstStyle/>
        <a:p>
          <a:endParaRPr lang="en-US"/>
        </a:p>
      </dgm:t>
    </dgm:pt>
    <dgm:pt modelId="{9C286503-D96E-41EF-A478-894D14B97428}" type="pres">
      <dgm:prSet presAssocID="{7D1A6E0D-5218-4744-8B57-A100D357E040}" presName="linear" presStyleCnt="0">
        <dgm:presLayoutVars>
          <dgm:animLvl val="lvl"/>
          <dgm:resizeHandles val="exact"/>
        </dgm:presLayoutVars>
      </dgm:prSet>
      <dgm:spPr/>
    </dgm:pt>
    <dgm:pt modelId="{CCCC6640-AB86-49F5-BEA0-DB63FDE5EBA0}" type="pres">
      <dgm:prSet presAssocID="{C074AA7E-5D55-4F41-9DF6-5F456F94C7D0}" presName="parentText" presStyleLbl="node1" presStyleIdx="0" presStyleCnt="1">
        <dgm:presLayoutVars>
          <dgm:chMax val="0"/>
          <dgm:bulletEnabled val="1"/>
        </dgm:presLayoutVars>
      </dgm:prSet>
      <dgm:spPr/>
    </dgm:pt>
    <dgm:pt modelId="{E9EE3CF7-E661-41B9-865F-3B4C78F9345A}" type="pres">
      <dgm:prSet presAssocID="{C074AA7E-5D55-4F41-9DF6-5F456F94C7D0}" presName="childText" presStyleLbl="revTx" presStyleIdx="0" presStyleCnt="1">
        <dgm:presLayoutVars>
          <dgm:bulletEnabled val="1"/>
        </dgm:presLayoutVars>
      </dgm:prSet>
      <dgm:spPr/>
    </dgm:pt>
  </dgm:ptLst>
  <dgm:cxnLst>
    <dgm:cxn modelId="{BA74DC42-7AF0-4DE7-974B-84BD0C8467D5}" srcId="{C074AA7E-5D55-4F41-9DF6-5F456F94C7D0}" destId="{7DA2A73C-A841-4A2C-9BFD-F835454DB8F9}" srcOrd="2" destOrd="0" parTransId="{2C95D3AF-8D69-4FBA-B8C5-28753B03215F}" sibTransId="{4C87200D-F2DF-4810-B1B9-FD910F1278C1}"/>
    <dgm:cxn modelId="{6A595063-8949-4972-815C-FC2E4E31BAFF}" type="presOf" srcId="{C074AA7E-5D55-4F41-9DF6-5F456F94C7D0}" destId="{CCCC6640-AB86-49F5-BEA0-DB63FDE5EBA0}" srcOrd="0" destOrd="0" presId="urn:microsoft.com/office/officeart/2005/8/layout/vList2"/>
    <dgm:cxn modelId="{D29A8B4A-7686-490C-9F51-5571FBA67A3A}" type="presOf" srcId="{7D1A6E0D-5218-4744-8B57-A100D357E040}" destId="{9C286503-D96E-41EF-A478-894D14B97428}" srcOrd="0" destOrd="0" presId="urn:microsoft.com/office/officeart/2005/8/layout/vList2"/>
    <dgm:cxn modelId="{B402ED9C-8550-4FAF-B736-E0225A03984E}" srcId="{C074AA7E-5D55-4F41-9DF6-5F456F94C7D0}" destId="{582072B0-68D7-4FC1-A4DF-5C15F2E032AF}" srcOrd="0" destOrd="0" parTransId="{58231DB0-9811-4D40-9CB3-CA9B996B8C04}" sibTransId="{899F910E-1A87-4949-A80B-C4369845AEF9}"/>
    <dgm:cxn modelId="{5A3751A4-24A4-4ED3-B0C8-834A221D6F29}" type="presOf" srcId="{582072B0-68D7-4FC1-A4DF-5C15F2E032AF}" destId="{E9EE3CF7-E661-41B9-865F-3B4C78F9345A}" srcOrd="0" destOrd="0" presId="urn:microsoft.com/office/officeart/2005/8/layout/vList2"/>
    <dgm:cxn modelId="{FD90C2E5-F76A-4DE3-8842-B19F97348962}" type="presOf" srcId="{7DA2A73C-A841-4A2C-9BFD-F835454DB8F9}" destId="{E9EE3CF7-E661-41B9-865F-3B4C78F9345A}" srcOrd="0" destOrd="2" presId="urn:microsoft.com/office/officeart/2005/8/layout/vList2"/>
    <dgm:cxn modelId="{46D802E6-BC2D-4699-9951-8390504B306B}" type="presOf" srcId="{F60C67AA-723E-46B3-9F0A-E89B6953255C}" destId="{E9EE3CF7-E661-41B9-865F-3B4C78F9345A}" srcOrd="0" destOrd="1" presId="urn:microsoft.com/office/officeart/2005/8/layout/vList2"/>
    <dgm:cxn modelId="{6E4177F5-9158-4872-884E-F325F9A14159}" srcId="{C074AA7E-5D55-4F41-9DF6-5F456F94C7D0}" destId="{F60C67AA-723E-46B3-9F0A-E89B6953255C}" srcOrd="1" destOrd="0" parTransId="{4579B479-97EA-4C17-9563-A8F53FFB5055}" sibTransId="{A5156411-202D-4FCC-A447-04721AAE3143}"/>
    <dgm:cxn modelId="{C47A4DFE-C7CA-451D-8513-BD7EFBA8F60F}" srcId="{7D1A6E0D-5218-4744-8B57-A100D357E040}" destId="{C074AA7E-5D55-4F41-9DF6-5F456F94C7D0}" srcOrd="0" destOrd="0" parTransId="{A425B383-AE11-40ED-AD25-8480E9087C5B}" sibTransId="{59EEFF21-2E5C-48E4-A197-02B11100B889}"/>
    <dgm:cxn modelId="{DA2392A3-CD32-4D77-9EF2-967B9094F2E0}" type="presParOf" srcId="{9C286503-D96E-41EF-A478-894D14B97428}" destId="{CCCC6640-AB86-49F5-BEA0-DB63FDE5EBA0}" srcOrd="0" destOrd="0" presId="urn:microsoft.com/office/officeart/2005/8/layout/vList2"/>
    <dgm:cxn modelId="{A8063B47-3ADC-4C98-8D69-F6A76CF49DAC}" type="presParOf" srcId="{9C286503-D96E-41EF-A478-894D14B97428}" destId="{E9EE3CF7-E661-41B9-865F-3B4C78F9345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716541-5734-4CB3-9A3E-28A14E98ECDF}"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EED41A62-7683-40EB-935B-73C2A852DF5F}">
      <dgm:prSet/>
      <dgm:spPr/>
      <dgm:t>
        <a:bodyPr/>
        <a:lstStyle/>
        <a:p>
          <a:r>
            <a:rPr lang="en-US" dirty="0"/>
            <a:t>Category V</a:t>
          </a:r>
        </a:p>
      </dgm:t>
    </dgm:pt>
    <dgm:pt modelId="{7CCAE28A-8CCC-452D-B608-F2E81E6A3A2A}" type="parTrans" cxnId="{D54F8D0D-5FC2-4038-91FE-0292E36CA2A2}">
      <dgm:prSet/>
      <dgm:spPr/>
      <dgm:t>
        <a:bodyPr/>
        <a:lstStyle/>
        <a:p>
          <a:endParaRPr lang="en-US"/>
        </a:p>
      </dgm:t>
    </dgm:pt>
    <dgm:pt modelId="{3BE31161-BCCF-49BA-85FE-626CB49936D0}" type="sibTrans" cxnId="{D54F8D0D-5FC2-4038-91FE-0292E36CA2A2}">
      <dgm:prSet/>
      <dgm:spPr/>
      <dgm:t>
        <a:bodyPr/>
        <a:lstStyle/>
        <a:p>
          <a:endParaRPr lang="en-US"/>
        </a:p>
      </dgm:t>
    </dgm:pt>
    <dgm:pt modelId="{306DA2C7-7678-4AC5-842C-0DAA9E8A7173}">
      <dgm:prSet/>
      <dgm:spPr/>
      <dgm:t>
        <a:bodyPr/>
        <a:lstStyle/>
        <a:p>
          <a:r>
            <a:rPr lang="en-US" i="1" dirty="0"/>
            <a:t>No services recommended </a:t>
          </a:r>
          <a:r>
            <a:rPr lang="en-US" dirty="0"/>
            <a:t>– Following a field investigation, CPS determines there was no evidence of child abuse or neglect.</a:t>
          </a:r>
        </a:p>
      </dgm:t>
    </dgm:pt>
    <dgm:pt modelId="{A4F23F90-CB8F-4AAF-BD40-188234B52E05}" type="parTrans" cxnId="{E628B962-3219-4181-8518-3B69FB9F9B64}">
      <dgm:prSet/>
      <dgm:spPr/>
      <dgm:t>
        <a:bodyPr/>
        <a:lstStyle/>
        <a:p>
          <a:endParaRPr lang="en-US"/>
        </a:p>
      </dgm:t>
    </dgm:pt>
    <dgm:pt modelId="{38257BB8-874F-432D-B1CA-0BF5E491CBA9}" type="sibTrans" cxnId="{E628B962-3219-4181-8518-3B69FB9F9B64}">
      <dgm:prSet/>
      <dgm:spPr/>
      <dgm:t>
        <a:bodyPr/>
        <a:lstStyle/>
        <a:p>
          <a:endParaRPr lang="en-US"/>
        </a:p>
      </dgm:t>
    </dgm:pt>
    <dgm:pt modelId="{C275C05D-4598-44E7-B625-C3AD37AFDD2D}">
      <dgm:prSet/>
      <dgm:spPr/>
      <dgm:t>
        <a:bodyPr/>
        <a:lstStyle/>
        <a:p>
          <a:r>
            <a:rPr lang="en-US" dirty="0"/>
            <a:t>Category IV</a:t>
          </a:r>
        </a:p>
      </dgm:t>
    </dgm:pt>
    <dgm:pt modelId="{75EFA2ED-D06C-40E1-BD81-4EC8E482C816}" type="parTrans" cxnId="{9F5F3012-D8DB-406B-8CB2-7168EB1E5A59}">
      <dgm:prSet/>
      <dgm:spPr/>
      <dgm:t>
        <a:bodyPr/>
        <a:lstStyle/>
        <a:p>
          <a:endParaRPr lang="en-US"/>
        </a:p>
      </dgm:t>
    </dgm:pt>
    <dgm:pt modelId="{41F6E779-840D-45E7-9808-0DE47A0628E7}" type="sibTrans" cxnId="{9F5F3012-D8DB-406B-8CB2-7168EB1E5A59}">
      <dgm:prSet/>
      <dgm:spPr/>
      <dgm:t>
        <a:bodyPr/>
        <a:lstStyle/>
        <a:p>
          <a:endParaRPr lang="en-US"/>
        </a:p>
      </dgm:t>
    </dgm:pt>
    <dgm:pt modelId="{CAD3B175-9223-4676-BA01-A8B3C9D52005}">
      <dgm:prSet/>
      <dgm:spPr/>
      <dgm:t>
        <a:bodyPr/>
        <a:lstStyle/>
        <a:p>
          <a:r>
            <a:rPr lang="en-US" i="1" dirty="0"/>
            <a:t>Community services recommended</a:t>
          </a:r>
          <a:r>
            <a:rPr lang="en-US" dirty="0"/>
            <a:t> – Though child abuse or neglect was not confirmed, community services are recommended by CPS.</a:t>
          </a:r>
        </a:p>
      </dgm:t>
    </dgm:pt>
    <dgm:pt modelId="{59C44415-ED74-4BC2-BD2B-D008A860D38A}" type="parTrans" cxnId="{CF1367BE-08CD-4C77-9A7C-86D599B175C4}">
      <dgm:prSet/>
      <dgm:spPr/>
      <dgm:t>
        <a:bodyPr/>
        <a:lstStyle/>
        <a:p>
          <a:endParaRPr lang="en-US"/>
        </a:p>
      </dgm:t>
    </dgm:pt>
    <dgm:pt modelId="{4AF66628-F9D0-4F03-B457-578CC9A8F7E1}" type="sibTrans" cxnId="{CF1367BE-08CD-4C77-9A7C-86D599B175C4}">
      <dgm:prSet/>
      <dgm:spPr/>
      <dgm:t>
        <a:bodyPr/>
        <a:lstStyle/>
        <a:p>
          <a:endParaRPr lang="en-US"/>
        </a:p>
      </dgm:t>
    </dgm:pt>
    <dgm:pt modelId="{9B2679CA-5196-4425-AAE4-B191E5186C84}">
      <dgm:prSet/>
      <dgm:spPr/>
      <dgm:t>
        <a:bodyPr/>
        <a:lstStyle/>
        <a:p>
          <a:r>
            <a:rPr lang="en-US" i="0">
              <a:effectLst/>
              <a:latin typeface="Calibri" panose="020F0502020204030204" pitchFamily="34" charset="0"/>
            </a:rPr>
            <a:t>Category III</a:t>
          </a:r>
          <a:endParaRPr lang="en-US" i="0"/>
        </a:p>
      </dgm:t>
    </dgm:pt>
    <dgm:pt modelId="{D7E385FB-F202-4A2F-A08F-AC20016D62A9}" type="parTrans" cxnId="{412C0F57-1897-4A00-9597-07D10EA399AA}">
      <dgm:prSet/>
      <dgm:spPr/>
      <dgm:t>
        <a:bodyPr/>
        <a:lstStyle/>
        <a:p>
          <a:endParaRPr lang="en-US"/>
        </a:p>
      </dgm:t>
    </dgm:pt>
    <dgm:pt modelId="{3A549E67-DB24-4E40-B393-6E3CE23DA6F3}" type="sibTrans" cxnId="{412C0F57-1897-4A00-9597-07D10EA399AA}">
      <dgm:prSet/>
      <dgm:spPr/>
      <dgm:t>
        <a:bodyPr/>
        <a:lstStyle/>
        <a:p>
          <a:endParaRPr lang="en-US"/>
        </a:p>
      </dgm:t>
    </dgm:pt>
    <dgm:pt modelId="{7E6079CB-629F-45A7-8BE6-3E0FB94DDE7E}">
      <dgm:prSet/>
      <dgm:spPr/>
      <dgm:t>
        <a:bodyPr/>
        <a:lstStyle/>
        <a:p>
          <a:r>
            <a:rPr lang="en-US" i="1"/>
            <a:t>Community services are needed</a:t>
          </a:r>
          <a:r>
            <a:rPr lang="en-US"/>
            <a:t>– A preponderance of evidence supports child abuse or neglect occurred. The risk assessment (structured-decision making tool) indicates low or moderate risk of future harm to the child(ren).</a:t>
          </a:r>
        </a:p>
      </dgm:t>
    </dgm:pt>
    <dgm:pt modelId="{28A9F133-214E-45A2-BDED-0FD5C35ABD96}" type="parTrans" cxnId="{D483F165-BD9A-4D70-84A0-95375D35F3A8}">
      <dgm:prSet/>
      <dgm:spPr/>
      <dgm:t>
        <a:bodyPr/>
        <a:lstStyle/>
        <a:p>
          <a:endParaRPr lang="en-US"/>
        </a:p>
      </dgm:t>
    </dgm:pt>
    <dgm:pt modelId="{1F10D188-4027-419A-977B-151FA0087342}" type="sibTrans" cxnId="{D483F165-BD9A-4D70-84A0-95375D35F3A8}">
      <dgm:prSet/>
      <dgm:spPr/>
      <dgm:t>
        <a:bodyPr/>
        <a:lstStyle/>
        <a:p>
          <a:endParaRPr lang="en-US"/>
        </a:p>
      </dgm:t>
    </dgm:pt>
    <dgm:pt modelId="{8A870660-5B54-423C-BE88-91986606BC59}">
      <dgm:prSet/>
      <dgm:spPr/>
      <dgm:t>
        <a:bodyPr/>
        <a:lstStyle/>
        <a:p>
          <a:r>
            <a:rPr lang="en-US" b="1">
              <a:effectLst/>
              <a:latin typeface="Calibri" panose="020F0502020204030204" pitchFamily="34" charset="0"/>
            </a:rPr>
            <a:t>Category II</a:t>
          </a:r>
          <a:endParaRPr lang="en-US"/>
        </a:p>
      </dgm:t>
    </dgm:pt>
    <dgm:pt modelId="{09313E44-BBBA-456C-9899-CF072AAE319F}" type="parTrans" cxnId="{EA1C8340-18DF-4AA9-A1FC-C66F4E40340A}">
      <dgm:prSet/>
      <dgm:spPr/>
      <dgm:t>
        <a:bodyPr/>
        <a:lstStyle/>
        <a:p>
          <a:endParaRPr lang="en-US"/>
        </a:p>
      </dgm:t>
    </dgm:pt>
    <dgm:pt modelId="{8C5F8A91-FE35-4E67-A096-6FD8C94F92F3}" type="sibTrans" cxnId="{EA1C8340-18DF-4AA9-A1FC-C66F4E40340A}">
      <dgm:prSet/>
      <dgm:spPr/>
      <dgm:t>
        <a:bodyPr/>
        <a:lstStyle/>
        <a:p>
          <a:endParaRPr lang="en-US"/>
        </a:p>
      </dgm:t>
    </dgm:pt>
    <dgm:pt modelId="{F3A2D8CA-9184-4454-A1EC-9E13E1FC7E14}">
      <dgm:prSet/>
      <dgm:spPr/>
      <dgm:t>
        <a:bodyPr/>
        <a:lstStyle/>
        <a:p>
          <a:r>
            <a:rPr lang="en-US" i="1"/>
            <a:t>Services are required to maintain the child safely in the caretaker’s home</a:t>
          </a:r>
          <a:r>
            <a:rPr lang="en-US"/>
            <a:t>– A preponderance of evidence supports child abuse or neglect occurred. The risk assessment suggests high or intensive risk of future harm to the child(ren). MDHHS and community services are needed.</a:t>
          </a:r>
        </a:p>
      </dgm:t>
    </dgm:pt>
    <dgm:pt modelId="{FC074925-C95C-41CE-99C3-FD613F98A76C}" type="parTrans" cxnId="{381492A9-2A1F-4C09-AD04-4FEFCF3806C1}">
      <dgm:prSet/>
      <dgm:spPr/>
      <dgm:t>
        <a:bodyPr/>
        <a:lstStyle/>
        <a:p>
          <a:endParaRPr lang="en-US"/>
        </a:p>
      </dgm:t>
    </dgm:pt>
    <dgm:pt modelId="{990D8E1C-768A-4DDA-8137-D58D3DEADE11}" type="sibTrans" cxnId="{381492A9-2A1F-4C09-AD04-4FEFCF3806C1}">
      <dgm:prSet/>
      <dgm:spPr/>
      <dgm:t>
        <a:bodyPr/>
        <a:lstStyle/>
        <a:p>
          <a:endParaRPr lang="en-US"/>
        </a:p>
      </dgm:t>
    </dgm:pt>
    <dgm:pt modelId="{82D72E7F-AA28-4ECF-BE7B-3E06A461D615}">
      <dgm:prSet/>
      <dgm:spPr/>
      <dgm:t>
        <a:bodyPr/>
        <a:lstStyle/>
        <a:p>
          <a:r>
            <a:rPr lang="en-US" b="1">
              <a:effectLst/>
              <a:latin typeface="Calibri" panose="020F0502020204030204" pitchFamily="34" charset="0"/>
            </a:rPr>
            <a:t>Category I</a:t>
          </a:r>
          <a:endParaRPr lang="en-US"/>
        </a:p>
      </dgm:t>
    </dgm:pt>
    <dgm:pt modelId="{D98E8AE6-5E0B-4E5D-91F8-825E0826492B}" type="parTrans" cxnId="{8174332B-894A-48A6-9A5F-681BD42F74C1}">
      <dgm:prSet/>
      <dgm:spPr/>
      <dgm:t>
        <a:bodyPr/>
        <a:lstStyle/>
        <a:p>
          <a:endParaRPr lang="en-US"/>
        </a:p>
      </dgm:t>
    </dgm:pt>
    <dgm:pt modelId="{CD14870E-69B8-44D1-86A2-D8E12357CB82}" type="sibTrans" cxnId="{8174332B-894A-48A6-9A5F-681BD42F74C1}">
      <dgm:prSet/>
      <dgm:spPr/>
      <dgm:t>
        <a:bodyPr/>
        <a:lstStyle/>
        <a:p>
          <a:endParaRPr lang="en-US"/>
        </a:p>
      </dgm:t>
    </dgm:pt>
    <dgm:pt modelId="{BE0FCC69-AD79-45C7-A9E7-40B36C49F7AB}">
      <dgm:prSet/>
      <dgm:spPr/>
      <dgm:t>
        <a:bodyPr/>
        <a:lstStyle/>
        <a:p>
          <a:r>
            <a:rPr lang="en-US" i="1"/>
            <a:t>A court petition is filed</a:t>
          </a:r>
          <a:r>
            <a:rPr lang="en-US"/>
            <a:t>– A preponderance of evidence supports child abuse or neglect occurred and the law requires a court petition, court ordered services are needed to keep the child(ren) safe in the caretaker’s home, or a child is unsafe in the caretaker’s home. </a:t>
          </a:r>
        </a:p>
      </dgm:t>
    </dgm:pt>
    <dgm:pt modelId="{7896531A-9EA6-4E63-BE0E-7ABF0325D50F}" type="parTrans" cxnId="{39F1D167-02A9-433F-8BFE-314EA7982A0C}">
      <dgm:prSet/>
      <dgm:spPr/>
      <dgm:t>
        <a:bodyPr/>
        <a:lstStyle/>
        <a:p>
          <a:endParaRPr lang="en-US"/>
        </a:p>
      </dgm:t>
    </dgm:pt>
    <dgm:pt modelId="{713D9BB0-6757-4161-9867-40E831E6658C}" type="sibTrans" cxnId="{39F1D167-02A9-433F-8BFE-314EA7982A0C}">
      <dgm:prSet/>
      <dgm:spPr/>
      <dgm:t>
        <a:bodyPr/>
        <a:lstStyle/>
        <a:p>
          <a:endParaRPr lang="en-US"/>
        </a:p>
      </dgm:t>
    </dgm:pt>
    <dgm:pt modelId="{8425C326-BC26-4DD3-AEA0-AA240FFD7ED9}" type="pres">
      <dgm:prSet presAssocID="{9D716541-5734-4CB3-9A3E-28A14E98ECDF}" presName="linearFlow" presStyleCnt="0">
        <dgm:presLayoutVars>
          <dgm:dir/>
          <dgm:animLvl val="lvl"/>
          <dgm:resizeHandles val="exact"/>
        </dgm:presLayoutVars>
      </dgm:prSet>
      <dgm:spPr/>
    </dgm:pt>
    <dgm:pt modelId="{474A6FFE-36C8-44AE-A64B-D14E184026BB}" type="pres">
      <dgm:prSet presAssocID="{EED41A62-7683-40EB-935B-73C2A852DF5F}" presName="composite" presStyleCnt="0"/>
      <dgm:spPr/>
    </dgm:pt>
    <dgm:pt modelId="{1DC81F08-2073-4384-8F8C-442AC8359D4B}" type="pres">
      <dgm:prSet presAssocID="{EED41A62-7683-40EB-935B-73C2A852DF5F}" presName="parentText" presStyleLbl="alignNode1" presStyleIdx="0" presStyleCnt="5" custScaleX="103432">
        <dgm:presLayoutVars>
          <dgm:chMax val="1"/>
          <dgm:bulletEnabled val="1"/>
        </dgm:presLayoutVars>
      </dgm:prSet>
      <dgm:spPr/>
    </dgm:pt>
    <dgm:pt modelId="{E2E2DE0D-8F09-423C-A2BA-1E44D9A0BC48}" type="pres">
      <dgm:prSet presAssocID="{EED41A62-7683-40EB-935B-73C2A852DF5F}" presName="descendantText" presStyleLbl="alignAcc1" presStyleIdx="0" presStyleCnt="5">
        <dgm:presLayoutVars>
          <dgm:bulletEnabled val="1"/>
        </dgm:presLayoutVars>
      </dgm:prSet>
      <dgm:spPr/>
    </dgm:pt>
    <dgm:pt modelId="{E2A0A38B-739A-47BA-A75D-AF0C2BE8301E}" type="pres">
      <dgm:prSet presAssocID="{3BE31161-BCCF-49BA-85FE-626CB49936D0}" presName="sp" presStyleCnt="0"/>
      <dgm:spPr/>
    </dgm:pt>
    <dgm:pt modelId="{F250FE43-8DBB-42F8-92B3-75EED3C884D6}" type="pres">
      <dgm:prSet presAssocID="{C275C05D-4598-44E7-B625-C3AD37AFDD2D}" presName="composite" presStyleCnt="0"/>
      <dgm:spPr/>
    </dgm:pt>
    <dgm:pt modelId="{C9A5C025-7D46-4485-85A1-870A764525F2}" type="pres">
      <dgm:prSet presAssocID="{C275C05D-4598-44E7-B625-C3AD37AFDD2D}" presName="parentText" presStyleLbl="alignNode1" presStyleIdx="1" presStyleCnt="5">
        <dgm:presLayoutVars>
          <dgm:chMax val="1"/>
          <dgm:bulletEnabled val="1"/>
        </dgm:presLayoutVars>
      </dgm:prSet>
      <dgm:spPr/>
    </dgm:pt>
    <dgm:pt modelId="{7DE650C5-1B36-4596-9351-7FD387E64061}" type="pres">
      <dgm:prSet presAssocID="{C275C05D-4598-44E7-B625-C3AD37AFDD2D}" presName="descendantText" presStyleLbl="alignAcc1" presStyleIdx="1" presStyleCnt="5">
        <dgm:presLayoutVars>
          <dgm:bulletEnabled val="1"/>
        </dgm:presLayoutVars>
      </dgm:prSet>
      <dgm:spPr/>
    </dgm:pt>
    <dgm:pt modelId="{81324909-9EE8-4941-9B86-4B69752860AD}" type="pres">
      <dgm:prSet presAssocID="{41F6E779-840D-45E7-9808-0DE47A0628E7}" presName="sp" presStyleCnt="0"/>
      <dgm:spPr/>
    </dgm:pt>
    <dgm:pt modelId="{28B6E082-88B5-442F-AA99-E7E15103BB78}" type="pres">
      <dgm:prSet presAssocID="{9B2679CA-5196-4425-AAE4-B191E5186C84}" presName="composite" presStyleCnt="0"/>
      <dgm:spPr/>
    </dgm:pt>
    <dgm:pt modelId="{18A850AB-5DF5-4B85-8D30-42E4872A21AE}" type="pres">
      <dgm:prSet presAssocID="{9B2679CA-5196-4425-AAE4-B191E5186C84}" presName="parentText" presStyleLbl="alignNode1" presStyleIdx="2" presStyleCnt="5">
        <dgm:presLayoutVars>
          <dgm:chMax val="1"/>
          <dgm:bulletEnabled val="1"/>
        </dgm:presLayoutVars>
      </dgm:prSet>
      <dgm:spPr/>
    </dgm:pt>
    <dgm:pt modelId="{AA3F0840-6748-4442-9153-C42D572F59EA}" type="pres">
      <dgm:prSet presAssocID="{9B2679CA-5196-4425-AAE4-B191E5186C84}" presName="descendantText" presStyleLbl="alignAcc1" presStyleIdx="2" presStyleCnt="5">
        <dgm:presLayoutVars>
          <dgm:bulletEnabled val="1"/>
        </dgm:presLayoutVars>
      </dgm:prSet>
      <dgm:spPr/>
    </dgm:pt>
    <dgm:pt modelId="{B61BF876-B339-46F2-A8A5-B7D7FAF489E7}" type="pres">
      <dgm:prSet presAssocID="{3A549E67-DB24-4E40-B393-6E3CE23DA6F3}" presName="sp" presStyleCnt="0"/>
      <dgm:spPr/>
    </dgm:pt>
    <dgm:pt modelId="{A50A10C1-F15C-4FFD-BF7F-F14B40FF9489}" type="pres">
      <dgm:prSet presAssocID="{8A870660-5B54-423C-BE88-91986606BC59}" presName="composite" presStyleCnt="0"/>
      <dgm:spPr/>
    </dgm:pt>
    <dgm:pt modelId="{18698212-72D2-4AF8-A19C-19B638A269FB}" type="pres">
      <dgm:prSet presAssocID="{8A870660-5B54-423C-BE88-91986606BC59}" presName="parentText" presStyleLbl="alignNode1" presStyleIdx="3" presStyleCnt="5">
        <dgm:presLayoutVars>
          <dgm:chMax val="1"/>
          <dgm:bulletEnabled val="1"/>
        </dgm:presLayoutVars>
      </dgm:prSet>
      <dgm:spPr/>
    </dgm:pt>
    <dgm:pt modelId="{FD43509A-29DD-40F4-B4BB-FA5917788BF6}" type="pres">
      <dgm:prSet presAssocID="{8A870660-5B54-423C-BE88-91986606BC59}" presName="descendantText" presStyleLbl="alignAcc1" presStyleIdx="3" presStyleCnt="5">
        <dgm:presLayoutVars>
          <dgm:bulletEnabled val="1"/>
        </dgm:presLayoutVars>
      </dgm:prSet>
      <dgm:spPr/>
    </dgm:pt>
    <dgm:pt modelId="{2F3CAAE7-C90D-4C9E-B506-32CFF9336654}" type="pres">
      <dgm:prSet presAssocID="{8C5F8A91-FE35-4E67-A096-6FD8C94F92F3}" presName="sp" presStyleCnt="0"/>
      <dgm:spPr/>
    </dgm:pt>
    <dgm:pt modelId="{913E4399-9806-47A7-9600-A70B78FBC84A}" type="pres">
      <dgm:prSet presAssocID="{82D72E7F-AA28-4ECF-BE7B-3E06A461D615}" presName="composite" presStyleCnt="0"/>
      <dgm:spPr/>
    </dgm:pt>
    <dgm:pt modelId="{9DD1FC77-B9F0-43A2-9814-E7C28BFFE0AE}" type="pres">
      <dgm:prSet presAssocID="{82D72E7F-AA28-4ECF-BE7B-3E06A461D615}" presName="parentText" presStyleLbl="alignNode1" presStyleIdx="4" presStyleCnt="5">
        <dgm:presLayoutVars>
          <dgm:chMax val="1"/>
          <dgm:bulletEnabled val="1"/>
        </dgm:presLayoutVars>
      </dgm:prSet>
      <dgm:spPr/>
    </dgm:pt>
    <dgm:pt modelId="{3A216BB5-E589-4330-90F0-2A81524644B5}" type="pres">
      <dgm:prSet presAssocID="{82D72E7F-AA28-4ECF-BE7B-3E06A461D615}" presName="descendantText" presStyleLbl="alignAcc1" presStyleIdx="4" presStyleCnt="5">
        <dgm:presLayoutVars>
          <dgm:bulletEnabled val="1"/>
        </dgm:presLayoutVars>
      </dgm:prSet>
      <dgm:spPr/>
    </dgm:pt>
  </dgm:ptLst>
  <dgm:cxnLst>
    <dgm:cxn modelId="{79BBB309-EC4D-4730-9363-81666AEA037E}" type="presOf" srcId="{306DA2C7-7678-4AC5-842C-0DAA9E8A7173}" destId="{E2E2DE0D-8F09-423C-A2BA-1E44D9A0BC48}" srcOrd="0" destOrd="0" presId="urn:microsoft.com/office/officeart/2005/8/layout/chevron2"/>
    <dgm:cxn modelId="{D54F8D0D-5FC2-4038-91FE-0292E36CA2A2}" srcId="{9D716541-5734-4CB3-9A3E-28A14E98ECDF}" destId="{EED41A62-7683-40EB-935B-73C2A852DF5F}" srcOrd="0" destOrd="0" parTransId="{7CCAE28A-8CCC-452D-B608-F2E81E6A3A2A}" sibTransId="{3BE31161-BCCF-49BA-85FE-626CB49936D0}"/>
    <dgm:cxn modelId="{9F5F3012-D8DB-406B-8CB2-7168EB1E5A59}" srcId="{9D716541-5734-4CB3-9A3E-28A14E98ECDF}" destId="{C275C05D-4598-44E7-B625-C3AD37AFDD2D}" srcOrd="1" destOrd="0" parTransId="{75EFA2ED-D06C-40E1-BD81-4EC8E482C816}" sibTransId="{41F6E779-840D-45E7-9808-0DE47A0628E7}"/>
    <dgm:cxn modelId="{6030CB1F-A0C4-4259-97C7-C8F7BDDFF4BC}" type="presOf" srcId="{9B2679CA-5196-4425-AAE4-B191E5186C84}" destId="{18A850AB-5DF5-4B85-8D30-42E4872A21AE}" srcOrd="0" destOrd="0" presId="urn:microsoft.com/office/officeart/2005/8/layout/chevron2"/>
    <dgm:cxn modelId="{8174332B-894A-48A6-9A5F-681BD42F74C1}" srcId="{9D716541-5734-4CB3-9A3E-28A14E98ECDF}" destId="{82D72E7F-AA28-4ECF-BE7B-3E06A461D615}" srcOrd="4" destOrd="0" parTransId="{D98E8AE6-5E0B-4E5D-91F8-825E0826492B}" sibTransId="{CD14870E-69B8-44D1-86A2-D8E12357CB82}"/>
    <dgm:cxn modelId="{C1F4A22C-5FFC-4A08-A9EA-BF3D16159AE7}" type="presOf" srcId="{F3A2D8CA-9184-4454-A1EC-9E13E1FC7E14}" destId="{FD43509A-29DD-40F4-B4BB-FA5917788BF6}" srcOrd="0" destOrd="0" presId="urn:microsoft.com/office/officeart/2005/8/layout/chevron2"/>
    <dgm:cxn modelId="{4474BB2C-4A69-4F37-BFF7-65436F193446}" type="presOf" srcId="{BE0FCC69-AD79-45C7-A9E7-40B36C49F7AB}" destId="{3A216BB5-E589-4330-90F0-2A81524644B5}" srcOrd="0" destOrd="0" presId="urn:microsoft.com/office/officeart/2005/8/layout/chevron2"/>
    <dgm:cxn modelId="{92550F39-DEA8-497F-8876-42300E23E03F}" type="presOf" srcId="{EED41A62-7683-40EB-935B-73C2A852DF5F}" destId="{1DC81F08-2073-4384-8F8C-442AC8359D4B}" srcOrd="0" destOrd="0" presId="urn:microsoft.com/office/officeart/2005/8/layout/chevron2"/>
    <dgm:cxn modelId="{88188E3F-9A4D-4805-87A7-E4B38A4B7693}" type="presOf" srcId="{9D716541-5734-4CB3-9A3E-28A14E98ECDF}" destId="{8425C326-BC26-4DD3-AEA0-AA240FFD7ED9}" srcOrd="0" destOrd="0" presId="urn:microsoft.com/office/officeart/2005/8/layout/chevron2"/>
    <dgm:cxn modelId="{EA1C8340-18DF-4AA9-A1FC-C66F4E40340A}" srcId="{9D716541-5734-4CB3-9A3E-28A14E98ECDF}" destId="{8A870660-5B54-423C-BE88-91986606BC59}" srcOrd="3" destOrd="0" parTransId="{09313E44-BBBA-456C-9899-CF072AAE319F}" sibTransId="{8C5F8A91-FE35-4E67-A096-6FD8C94F92F3}"/>
    <dgm:cxn modelId="{2387685C-D6D5-4C83-B443-401DE9B8FB73}" type="presOf" srcId="{CAD3B175-9223-4676-BA01-A8B3C9D52005}" destId="{7DE650C5-1B36-4596-9351-7FD387E64061}" srcOrd="0" destOrd="0" presId="urn:microsoft.com/office/officeart/2005/8/layout/chevron2"/>
    <dgm:cxn modelId="{E628B962-3219-4181-8518-3B69FB9F9B64}" srcId="{EED41A62-7683-40EB-935B-73C2A852DF5F}" destId="{306DA2C7-7678-4AC5-842C-0DAA9E8A7173}" srcOrd="0" destOrd="0" parTransId="{A4F23F90-CB8F-4AAF-BD40-188234B52E05}" sibTransId="{38257BB8-874F-432D-B1CA-0BF5E491CBA9}"/>
    <dgm:cxn modelId="{D483F165-BD9A-4D70-84A0-95375D35F3A8}" srcId="{9B2679CA-5196-4425-AAE4-B191E5186C84}" destId="{7E6079CB-629F-45A7-8BE6-3E0FB94DDE7E}" srcOrd="0" destOrd="0" parTransId="{28A9F133-214E-45A2-BDED-0FD5C35ABD96}" sibTransId="{1F10D188-4027-419A-977B-151FA0087342}"/>
    <dgm:cxn modelId="{39F1D167-02A9-433F-8BFE-314EA7982A0C}" srcId="{82D72E7F-AA28-4ECF-BE7B-3E06A461D615}" destId="{BE0FCC69-AD79-45C7-A9E7-40B36C49F7AB}" srcOrd="0" destOrd="0" parTransId="{7896531A-9EA6-4E63-BE0E-7ABF0325D50F}" sibTransId="{713D9BB0-6757-4161-9867-40E831E6658C}"/>
    <dgm:cxn modelId="{412C0F57-1897-4A00-9597-07D10EA399AA}" srcId="{9D716541-5734-4CB3-9A3E-28A14E98ECDF}" destId="{9B2679CA-5196-4425-AAE4-B191E5186C84}" srcOrd="2" destOrd="0" parTransId="{D7E385FB-F202-4A2F-A08F-AC20016D62A9}" sibTransId="{3A549E67-DB24-4E40-B393-6E3CE23DA6F3}"/>
    <dgm:cxn modelId="{DA62F386-4CCC-4C38-AC01-D0DBD65FA78D}" type="presOf" srcId="{8A870660-5B54-423C-BE88-91986606BC59}" destId="{18698212-72D2-4AF8-A19C-19B638A269FB}" srcOrd="0" destOrd="0" presId="urn:microsoft.com/office/officeart/2005/8/layout/chevron2"/>
    <dgm:cxn modelId="{32723497-ED4C-418D-AB37-448489EC467C}" type="presOf" srcId="{7E6079CB-629F-45A7-8BE6-3E0FB94DDE7E}" destId="{AA3F0840-6748-4442-9153-C42D572F59EA}" srcOrd="0" destOrd="0" presId="urn:microsoft.com/office/officeart/2005/8/layout/chevron2"/>
    <dgm:cxn modelId="{381492A9-2A1F-4C09-AD04-4FEFCF3806C1}" srcId="{8A870660-5B54-423C-BE88-91986606BC59}" destId="{F3A2D8CA-9184-4454-A1EC-9E13E1FC7E14}" srcOrd="0" destOrd="0" parTransId="{FC074925-C95C-41CE-99C3-FD613F98A76C}" sibTransId="{990D8E1C-768A-4DDA-8137-D58D3DEADE11}"/>
    <dgm:cxn modelId="{CF1367BE-08CD-4C77-9A7C-86D599B175C4}" srcId="{C275C05D-4598-44E7-B625-C3AD37AFDD2D}" destId="{CAD3B175-9223-4676-BA01-A8B3C9D52005}" srcOrd="0" destOrd="0" parTransId="{59C44415-ED74-4BC2-BD2B-D008A860D38A}" sibTransId="{4AF66628-F9D0-4F03-B457-578CC9A8F7E1}"/>
    <dgm:cxn modelId="{7EF083E3-2FDC-4FD2-8972-526DE7F79A28}" type="presOf" srcId="{82D72E7F-AA28-4ECF-BE7B-3E06A461D615}" destId="{9DD1FC77-B9F0-43A2-9814-E7C28BFFE0AE}" srcOrd="0" destOrd="0" presId="urn:microsoft.com/office/officeart/2005/8/layout/chevron2"/>
    <dgm:cxn modelId="{C4FCD0FC-9C15-4702-B5FE-647E7A4DC871}" type="presOf" srcId="{C275C05D-4598-44E7-B625-C3AD37AFDD2D}" destId="{C9A5C025-7D46-4485-85A1-870A764525F2}" srcOrd="0" destOrd="0" presId="urn:microsoft.com/office/officeart/2005/8/layout/chevron2"/>
    <dgm:cxn modelId="{0302F48D-08E0-4FD8-B533-76A22F5D7505}" type="presParOf" srcId="{8425C326-BC26-4DD3-AEA0-AA240FFD7ED9}" destId="{474A6FFE-36C8-44AE-A64B-D14E184026BB}" srcOrd="0" destOrd="0" presId="urn:microsoft.com/office/officeart/2005/8/layout/chevron2"/>
    <dgm:cxn modelId="{C5CCD680-93F5-43E9-A9A8-65BB7397CC4C}" type="presParOf" srcId="{474A6FFE-36C8-44AE-A64B-D14E184026BB}" destId="{1DC81F08-2073-4384-8F8C-442AC8359D4B}" srcOrd="0" destOrd="0" presId="urn:microsoft.com/office/officeart/2005/8/layout/chevron2"/>
    <dgm:cxn modelId="{E51EB3CB-5972-44A2-9864-D05EB48E1F6E}" type="presParOf" srcId="{474A6FFE-36C8-44AE-A64B-D14E184026BB}" destId="{E2E2DE0D-8F09-423C-A2BA-1E44D9A0BC48}" srcOrd="1" destOrd="0" presId="urn:microsoft.com/office/officeart/2005/8/layout/chevron2"/>
    <dgm:cxn modelId="{4F7A4B82-808B-42F3-A65A-D29022B58A7F}" type="presParOf" srcId="{8425C326-BC26-4DD3-AEA0-AA240FFD7ED9}" destId="{E2A0A38B-739A-47BA-A75D-AF0C2BE8301E}" srcOrd="1" destOrd="0" presId="urn:microsoft.com/office/officeart/2005/8/layout/chevron2"/>
    <dgm:cxn modelId="{1072CAC1-F011-4D79-95C5-D77AB996FF47}" type="presParOf" srcId="{8425C326-BC26-4DD3-AEA0-AA240FFD7ED9}" destId="{F250FE43-8DBB-42F8-92B3-75EED3C884D6}" srcOrd="2" destOrd="0" presId="urn:microsoft.com/office/officeart/2005/8/layout/chevron2"/>
    <dgm:cxn modelId="{A77901E7-A0B3-47F8-8B44-05A3CAFFBC96}" type="presParOf" srcId="{F250FE43-8DBB-42F8-92B3-75EED3C884D6}" destId="{C9A5C025-7D46-4485-85A1-870A764525F2}" srcOrd="0" destOrd="0" presId="urn:microsoft.com/office/officeart/2005/8/layout/chevron2"/>
    <dgm:cxn modelId="{D1F0AC2E-5353-4BF4-8777-8457F3ECBFA6}" type="presParOf" srcId="{F250FE43-8DBB-42F8-92B3-75EED3C884D6}" destId="{7DE650C5-1B36-4596-9351-7FD387E64061}" srcOrd="1" destOrd="0" presId="urn:microsoft.com/office/officeart/2005/8/layout/chevron2"/>
    <dgm:cxn modelId="{69EBDFF6-58E2-4168-9DBE-5679B4D1A2F1}" type="presParOf" srcId="{8425C326-BC26-4DD3-AEA0-AA240FFD7ED9}" destId="{81324909-9EE8-4941-9B86-4B69752860AD}" srcOrd="3" destOrd="0" presId="urn:microsoft.com/office/officeart/2005/8/layout/chevron2"/>
    <dgm:cxn modelId="{851240FD-9B48-4228-AE2C-840EDDD58E6D}" type="presParOf" srcId="{8425C326-BC26-4DD3-AEA0-AA240FFD7ED9}" destId="{28B6E082-88B5-442F-AA99-E7E15103BB78}" srcOrd="4" destOrd="0" presId="urn:microsoft.com/office/officeart/2005/8/layout/chevron2"/>
    <dgm:cxn modelId="{11351B94-7D9D-41FD-B960-C39C7EEE699A}" type="presParOf" srcId="{28B6E082-88B5-442F-AA99-E7E15103BB78}" destId="{18A850AB-5DF5-4B85-8D30-42E4872A21AE}" srcOrd="0" destOrd="0" presId="urn:microsoft.com/office/officeart/2005/8/layout/chevron2"/>
    <dgm:cxn modelId="{3F14BAE5-7973-4F99-AB1B-F9450C7421B6}" type="presParOf" srcId="{28B6E082-88B5-442F-AA99-E7E15103BB78}" destId="{AA3F0840-6748-4442-9153-C42D572F59EA}" srcOrd="1" destOrd="0" presId="urn:microsoft.com/office/officeart/2005/8/layout/chevron2"/>
    <dgm:cxn modelId="{C68FFC02-E0A8-4CFA-B52F-9D26D69FE93D}" type="presParOf" srcId="{8425C326-BC26-4DD3-AEA0-AA240FFD7ED9}" destId="{B61BF876-B339-46F2-A8A5-B7D7FAF489E7}" srcOrd="5" destOrd="0" presId="urn:microsoft.com/office/officeart/2005/8/layout/chevron2"/>
    <dgm:cxn modelId="{B4839F89-2A8F-48E0-B696-05CC0825BC03}" type="presParOf" srcId="{8425C326-BC26-4DD3-AEA0-AA240FFD7ED9}" destId="{A50A10C1-F15C-4FFD-BF7F-F14B40FF9489}" srcOrd="6" destOrd="0" presId="urn:microsoft.com/office/officeart/2005/8/layout/chevron2"/>
    <dgm:cxn modelId="{2AB60448-8FE6-48F0-AA60-42DB47BCBFAA}" type="presParOf" srcId="{A50A10C1-F15C-4FFD-BF7F-F14B40FF9489}" destId="{18698212-72D2-4AF8-A19C-19B638A269FB}" srcOrd="0" destOrd="0" presId="urn:microsoft.com/office/officeart/2005/8/layout/chevron2"/>
    <dgm:cxn modelId="{8300A581-B905-4A7B-8506-62117B02D98A}" type="presParOf" srcId="{A50A10C1-F15C-4FFD-BF7F-F14B40FF9489}" destId="{FD43509A-29DD-40F4-B4BB-FA5917788BF6}" srcOrd="1" destOrd="0" presId="urn:microsoft.com/office/officeart/2005/8/layout/chevron2"/>
    <dgm:cxn modelId="{7A9630DE-E448-4FAE-92AA-9BBDB9A2613F}" type="presParOf" srcId="{8425C326-BC26-4DD3-AEA0-AA240FFD7ED9}" destId="{2F3CAAE7-C90D-4C9E-B506-32CFF9336654}" srcOrd="7" destOrd="0" presId="urn:microsoft.com/office/officeart/2005/8/layout/chevron2"/>
    <dgm:cxn modelId="{781B3A59-5B98-47A6-92B1-A6F8AE74A60F}" type="presParOf" srcId="{8425C326-BC26-4DD3-AEA0-AA240FFD7ED9}" destId="{913E4399-9806-47A7-9600-A70B78FBC84A}" srcOrd="8" destOrd="0" presId="urn:microsoft.com/office/officeart/2005/8/layout/chevron2"/>
    <dgm:cxn modelId="{0D018891-07F2-47E7-9473-FE7DDACED454}" type="presParOf" srcId="{913E4399-9806-47A7-9600-A70B78FBC84A}" destId="{9DD1FC77-B9F0-43A2-9814-E7C28BFFE0AE}" srcOrd="0" destOrd="0" presId="urn:microsoft.com/office/officeart/2005/8/layout/chevron2"/>
    <dgm:cxn modelId="{68087C56-37D9-4986-9B11-8D27AADC6D2F}" type="presParOf" srcId="{913E4399-9806-47A7-9600-A70B78FBC84A}" destId="{3A216BB5-E589-4330-90F0-2A81524644B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987C7-457D-40BA-A54D-AB02B1F8348A}">
      <dsp:nvSpPr>
        <dsp:cNvPr id="0" name=""/>
        <dsp:cNvSpPr/>
      </dsp:nvSpPr>
      <dsp:spPr>
        <a:xfrm>
          <a:off x="0" y="0"/>
          <a:ext cx="724204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971375-F51F-4DB3-A723-283322C55351}">
      <dsp:nvSpPr>
        <dsp:cNvPr id="0" name=""/>
        <dsp:cNvSpPr/>
      </dsp:nvSpPr>
      <dsp:spPr>
        <a:xfrm>
          <a:off x="0" y="0"/>
          <a:ext cx="7242048" cy="147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Intentional touching/contact that can be reasonably construed as being for the purpose of arousal, gratification or any other improper purpose by the perpetrator.</a:t>
          </a:r>
        </a:p>
      </dsp:txBody>
      <dsp:txXfrm>
        <a:off x="0" y="0"/>
        <a:ext cx="7242048" cy="1474185"/>
      </dsp:txXfrm>
    </dsp:sp>
    <dsp:sp modelId="{F037A842-2F0A-4E29-BA2F-BABC882D9468}">
      <dsp:nvSpPr>
        <dsp:cNvPr id="0" name=""/>
        <dsp:cNvSpPr/>
      </dsp:nvSpPr>
      <dsp:spPr>
        <a:xfrm>
          <a:off x="0" y="1474185"/>
          <a:ext cx="7242048"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07E453-B52D-4DBE-A570-8161F6E53D3C}">
      <dsp:nvSpPr>
        <dsp:cNvPr id="0" name=""/>
        <dsp:cNvSpPr/>
      </dsp:nvSpPr>
      <dsp:spPr>
        <a:xfrm>
          <a:off x="0" y="1474185"/>
          <a:ext cx="7242048" cy="147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Sexual penetration.</a:t>
          </a:r>
        </a:p>
        <a:p>
          <a:pPr marL="0" lvl="0" indent="0" algn="l" defTabSz="1022350">
            <a:lnSpc>
              <a:spcPct val="90000"/>
            </a:lnSpc>
            <a:spcBef>
              <a:spcPct val="0"/>
            </a:spcBef>
            <a:spcAft>
              <a:spcPct val="35000"/>
            </a:spcAft>
            <a:buNone/>
          </a:pPr>
          <a:endParaRPr lang="en-US" sz="2300" kern="1200" dirty="0"/>
        </a:p>
      </dsp:txBody>
      <dsp:txXfrm>
        <a:off x="0" y="1474185"/>
        <a:ext cx="7242048" cy="1474185"/>
      </dsp:txXfrm>
    </dsp:sp>
    <dsp:sp modelId="{30D13BB6-9A81-41B4-AD2D-9A68BAF72777}">
      <dsp:nvSpPr>
        <dsp:cNvPr id="0" name=""/>
        <dsp:cNvSpPr/>
      </dsp:nvSpPr>
      <dsp:spPr>
        <a:xfrm>
          <a:off x="0" y="2948371"/>
          <a:ext cx="7242048"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9F99E7-4598-4D12-A08C-B262F206DAAA}">
      <dsp:nvSpPr>
        <dsp:cNvPr id="0" name=""/>
        <dsp:cNvSpPr/>
      </dsp:nvSpPr>
      <dsp:spPr>
        <a:xfrm>
          <a:off x="0" y="2948371"/>
          <a:ext cx="7242048" cy="147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Accosting, soliciting or enticing to commit, or attempt to commit an act of sexual contact or penetration, including prostitution.</a:t>
          </a:r>
        </a:p>
      </dsp:txBody>
      <dsp:txXfrm>
        <a:off x="0" y="2948371"/>
        <a:ext cx="7242048" cy="1474185"/>
      </dsp:txXfrm>
    </dsp:sp>
    <dsp:sp modelId="{66D5934E-93C6-47BA-B077-21ABFD4CC3F7}">
      <dsp:nvSpPr>
        <dsp:cNvPr id="0" name=""/>
        <dsp:cNvSpPr/>
      </dsp:nvSpPr>
      <dsp:spPr>
        <a:xfrm>
          <a:off x="0" y="4422557"/>
          <a:ext cx="7242048"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5868C2-9F44-4ABA-981E-0F56A14705CD}">
      <dsp:nvSpPr>
        <dsp:cNvPr id="0" name=""/>
        <dsp:cNvSpPr/>
      </dsp:nvSpPr>
      <dsp:spPr>
        <a:xfrm>
          <a:off x="0" y="4422557"/>
          <a:ext cx="7242048" cy="147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Sexual abuse may not always involve sexual penetration. </a:t>
          </a:r>
        </a:p>
      </dsp:txBody>
      <dsp:txXfrm>
        <a:off x="0" y="4422557"/>
        <a:ext cx="7242048" cy="1474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3C6F7-4897-4035-BA90-59F7160BBDAB}">
      <dsp:nvSpPr>
        <dsp:cNvPr id="0" name=""/>
        <dsp:cNvSpPr/>
      </dsp:nvSpPr>
      <dsp:spPr>
        <a:xfrm>
          <a:off x="0" y="2879"/>
          <a:ext cx="724204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B5DEA-BB1A-4421-B541-C72A71AAFB4D}">
      <dsp:nvSpPr>
        <dsp:cNvPr id="0" name=""/>
        <dsp:cNvSpPr/>
      </dsp:nvSpPr>
      <dsp:spPr>
        <a:xfrm>
          <a:off x="0" y="2879"/>
          <a:ext cx="1448409" cy="5890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Indicators:</a:t>
          </a:r>
          <a:endParaRPr lang="en-US" sz="2200" kern="1200"/>
        </a:p>
      </dsp:txBody>
      <dsp:txXfrm>
        <a:off x="0" y="2879"/>
        <a:ext cx="1448409" cy="5890984"/>
      </dsp:txXfrm>
    </dsp:sp>
    <dsp:sp modelId="{6FC099EA-F6C1-4D47-B084-F248B69064FA}">
      <dsp:nvSpPr>
        <dsp:cNvPr id="0" name=""/>
        <dsp:cNvSpPr/>
      </dsp:nvSpPr>
      <dsp:spPr>
        <a:xfrm>
          <a:off x="1557040" y="49262"/>
          <a:ext cx="5685007" cy="927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Physical evidence (genital bruising, presence of semen, etc.).</a:t>
          </a:r>
        </a:p>
      </dsp:txBody>
      <dsp:txXfrm>
        <a:off x="1557040" y="49262"/>
        <a:ext cx="5685007" cy="927657"/>
      </dsp:txXfrm>
    </dsp:sp>
    <dsp:sp modelId="{3A6594D1-C8B7-48D3-B4CE-78A1BD198C30}">
      <dsp:nvSpPr>
        <dsp:cNvPr id="0" name=""/>
        <dsp:cNvSpPr/>
      </dsp:nvSpPr>
      <dsp:spPr>
        <a:xfrm>
          <a:off x="1448409" y="976919"/>
          <a:ext cx="579363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090228-6E16-43DC-8F29-BE9EFC5B0773}">
      <dsp:nvSpPr>
        <dsp:cNvPr id="0" name=""/>
        <dsp:cNvSpPr/>
      </dsp:nvSpPr>
      <dsp:spPr>
        <a:xfrm>
          <a:off x="1557040" y="1023302"/>
          <a:ext cx="5685007" cy="927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Pregnancy or contracting a venereal disease, especially in children 12 years or younger (</a:t>
          </a:r>
          <a:r>
            <a:rPr lang="en-US" sz="2000" b="1" kern="1200" dirty="0"/>
            <a:t>requires a report to CPS</a:t>
          </a:r>
          <a:r>
            <a:rPr lang="en-US" sz="2000" kern="1200" dirty="0"/>
            <a:t>).</a:t>
          </a:r>
        </a:p>
      </dsp:txBody>
      <dsp:txXfrm>
        <a:off x="1557040" y="1023302"/>
        <a:ext cx="5685007" cy="927657"/>
      </dsp:txXfrm>
    </dsp:sp>
    <dsp:sp modelId="{EE96941C-54BB-4EC1-BB08-92B82ACE4ECE}">
      <dsp:nvSpPr>
        <dsp:cNvPr id="0" name=""/>
        <dsp:cNvSpPr/>
      </dsp:nvSpPr>
      <dsp:spPr>
        <a:xfrm>
          <a:off x="1448409" y="1950959"/>
          <a:ext cx="579363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07A718-B5A9-4FC2-8FD4-FA083DDC017D}">
      <dsp:nvSpPr>
        <dsp:cNvPr id="0" name=""/>
        <dsp:cNvSpPr/>
      </dsp:nvSpPr>
      <dsp:spPr>
        <a:xfrm>
          <a:off x="1557040" y="1997342"/>
          <a:ext cx="5685007" cy="927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Self-reports sexual abuse. </a:t>
          </a:r>
        </a:p>
      </dsp:txBody>
      <dsp:txXfrm>
        <a:off x="1557040" y="1997342"/>
        <a:ext cx="5685007" cy="927657"/>
      </dsp:txXfrm>
    </dsp:sp>
    <dsp:sp modelId="{4B7696D2-A7E2-45BC-B7FA-4CDF9EFBEE46}">
      <dsp:nvSpPr>
        <dsp:cNvPr id="0" name=""/>
        <dsp:cNvSpPr/>
      </dsp:nvSpPr>
      <dsp:spPr>
        <a:xfrm>
          <a:off x="1448409" y="2925000"/>
          <a:ext cx="579363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56C32C-9990-4801-94A5-67F5CEDDFF46}">
      <dsp:nvSpPr>
        <dsp:cNvPr id="0" name=""/>
        <dsp:cNvSpPr/>
      </dsp:nvSpPr>
      <dsp:spPr>
        <a:xfrm>
          <a:off x="1557040" y="2971383"/>
          <a:ext cx="5685007" cy="927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Inappropriate sexualized behavior, outside of normal exploration relevant to age and development. </a:t>
          </a:r>
        </a:p>
      </dsp:txBody>
      <dsp:txXfrm>
        <a:off x="1557040" y="2971383"/>
        <a:ext cx="5685007" cy="927657"/>
      </dsp:txXfrm>
    </dsp:sp>
    <dsp:sp modelId="{F8B11BCB-B57D-4AAC-9214-727B4F6E4F47}">
      <dsp:nvSpPr>
        <dsp:cNvPr id="0" name=""/>
        <dsp:cNvSpPr/>
      </dsp:nvSpPr>
      <dsp:spPr>
        <a:xfrm>
          <a:off x="1448409" y="3899040"/>
          <a:ext cx="579363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BA9855-0ABC-40CF-A480-2A4130A324B6}">
      <dsp:nvSpPr>
        <dsp:cNvPr id="0" name=""/>
        <dsp:cNvSpPr/>
      </dsp:nvSpPr>
      <dsp:spPr>
        <a:xfrm>
          <a:off x="1557040" y="3945423"/>
          <a:ext cx="5685007" cy="927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Sudden change in behavior, isolated or secretive.</a:t>
          </a:r>
        </a:p>
      </dsp:txBody>
      <dsp:txXfrm>
        <a:off x="1557040" y="3945423"/>
        <a:ext cx="5685007" cy="927657"/>
      </dsp:txXfrm>
    </dsp:sp>
    <dsp:sp modelId="{0B1F109B-D8D5-4803-8A31-BC8E01C0F62D}">
      <dsp:nvSpPr>
        <dsp:cNvPr id="0" name=""/>
        <dsp:cNvSpPr/>
      </dsp:nvSpPr>
      <dsp:spPr>
        <a:xfrm>
          <a:off x="1448409" y="4873080"/>
          <a:ext cx="579363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444D86-FB7E-40AD-BBF1-822DA1575008}">
      <dsp:nvSpPr>
        <dsp:cNvPr id="0" name=""/>
        <dsp:cNvSpPr/>
      </dsp:nvSpPr>
      <dsp:spPr>
        <a:xfrm>
          <a:off x="1557040" y="4919463"/>
          <a:ext cx="5685007" cy="927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Running</a:t>
          </a:r>
          <a:r>
            <a:rPr lang="en-US" sz="2000" kern="1200" baseline="0" dirty="0"/>
            <a:t> away. </a:t>
          </a:r>
          <a:endParaRPr lang="en-US" sz="2000" kern="1200" dirty="0"/>
        </a:p>
      </dsp:txBody>
      <dsp:txXfrm>
        <a:off x="1557040" y="4919463"/>
        <a:ext cx="5685007" cy="927657"/>
      </dsp:txXfrm>
    </dsp:sp>
    <dsp:sp modelId="{5C06F9DD-D18D-4D72-8122-F2B8C05B4330}">
      <dsp:nvSpPr>
        <dsp:cNvPr id="0" name=""/>
        <dsp:cNvSpPr/>
      </dsp:nvSpPr>
      <dsp:spPr>
        <a:xfrm>
          <a:off x="1448409" y="5847121"/>
          <a:ext cx="579363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60BDD-C0B2-47E1-9229-E50CFF88F0A4}">
      <dsp:nvSpPr>
        <dsp:cNvPr id="0" name=""/>
        <dsp:cNvSpPr/>
      </dsp:nvSpPr>
      <dsp:spPr>
        <a:xfrm>
          <a:off x="51" y="187969"/>
          <a:ext cx="4913783" cy="7200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Sex Trafficking </a:t>
          </a:r>
        </a:p>
      </dsp:txBody>
      <dsp:txXfrm>
        <a:off x="51" y="187969"/>
        <a:ext cx="4913783" cy="720000"/>
      </dsp:txXfrm>
    </dsp:sp>
    <dsp:sp modelId="{7AD020E6-BC2C-499E-9BD6-E1AFFEBC478A}">
      <dsp:nvSpPr>
        <dsp:cNvPr id="0" name=""/>
        <dsp:cNvSpPr/>
      </dsp:nvSpPr>
      <dsp:spPr>
        <a:xfrm>
          <a:off x="51" y="907969"/>
          <a:ext cx="4913783" cy="325539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Subjecting an individual to the recruitment, harboring, transportation, provision, patronizing, or soliciting for the purposes of a commercial sex act or trafficking an individual for a commercial sex act induced by force, fraud, or coercion.</a:t>
          </a:r>
        </a:p>
      </dsp:txBody>
      <dsp:txXfrm>
        <a:off x="51" y="907969"/>
        <a:ext cx="4913783" cy="3255398"/>
      </dsp:txXfrm>
    </dsp:sp>
    <dsp:sp modelId="{B59326EE-120F-4F21-8A81-AD82747C8884}">
      <dsp:nvSpPr>
        <dsp:cNvPr id="0" name=""/>
        <dsp:cNvSpPr/>
      </dsp:nvSpPr>
      <dsp:spPr>
        <a:xfrm>
          <a:off x="5601764" y="187969"/>
          <a:ext cx="4913783" cy="7200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Labor Trafficking </a:t>
          </a:r>
        </a:p>
      </dsp:txBody>
      <dsp:txXfrm>
        <a:off x="5601764" y="187969"/>
        <a:ext cx="4913783" cy="720000"/>
      </dsp:txXfrm>
    </dsp:sp>
    <dsp:sp modelId="{2BF04180-007C-4610-9D2D-BE16568898F0}">
      <dsp:nvSpPr>
        <dsp:cNvPr id="0" name=""/>
        <dsp:cNvSpPr/>
      </dsp:nvSpPr>
      <dsp:spPr>
        <a:xfrm>
          <a:off x="5601764" y="907969"/>
          <a:ext cx="4913783" cy="325539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A person recruited, enticed, harbored, transported, provided, or obtained for the purposes of labor or services. </a:t>
          </a:r>
        </a:p>
        <a:p>
          <a:pPr marL="228600" lvl="1" indent="-228600" algn="l" defTabSz="1111250">
            <a:lnSpc>
              <a:spcPct val="90000"/>
            </a:lnSpc>
            <a:spcBef>
              <a:spcPct val="0"/>
            </a:spcBef>
            <a:spcAft>
              <a:spcPct val="15000"/>
            </a:spcAft>
            <a:buChar char="•"/>
          </a:pPr>
          <a:r>
            <a:rPr lang="en-US" sz="2500" kern="1200" dirty="0"/>
            <a:t>Can include domestic servitude, force labor in restaurants or salons, forced agricultural labor or debt bondage. </a:t>
          </a:r>
        </a:p>
      </dsp:txBody>
      <dsp:txXfrm>
        <a:off x="5601764" y="907969"/>
        <a:ext cx="4913783" cy="32553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4D927-8BF8-44FD-B80A-BB7179493262}">
      <dsp:nvSpPr>
        <dsp:cNvPr id="0" name=""/>
        <dsp:cNvSpPr/>
      </dsp:nvSpPr>
      <dsp:spPr>
        <a:xfrm>
          <a:off x="0" y="502"/>
          <a:ext cx="7878854"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91CDCD-DC38-453A-8E45-C25610C1BB1A}">
      <dsp:nvSpPr>
        <dsp:cNvPr id="0" name=""/>
        <dsp:cNvSpPr/>
      </dsp:nvSpPr>
      <dsp:spPr>
        <a:xfrm>
          <a:off x="209416" y="156266"/>
          <a:ext cx="380756" cy="3807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A2E69D-BD73-4096-A81B-D961233863FD}">
      <dsp:nvSpPr>
        <dsp:cNvPr id="0" name=""/>
        <dsp:cNvSpPr/>
      </dsp:nvSpPr>
      <dsp:spPr>
        <a:xfrm>
          <a:off x="799588" y="502"/>
          <a:ext cx="707926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dirty="0"/>
            <a:t>Sexually transmitted diseases </a:t>
          </a:r>
        </a:p>
      </dsp:txBody>
      <dsp:txXfrm>
        <a:off x="799588" y="502"/>
        <a:ext cx="7079265" cy="692284"/>
      </dsp:txXfrm>
    </dsp:sp>
    <dsp:sp modelId="{AD1A1924-E69B-4FC3-BCC8-63824CA63B20}">
      <dsp:nvSpPr>
        <dsp:cNvPr id="0" name=""/>
        <dsp:cNvSpPr/>
      </dsp:nvSpPr>
      <dsp:spPr>
        <a:xfrm>
          <a:off x="0" y="865858"/>
          <a:ext cx="7878854"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DB313C-E9C9-4066-A75B-3ACCE6BA3F20}">
      <dsp:nvSpPr>
        <dsp:cNvPr id="0" name=""/>
        <dsp:cNvSpPr/>
      </dsp:nvSpPr>
      <dsp:spPr>
        <a:xfrm>
          <a:off x="209416" y="1021622"/>
          <a:ext cx="380756" cy="3807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3DCA38-CA69-4A37-AD4D-9DB9DA19B95A}">
      <dsp:nvSpPr>
        <dsp:cNvPr id="0" name=""/>
        <dsp:cNvSpPr/>
      </dsp:nvSpPr>
      <dsp:spPr>
        <a:xfrm>
          <a:off x="799588" y="865858"/>
          <a:ext cx="707926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dirty="0"/>
            <a:t>Symptoms of post-traumatic stress</a:t>
          </a:r>
        </a:p>
      </dsp:txBody>
      <dsp:txXfrm>
        <a:off x="799588" y="865858"/>
        <a:ext cx="7079265" cy="692284"/>
      </dsp:txXfrm>
    </dsp:sp>
    <dsp:sp modelId="{F2130E8C-A126-4228-893F-0317DF8DDEDC}">
      <dsp:nvSpPr>
        <dsp:cNvPr id="0" name=""/>
        <dsp:cNvSpPr/>
      </dsp:nvSpPr>
      <dsp:spPr>
        <a:xfrm>
          <a:off x="0" y="1731214"/>
          <a:ext cx="7878854"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B60DA8-2B7B-4C80-84E8-DAEB4F61EE65}">
      <dsp:nvSpPr>
        <dsp:cNvPr id="0" name=""/>
        <dsp:cNvSpPr/>
      </dsp:nvSpPr>
      <dsp:spPr>
        <a:xfrm>
          <a:off x="209416" y="1886978"/>
          <a:ext cx="380756" cy="380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4B8B40-E60C-47AD-B5DE-937C4FBE0576}">
      <dsp:nvSpPr>
        <dsp:cNvPr id="0" name=""/>
        <dsp:cNvSpPr/>
      </dsp:nvSpPr>
      <dsp:spPr>
        <a:xfrm>
          <a:off x="799588" y="1731214"/>
          <a:ext cx="707926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dirty="0"/>
            <a:t>Malnourished or always hungry </a:t>
          </a:r>
        </a:p>
      </dsp:txBody>
      <dsp:txXfrm>
        <a:off x="799588" y="1731214"/>
        <a:ext cx="7079265" cy="692284"/>
      </dsp:txXfrm>
    </dsp:sp>
    <dsp:sp modelId="{F39C55C3-BA85-42FB-AA06-5A028D39033A}">
      <dsp:nvSpPr>
        <dsp:cNvPr id="0" name=""/>
        <dsp:cNvSpPr/>
      </dsp:nvSpPr>
      <dsp:spPr>
        <a:xfrm>
          <a:off x="0" y="2596570"/>
          <a:ext cx="7878854"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6F3AE7-9ADE-46D0-AB5F-3453DD4D02FA}">
      <dsp:nvSpPr>
        <dsp:cNvPr id="0" name=""/>
        <dsp:cNvSpPr/>
      </dsp:nvSpPr>
      <dsp:spPr>
        <a:xfrm>
          <a:off x="209416" y="2752334"/>
          <a:ext cx="380756" cy="3807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E765A2-136F-485D-9FF7-7C9907689ECC}">
      <dsp:nvSpPr>
        <dsp:cNvPr id="0" name=""/>
        <dsp:cNvSpPr/>
      </dsp:nvSpPr>
      <dsp:spPr>
        <a:xfrm>
          <a:off x="799588" y="2596570"/>
          <a:ext cx="707926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dirty="0"/>
            <a:t>Signs of physical and/or sexual abuse, physical restraint, confinement or torture</a:t>
          </a:r>
        </a:p>
      </dsp:txBody>
      <dsp:txXfrm>
        <a:off x="799588" y="2596570"/>
        <a:ext cx="7079265" cy="692284"/>
      </dsp:txXfrm>
    </dsp:sp>
    <dsp:sp modelId="{F31D9C98-DE45-41B4-8252-70981E00BD7D}">
      <dsp:nvSpPr>
        <dsp:cNvPr id="0" name=""/>
        <dsp:cNvSpPr/>
      </dsp:nvSpPr>
      <dsp:spPr>
        <a:xfrm>
          <a:off x="0" y="3461926"/>
          <a:ext cx="7878854"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C6A87B-EC79-42F7-8F9A-3FDEC4C172A6}">
      <dsp:nvSpPr>
        <dsp:cNvPr id="0" name=""/>
        <dsp:cNvSpPr/>
      </dsp:nvSpPr>
      <dsp:spPr>
        <a:xfrm>
          <a:off x="209416" y="3617690"/>
          <a:ext cx="380756" cy="3807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086597-49D2-465F-89C9-8F29BADD13D7}">
      <dsp:nvSpPr>
        <dsp:cNvPr id="0" name=""/>
        <dsp:cNvSpPr/>
      </dsp:nvSpPr>
      <dsp:spPr>
        <a:xfrm>
          <a:off x="799588" y="3461926"/>
          <a:ext cx="707926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dirty="0"/>
            <a:t>Victims and perpetrators are often skilled at concealing their situations</a:t>
          </a:r>
        </a:p>
      </dsp:txBody>
      <dsp:txXfrm>
        <a:off x="799588" y="3461926"/>
        <a:ext cx="7079265" cy="692284"/>
      </dsp:txXfrm>
    </dsp:sp>
    <dsp:sp modelId="{4C93E84C-B4D2-4F5E-BF45-63CBE75D1420}">
      <dsp:nvSpPr>
        <dsp:cNvPr id="0" name=""/>
        <dsp:cNvSpPr/>
      </dsp:nvSpPr>
      <dsp:spPr>
        <a:xfrm>
          <a:off x="0" y="4327282"/>
          <a:ext cx="7878854"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4E4F2F-9F49-4C93-8556-F1E1568A14B8}">
      <dsp:nvSpPr>
        <dsp:cNvPr id="0" name=""/>
        <dsp:cNvSpPr/>
      </dsp:nvSpPr>
      <dsp:spPr>
        <a:xfrm>
          <a:off x="209416" y="4483046"/>
          <a:ext cx="380756" cy="380756"/>
        </a:xfrm>
        <a:prstGeom prst="rect">
          <a:avLst/>
        </a:prstGeom>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9E167A-A45E-4089-888C-F83A334EF69F}">
      <dsp:nvSpPr>
        <dsp:cNvPr id="0" name=""/>
        <dsp:cNvSpPr/>
      </dsp:nvSpPr>
      <dsp:spPr>
        <a:xfrm>
          <a:off x="799588" y="4327282"/>
          <a:ext cx="707926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dirty="0"/>
            <a:t>Live with other unrelated youth and with unrelated adults</a:t>
          </a:r>
        </a:p>
      </dsp:txBody>
      <dsp:txXfrm>
        <a:off x="799588" y="4327282"/>
        <a:ext cx="7079265" cy="692284"/>
      </dsp:txXfrm>
    </dsp:sp>
    <dsp:sp modelId="{1BAA4A23-DD5C-4F63-8D5F-525CE402A132}">
      <dsp:nvSpPr>
        <dsp:cNvPr id="0" name=""/>
        <dsp:cNvSpPr/>
      </dsp:nvSpPr>
      <dsp:spPr>
        <a:xfrm>
          <a:off x="0" y="5192638"/>
          <a:ext cx="7878854"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6E13B-3449-4B85-B48C-0EBCEC8F8618}">
      <dsp:nvSpPr>
        <dsp:cNvPr id="0" name=""/>
        <dsp:cNvSpPr/>
      </dsp:nvSpPr>
      <dsp:spPr>
        <a:xfrm>
          <a:off x="209416" y="5348402"/>
          <a:ext cx="380756" cy="38075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04AB80-74DD-480E-9510-4E4857EBEF73}">
      <dsp:nvSpPr>
        <dsp:cNvPr id="0" name=""/>
        <dsp:cNvSpPr/>
      </dsp:nvSpPr>
      <dsp:spPr>
        <a:xfrm>
          <a:off x="799588" y="5192638"/>
          <a:ext cx="707926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dirty="0"/>
            <a:t>Not in control of their own identification documents  </a:t>
          </a:r>
        </a:p>
      </dsp:txBody>
      <dsp:txXfrm>
        <a:off x="799588" y="5192638"/>
        <a:ext cx="7079265" cy="6922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4D927-8BF8-44FD-B80A-BB7179493262}">
      <dsp:nvSpPr>
        <dsp:cNvPr id="0" name=""/>
        <dsp:cNvSpPr/>
      </dsp:nvSpPr>
      <dsp:spPr>
        <a:xfrm>
          <a:off x="0" y="502"/>
          <a:ext cx="65136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91CDCD-DC38-453A-8E45-C25610C1BB1A}">
      <dsp:nvSpPr>
        <dsp:cNvPr id="0" name=""/>
        <dsp:cNvSpPr/>
      </dsp:nvSpPr>
      <dsp:spPr>
        <a:xfrm>
          <a:off x="209416" y="156266"/>
          <a:ext cx="380756" cy="3807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A2E69D-BD73-4096-A81B-D961233863FD}">
      <dsp:nvSpPr>
        <dsp:cNvPr id="0" name=""/>
        <dsp:cNvSpPr/>
      </dsp:nvSpPr>
      <dsp:spPr>
        <a:xfrm>
          <a:off x="799588" y="502"/>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a:t>Move the child to a private area</a:t>
          </a:r>
        </a:p>
      </dsp:txBody>
      <dsp:txXfrm>
        <a:off x="799588" y="502"/>
        <a:ext cx="5714015" cy="692284"/>
      </dsp:txXfrm>
    </dsp:sp>
    <dsp:sp modelId="{AD1A1924-E69B-4FC3-BCC8-63824CA63B20}">
      <dsp:nvSpPr>
        <dsp:cNvPr id="0" name=""/>
        <dsp:cNvSpPr/>
      </dsp:nvSpPr>
      <dsp:spPr>
        <a:xfrm>
          <a:off x="0" y="865858"/>
          <a:ext cx="65136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DB313C-E9C9-4066-A75B-3ACCE6BA3F20}">
      <dsp:nvSpPr>
        <dsp:cNvPr id="0" name=""/>
        <dsp:cNvSpPr/>
      </dsp:nvSpPr>
      <dsp:spPr>
        <a:xfrm>
          <a:off x="209416" y="1021622"/>
          <a:ext cx="380756" cy="3807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3DCA38-CA69-4A37-AD4D-9DB9DA19B95A}">
      <dsp:nvSpPr>
        <dsp:cNvPr id="0" name=""/>
        <dsp:cNvSpPr/>
      </dsp:nvSpPr>
      <dsp:spPr>
        <a:xfrm>
          <a:off x="799588" y="865858"/>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a:t>Maintain eye contact</a:t>
          </a:r>
        </a:p>
      </dsp:txBody>
      <dsp:txXfrm>
        <a:off x="799588" y="865858"/>
        <a:ext cx="5714015" cy="692284"/>
      </dsp:txXfrm>
    </dsp:sp>
    <dsp:sp modelId="{F2130E8C-A126-4228-893F-0317DF8DDEDC}">
      <dsp:nvSpPr>
        <dsp:cNvPr id="0" name=""/>
        <dsp:cNvSpPr/>
      </dsp:nvSpPr>
      <dsp:spPr>
        <a:xfrm>
          <a:off x="0" y="1731214"/>
          <a:ext cx="65136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B60DA8-2B7B-4C80-84E8-DAEB4F61EE65}">
      <dsp:nvSpPr>
        <dsp:cNvPr id="0" name=""/>
        <dsp:cNvSpPr/>
      </dsp:nvSpPr>
      <dsp:spPr>
        <a:xfrm>
          <a:off x="209416" y="1886978"/>
          <a:ext cx="380756" cy="380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4B8B40-E60C-47AD-B5DE-937C4FBE0576}">
      <dsp:nvSpPr>
        <dsp:cNvPr id="0" name=""/>
        <dsp:cNvSpPr/>
      </dsp:nvSpPr>
      <dsp:spPr>
        <a:xfrm>
          <a:off x="799588" y="1731214"/>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a:t>Use a soothing and supportive stance and tone</a:t>
          </a:r>
        </a:p>
      </dsp:txBody>
      <dsp:txXfrm>
        <a:off x="799588" y="1731214"/>
        <a:ext cx="5714015" cy="692284"/>
      </dsp:txXfrm>
    </dsp:sp>
    <dsp:sp modelId="{F39C55C3-BA85-42FB-AA06-5A028D39033A}">
      <dsp:nvSpPr>
        <dsp:cNvPr id="0" name=""/>
        <dsp:cNvSpPr/>
      </dsp:nvSpPr>
      <dsp:spPr>
        <a:xfrm>
          <a:off x="0" y="2596570"/>
          <a:ext cx="65136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6F3AE7-9ADE-46D0-AB5F-3453DD4D02FA}">
      <dsp:nvSpPr>
        <dsp:cNvPr id="0" name=""/>
        <dsp:cNvSpPr/>
      </dsp:nvSpPr>
      <dsp:spPr>
        <a:xfrm>
          <a:off x="209416" y="2752334"/>
          <a:ext cx="380756" cy="3807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E765A2-136F-485D-9FF7-7C9907689ECC}">
      <dsp:nvSpPr>
        <dsp:cNvPr id="0" name=""/>
        <dsp:cNvSpPr/>
      </dsp:nvSpPr>
      <dsp:spPr>
        <a:xfrm>
          <a:off x="799588" y="2596570"/>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a:t>Do not display any signs of shock</a:t>
          </a:r>
        </a:p>
      </dsp:txBody>
      <dsp:txXfrm>
        <a:off x="799588" y="2596570"/>
        <a:ext cx="5714015" cy="692284"/>
      </dsp:txXfrm>
    </dsp:sp>
    <dsp:sp modelId="{F31D9C98-DE45-41B4-8252-70981E00BD7D}">
      <dsp:nvSpPr>
        <dsp:cNvPr id="0" name=""/>
        <dsp:cNvSpPr/>
      </dsp:nvSpPr>
      <dsp:spPr>
        <a:xfrm>
          <a:off x="0" y="3461926"/>
          <a:ext cx="65136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C6A87B-EC79-42F7-8F9A-3FDEC4C172A6}">
      <dsp:nvSpPr>
        <dsp:cNvPr id="0" name=""/>
        <dsp:cNvSpPr/>
      </dsp:nvSpPr>
      <dsp:spPr>
        <a:xfrm>
          <a:off x="209416" y="3617690"/>
          <a:ext cx="380756" cy="3807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086597-49D2-465F-89C9-8F29BADD13D7}">
      <dsp:nvSpPr>
        <dsp:cNvPr id="0" name=""/>
        <dsp:cNvSpPr/>
      </dsp:nvSpPr>
      <dsp:spPr>
        <a:xfrm>
          <a:off x="799588" y="3461926"/>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a:t>Do not display signs of disapproval</a:t>
          </a:r>
        </a:p>
      </dsp:txBody>
      <dsp:txXfrm>
        <a:off x="799588" y="3461926"/>
        <a:ext cx="5714015" cy="692284"/>
      </dsp:txXfrm>
    </dsp:sp>
    <dsp:sp modelId="{4C93E84C-B4D2-4F5E-BF45-63CBE75D1420}">
      <dsp:nvSpPr>
        <dsp:cNvPr id="0" name=""/>
        <dsp:cNvSpPr/>
      </dsp:nvSpPr>
      <dsp:spPr>
        <a:xfrm>
          <a:off x="0" y="4327282"/>
          <a:ext cx="65136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4E4F2F-9F49-4C93-8556-F1E1568A14B8}">
      <dsp:nvSpPr>
        <dsp:cNvPr id="0" name=""/>
        <dsp:cNvSpPr/>
      </dsp:nvSpPr>
      <dsp:spPr>
        <a:xfrm>
          <a:off x="209416" y="4483046"/>
          <a:ext cx="380756" cy="38075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9E167A-A45E-4089-888C-F83A334EF69F}">
      <dsp:nvSpPr>
        <dsp:cNvPr id="0" name=""/>
        <dsp:cNvSpPr/>
      </dsp:nvSpPr>
      <dsp:spPr>
        <a:xfrm>
          <a:off x="799588" y="4327282"/>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a:t>Ask open ended questions (“how” and “what”)</a:t>
          </a:r>
        </a:p>
      </dsp:txBody>
      <dsp:txXfrm>
        <a:off x="799588" y="4327282"/>
        <a:ext cx="5714015" cy="692284"/>
      </dsp:txXfrm>
    </dsp:sp>
    <dsp:sp modelId="{1BAA4A23-DD5C-4F63-8D5F-525CE402A132}">
      <dsp:nvSpPr>
        <dsp:cNvPr id="0" name=""/>
        <dsp:cNvSpPr/>
      </dsp:nvSpPr>
      <dsp:spPr>
        <a:xfrm>
          <a:off x="0" y="5192638"/>
          <a:ext cx="6513603" cy="6922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6E13B-3449-4B85-B48C-0EBCEC8F8618}">
      <dsp:nvSpPr>
        <dsp:cNvPr id="0" name=""/>
        <dsp:cNvSpPr/>
      </dsp:nvSpPr>
      <dsp:spPr>
        <a:xfrm>
          <a:off x="209416" y="5348402"/>
          <a:ext cx="380756" cy="38075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04AB80-74DD-480E-9510-4E4857EBEF73}">
      <dsp:nvSpPr>
        <dsp:cNvPr id="0" name=""/>
        <dsp:cNvSpPr/>
      </dsp:nvSpPr>
      <dsp:spPr>
        <a:xfrm>
          <a:off x="799588" y="5192638"/>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marL="0" lvl="0" indent="0" algn="l" defTabSz="711200">
            <a:lnSpc>
              <a:spcPct val="90000"/>
            </a:lnSpc>
            <a:spcBef>
              <a:spcPct val="0"/>
            </a:spcBef>
            <a:spcAft>
              <a:spcPct val="35000"/>
            </a:spcAft>
            <a:buNone/>
          </a:pPr>
          <a:r>
            <a:rPr lang="en-US" sz="1600" kern="1200"/>
            <a:t>After speaking with the child, take detailed notes about the conversation</a:t>
          </a:r>
        </a:p>
      </dsp:txBody>
      <dsp:txXfrm>
        <a:off x="799588" y="5192638"/>
        <a:ext cx="5714015" cy="6922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C6640-AB86-49F5-BEA0-DB63FDE5EBA0}">
      <dsp:nvSpPr>
        <dsp:cNvPr id="0" name=""/>
        <dsp:cNvSpPr/>
      </dsp:nvSpPr>
      <dsp:spPr>
        <a:xfrm>
          <a:off x="0" y="51300"/>
          <a:ext cx="10905066" cy="8634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A detailed report would be as follows: </a:t>
          </a:r>
        </a:p>
      </dsp:txBody>
      <dsp:txXfrm>
        <a:off x="42151" y="93451"/>
        <a:ext cx="10820764" cy="779158"/>
      </dsp:txXfrm>
    </dsp:sp>
    <dsp:sp modelId="{E9EE3CF7-E661-41B9-865F-3B4C78F9345A}">
      <dsp:nvSpPr>
        <dsp:cNvPr id="0" name=""/>
        <dsp:cNvSpPr/>
      </dsp:nvSpPr>
      <dsp:spPr>
        <a:xfrm>
          <a:off x="0" y="914760"/>
          <a:ext cx="10905066" cy="3427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45720" rIns="256032" bIns="45720" numCol="1" spcCol="1270" anchor="t" anchorCtr="0">
          <a:noAutofit/>
        </a:bodyPr>
        <a:lstStyle/>
        <a:p>
          <a:pPr marL="285750" lvl="1" indent="-285750" algn="l" defTabSz="1244600">
            <a:lnSpc>
              <a:spcPct val="90000"/>
            </a:lnSpc>
            <a:spcBef>
              <a:spcPct val="0"/>
            </a:spcBef>
            <a:spcAft>
              <a:spcPct val="20000"/>
            </a:spcAft>
            <a:buNone/>
          </a:pPr>
          <a:r>
            <a:rPr lang="en-US" sz="2800" kern="1200" dirty="0"/>
            <a:t>“On 05/01/2019, Johnny reported his mother hit him four times on the right elbow with a wooden spoon. The incident happened in Johnny’s bedroom. On 05/02/2019, Johnny had a large, circular, dark purple bruise on his inner right elbow. Johnny is afraid to go home because he fears being hit.”</a:t>
          </a:r>
        </a:p>
        <a:p>
          <a:pPr marL="285750" lvl="1" indent="-285750" algn="l" defTabSz="1244600">
            <a:lnSpc>
              <a:spcPct val="90000"/>
            </a:lnSpc>
            <a:spcBef>
              <a:spcPct val="0"/>
            </a:spcBef>
            <a:spcAft>
              <a:spcPct val="20000"/>
            </a:spcAft>
            <a:buNone/>
          </a:pPr>
          <a:endParaRPr lang="en-US" sz="2800" kern="1200" dirty="0"/>
        </a:p>
        <a:p>
          <a:pPr marL="285750" lvl="1" indent="-285750" algn="l" defTabSz="1244600">
            <a:lnSpc>
              <a:spcPct val="90000"/>
            </a:lnSpc>
            <a:spcBef>
              <a:spcPct val="0"/>
            </a:spcBef>
            <a:spcAft>
              <a:spcPct val="20000"/>
            </a:spcAft>
            <a:buNone/>
          </a:pPr>
          <a:r>
            <a:rPr lang="en-US" sz="2800" kern="1200" dirty="0"/>
            <a:t>You can also utilize the </a:t>
          </a:r>
          <a:r>
            <a:rPr lang="en-US" sz="2800" kern="1200" dirty="0">
              <a:hlinkClick xmlns:r="http://schemas.openxmlformats.org/officeDocument/2006/relationships" r:id="rId1"/>
            </a:rPr>
            <a:t>Guide to Detailed Reporting </a:t>
          </a:r>
          <a:r>
            <a:rPr lang="en-US" sz="2800" kern="1200" dirty="0"/>
            <a:t>found on the MDHHS Mandated Reporters website. </a:t>
          </a:r>
        </a:p>
      </dsp:txBody>
      <dsp:txXfrm>
        <a:off x="0" y="914760"/>
        <a:ext cx="10905066" cy="34279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81F08-2073-4384-8F8C-442AC8359D4B}">
      <dsp:nvSpPr>
        <dsp:cNvPr id="0" name=""/>
        <dsp:cNvSpPr/>
      </dsp:nvSpPr>
      <dsp:spPr>
        <a:xfrm rot="5400000">
          <a:off x="-171965" y="168206"/>
          <a:ext cx="1194255" cy="864669"/>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Category V</a:t>
          </a:r>
        </a:p>
      </dsp:txBody>
      <dsp:txXfrm rot="-5400000">
        <a:off x="-7171" y="435748"/>
        <a:ext cx="864669" cy="329586"/>
      </dsp:txXfrm>
    </dsp:sp>
    <dsp:sp modelId="{E2E2DE0D-8F09-423C-A2BA-1E44D9A0BC48}">
      <dsp:nvSpPr>
        <dsp:cNvPr id="0" name=""/>
        <dsp:cNvSpPr/>
      </dsp:nvSpPr>
      <dsp:spPr>
        <a:xfrm rot="5400000">
          <a:off x="5780604" y="-4934039"/>
          <a:ext cx="776266" cy="10651171"/>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i="1" kern="1200" dirty="0"/>
            <a:t>No services recommended </a:t>
          </a:r>
          <a:r>
            <a:rPr lang="en-US" sz="1600" kern="1200" dirty="0"/>
            <a:t>– Following a field investigation, CPS determines there was no evidence of child abuse or neglect.</a:t>
          </a:r>
        </a:p>
      </dsp:txBody>
      <dsp:txXfrm rot="-5400000">
        <a:off x="843152" y="41307"/>
        <a:ext cx="10613277" cy="700478"/>
      </dsp:txXfrm>
    </dsp:sp>
    <dsp:sp modelId="{C9A5C025-7D46-4485-85A1-870A764525F2}">
      <dsp:nvSpPr>
        <dsp:cNvPr id="0" name=""/>
        <dsp:cNvSpPr/>
      </dsp:nvSpPr>
      <dsp:spPr>
        <a:xfrm rot="5400000">
          <a:off x="-186311" y="1260786"/>
          <a:ext cx="1194255" cy="835978"/>
        </a:xfrm>
        <a:prstGeom prst="chevron">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Category IV</a:t>
          </a:r>
        </a:p>
      </dsp:txBody>
      <dsp:txXfrm rot="-5400000">
        <a:off x="-7172" y="1499636"/>
        <a:ext cx="835978" cy="358277"/>
      </dsp:txXfrm>
    </dsp:sp>
    <dsp:sp modelId="{7DE650C5-1B36-4596-9351-7FD387E64061}">
      <dsp:nvSpPr>
        <dsp:cNvPr id="0" name=""/>
        <dsp:cNvSpPr/>
      </dsp:nvSpPr>
      <dsp:spPr>
        <a:xfrm rot="5400000">
          <a:off x="5766258" y="-3855803"/>
          <a:ext cx="776266" cy="10651171"/>
        </a:xfrm>
        <a:prstGeom prst="round2Same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i="1" kern="1200" dirty="0"/>
            <a:t>Community services recommended</a:t>
          </a:r>
          <a:r>
            <a:rPr lang="en-US" sz="1600" kern="1200" dirty="0"/>
            <a:t> – Though child abuse or neglect was not confirmed, community services are recommended by CPS.</a:t>
          </a:r>
        </a:p>
      </dsp:txBody>
      <dsp:txXfrm rot="-5400000">
        <a:off x="828806" y="1119543"/>
        <a:ext cx="10613277" cy="700478"/>
      </dsp:txXfrm>
    </dsp:sp>
    <dsp:sp modelId="{18A850AB-5DF5-4B85-8D30-42E4872A21AE}">
      <dsp:nvSpPr>
        <dsp:cNvPr id="0" name=""/>
        <dsp:cNvSpPr/>
      </dsp:nvSpPr>
      <dsp:spPr>
        <a:xfrm rot="5400000">
          <a:off x="-186311" y="2339022"/>
          <a:ext cx="1194255" cy="835978"/>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i="0" kern="1200">
              <a:effectLst/>
              <a:latin typeface="Calibri" panose="020F0502020204030204" pitchFamily="34" charset="0"/>
            </a:rPr>
            <a:t>Category III</a:t>
          </a:r>
          <a:endParaRPr lang="en-US" sz="1300" i="0" kern="1200"/>
        </a:p>
      </dsp:txBody>
      <dsp:txXfrm rot="-5400000">
        <a:off x="-7172" y="2577872"/>
        <a:ext cx="835978" cy="358277"/>
      </dsp:txXfrm>
    </dsp:sp>
    <dsp:sp modelId="{AA3F0840-6748-4442-9153-C42D572F59EA}">
      <dsp:nvSpPr>
        <dsp:cNvPr id="0" name=""/>
        <dsp:cNvSpPr/>
      </dsp:nvSpPr>
      <dsp:spPr>
        <a:xfrm rot="5400000">
          <a:off x="5766258" y="-2777568"/>
          <a:ext cx="776266" cy="10651171"/>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i="1" kern="1200"/>
            <a:t>Community services are needed</a:t>
          </a:r>
          <a:r>
            <a:rPr lang="en-US" sz="1600" kern="1200"/>
            <a:t>– A preponderance of evidence supports child abuse or neglect occurred. The risk assessment (structured-decision making tool) indicates low or moderate risk of future harm to the child(ren).</a:t>
          </a:r>
        </a:p>
      </dsp:txBody>
      <dsp:txXfrm rot="-5400000">
        <a:off x="828806" y="2197778"/>
        <a:ext cx="10613277" cy="700478"/>
      </dsp:txXfrm>
    </dsp:sp>
    <dsp:sp modelId="{18698212-72D2-4AF8-A19C-19B638A269FB}">
      <dsp:nvSpPr>
        <dsp:cNvPr id="0" name=""/>
        <dsp:cNvSpPr/>
      </dsp:nvSpPr>
      <dsp:spPr>
        <a:xfrm rot="5400000">
          <a:off x="-186311" y="3417257"/>
          <a:ext cx="1194255" cy="835978"/>
        </a:xfrm>
        <a:prstGeom prst="chevron">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a:effectLst/>
              <a:latin typeface="Calibri" panose="020F0502020204030204" pitchFamily="34" charset="0"/>
            </a:rPr>
            <a:t>Category II</a:t>
          </a:r>
          <a:endParaRPr lang="en-US" sz="1300" kern="1200"/>
        </a:p>
      </dsp:txBody>
      <dsp:txXfrm rot="-5400000">
        <a:off x="-7172" y="3656107"/>
        <a:ext cx="835978" cy="358277"/>
      </dsp:txXfrm>
    </dsp:sp>
    <dsp:sp modelId="{FD43509A-29DD-40F4-B4BB-FA5917788BF6}">
      <dsp:nvSpPr>
        <dsp:cNvPr id="0" name=""/>
        <dsp:cNvSpPr/>
      </dsp:nvSpPr>
      <dsp:spPr>
        <a:xfrm rot="5400000">
          <a:off x="5766258" y="-1699333"/>
          <a:ext cx="776266" cy="10651171"/>
        </a:xfrm>
        <a:prstGeom prst="round2Same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i="1" kern="1200"/>
            <a:t>Services are required to maintain the child safely in the caretaker’s home</a:t>
          </a:r>
          <a:r>
            <a:rPr lang="en-US" sz="1600" kern="1200"/>
            <a:t>– A preponderance of evidence supports child abuse or neglect occurred. The risk assessment suggests high or intensive risk of future harm to the child(ren). MDHHS and community services are needed.</a:t>
          </a:r>
        </a:p>
      </dsp:txBody>
      <dsp:txXfrm rot="-5400000">
        <a:off x="828806" y="3276013"/>
        <a:ext cx="10613277" cy="700478"/>
      </dsp:txXfrm>
    </dsp:sp>
    <dsp:sp modelId="{9DD1FC77-B9F0-43A2-9814-E7C28BFFE0AE}">
      <dsp:nvSpPr>
        <dsp:cNvPr id="0" name=""/>
        <dsp:cNvSpPr/>
      </dsp:nvSpPr>
      <dsp:spPr>
        <a:xfrm rot="5400000">
          <a:off x="-186311" y="4495492"/>
          <a:ext cx="1194255" cy="835978"/>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a:effectLst/>
              <a:latin typeface="Calibri" panose="020F0502020204030204" pitchFamily="34" charset="0"/>
            </a:rPr>
            <a:t>Category I</a:t>
          </a:r>
          <a:endParaRPr lang="en-US" sz="1300" kern="1200"/>
        </a:p>
      </dsp:txBody>
      <dsp:txXfrm rot="-5400000">
        <a:off x="-7172" y="4734342"/>
        <a:ext cx="835978" cy="358277"/>
      </dsp:txXfrm>
    </dsp:sp>
    <dsp:sp modelId="{3A216BB5-E589-4330-90F0-2A81524644B5}">
      <dsp:nvSpPr>
        <dsp:cNvPr id="0" name=""/>
        <dsp:cNvSpPr/>
      </dsp:nvSpPr>
      <dsp:spPr>
        <a:xfrm rot="5400000">
          <a:off x="5766258" y="-621098"/>
          <a:ext cx="776266" cy="10651171"/>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i="1" kern="1200"/>
            <a:t>A court petition is filed</a:t>
          </a:r>
          <a:r>
            <a:rPr lang="en-US" sz="1600" kern="1200"/>
            <a:t>– A preponderance of evidence supports child abuse or neglect occurred and the law requires a court petition, court ordered services are needed to keep the child(ren) safe in the caretaker’s home, or a child is unsafe in the caretaker’s home. </a:t>
          </a:r>
        </a:p>
      </dsp:txBody>
      <dsp:txXfrm rot="-5400000">
        <a:off x="828806" y="4354248"/>
        <a:ext cx="10613277" cy="7004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0AA84-BE2A-4556-AA0D-DF734EA48D3B}" type="datetimeFigureOut">
              <a:rPr lang="en-US" smtClean="0"/>
              <a:t>09/09/2021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95487A-44E5-406A-A3C2-D30ABB0A2BBD}" type="slidenum">
              <a:rPr lang="en-US" smtClean="0"/>
              <a:t>‹#›</a:t>
            </a:fld>
            <a:endParaRPr lang="en-US"/>
          </a:p>
        </p:txBody>
      </p:sp>
    </p:spTree>
    <p:extLst>
      <p:ext uri="{BB962C8B-B14F-4D97-AF65-F5344CB8AC3E}">
        <p14:creationId xmlns:p14="http://schemas.microsoft.com/office/powerpoint/2010/main" val="1046679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chemeClr val="tx1"/>
                </a:solidFill>
              </a:rPr>
              <a:t>Review</a:t>
            </a:r>
            <a:r>
              <a:rPr lang="en-US" b="0" baseline="0" dirty="0">
                <a:solidFill>
                  <a:schemeClr val="tx1"/>
                </a:solidFill>
              </a:rPr>
              <a:t> how to use Webinar during Train the Trainer Training.  Google Chrome and Internet Explorer work.  </a:t>
            </a:r>
          </a:p>
          <a:p>
            <a:endParaRPr lang="en-US" b="0" baseline="0" dirty="0">
              <a:solidFill>
                <a:schemeClr val="tx1"/>
              </a:solidFill>
            </a:endParaRPr>
          </a:p>
          <a:p>
            <a:r>
              <a:rPr lang="en-US" b="0" baseline="0" dirty="0">
                <a:solidFill>
                  <a:schemeClr val="tx1"/>
                </a:solidFill>
              </a:rPr>
              <a:t>The content of the slide presentation must remain static with the exception of slides that are locally nuanced (slide #2). Please send any curriculum feedback to parksc@michigan.gov. </a:t>
            </a:r>
          </a:p>
          <a:p>
            <a:endParaRPr lang="en-US" b="0" baseline="0" dirty="0">
              <a:solidFill>
                <a:schemeClr val="tx1"/>
              </a:solidFill>
            </a:endParaRPr>
          </a:p>
          <a:p>
            <a:r>
              <a:rPr lang="en-US" b="0" baseline="0" dirty="0">
                <a:solidFill>
                  <a:schemeClr val="tx1"/>
                </a:solidFill>
              </a:rPr>
              <a:t>As needed, instructors may use the “Instructor Notes” section of the slides to input their own specific reminders/notes as needed based upon audience requirements. </a:t>
            </a:r>
          </a:p>
          <a:p>
            <a:endParaRPr lang="en-US" dirty="0"/>
          </a:p>
          <a:p>
            <a:r>
              <a:rPr lang="en-US" dirty="0"/>
              <a:t>There will be an error message when opening </a:t>
            </a:r>
            <a:r>
              <a:rPr lang="en-US" dirty="0" err="1"/>
              <a:t>powerpoint</a:t>
            </a:r>
            <a:r>
              <a:rPr lang="en-US" dirty="0"/>
              <a:t> stating: “References to external media object have been blocked.” </a:t>
            </a:r>
          </a:p>
          <a:p>
            <a:r>
              <a:rPr lang="en-US" dirty="0"/>
              <a:t>Click “enable content” to allow a video to show within slide 21. The video is also located at Michigan.gov/mandated reporter under resources. </a:t>
            </a:r>
          </a:p>
          <a:p>
            <a:endParaRPr lang="en-US" dirty="0"/>
          </a:p>
          <a:p>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1</a:t>
            </a:fld>
            <a:endParaRPr lang="en-US"/>
          </a:p>
        </p:txBody>
      </p:sp>
    </p:spTree>
    <p:extLst>
      <p:ext uri="{BB962C8B-B14F-4D97-AF65-F5344CB8AC3E}">
        <p14:creationId xmlns:p14="http://schemas.microsoft.com/office/powerpoint/2010/main" val="1537806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buFont typeface="Wingdings" panose="05000000000000000000" pitchFamily="2" charset="2"/>
              <a:buNone/>
            </a:pPr>
            <a:r>
              <a:rPr lang="en-US" sz="1200" b="0" dirty="0">
                <a:solidFill>
                  <a:schemeClr val="tx1"/>
                </a:solidFill>
              </a:rPr>
              <a:t>Mental</a:t>
            </a:r>
            <a:r>
              <a:rPr lang="en-US" sz="1200" b="0" baseline="0" dirty="0">
                <a:solidFill>
                  <a:schemeClr val="tx1"/>
                </a:solidFill>
              </a:rPr>
              <a:t> Injury:</a:t>
            </a:r>
            <a:endParaRPr lang="en-US" sz="1200" b="0" dirty="0">
              <a:solidFill>
                <a:schemeClr val="tx1"/>
              </a:solidFill>
            </a:endParaRPr>
          </a:p>
          <a:p>
            <a:pPr lvl="0">
              <a:lnSpc>
                <a:spcPct val="150000"/>
              </a:lnSpc>
              <a:buFont typeface="Wingdings" panose="05000000000000000000" pitchFamily="2" charset="2"/>
              <a:buChar char="§"/>
            </a:pPr>
            <a:r>
              <a:rPr lang="en-US" sz="1200" b="0" dirty="0">
                <a:solidFill>
                  <a:schemeClr val="tx1"/>
                </a:solidFill>
              </a:rPr>
              <a:t>Highly</a:t>
            </a:r>
            <a:r>
              <a:rPr lang="en-US" sz="1200" b="0" baseline="0" dirty="0">
                <a:solidFill>
                  <a:schemeClr val="tx1"/>
                </a:solidFill>
              </a:rPr>
              <a:t> specialized</a:t>
            </a:r>
          </a:p>
          <a:p>
            <a:pPr lvl="0">
              <a:lnSpc>
                <a:spcPct val="150000"/>
              </a:lnSpc>
              <a:buFont typeface="Wingdings" panose="05000000000000000000" pitchFamily="2" charset="2"/>
              <a:buChar char="§"/>
            </a:pPr>
            <a:r>
              <a:rPr lang="en-US" sz="1200" b="0" baseline="0" dirty="0">
                <a:solidFill>
                  <a:schemeClr val="tx1"/>
                </a:solidFill>
              </a:rPr>
              <a:t>Cannot make a finding per policy without a mental health practitioner. </a:t>
            </a:r>
            <a:endParaRPr lang="en-US" sz="1200" b="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11</a:t>
            </a:fld>
            <a:endParaRPr lang="en-US"/>
          </a:p>
        </p:txBody>
      </p:sp>
    </p:spTree>
    <p:extLst>
      <p:ext uri="{BB962C8B-B14F-4D97-AF65-F5344CB8AC3E}">
        <p14:creationId xmlns:p14="http://schemas.microsoft.com/office/powerpoint/2010/main" val="446954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12</a:t>
            </a:fld>
            <a:endParaRPr lang="en-US"/>
          </a:p>
        </p:txBody>
      </p:sp>
    </p:spTree>
    <p:extLst>
      <p:ext uri="{BB962C8B-B14F-4D97-AF65-F5344CB8AC3E}">
        <p14:creationId xmlns:p14="http://schemas.microsoft.com/office/powerpoint/2010/main" val="2557846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Other indicators may include:  </a:t>
            </a: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aseline="0" dirty="0">
                <a:solidFill>
                  <a:schemeClr val="tx1"/>
                </a:solidFill>
              </a:rPr>
              <a:t>bloody underwear or diapers </a:t>
            </a: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aseline="0" dirty="0">
                <a:solidFill>
                  <a:schemeClr val="tx1"/>
                </a:solidFill>
              </a:rPr>
              <a:t>trouble sitting or walking </a:t>
            </a: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aseline="0" dirty="0">
                <a:solidFill>
                  <a:schemeClr val="tx1"/>
                </a:solidFill>
              </a:rPr>
              <a:t>excessive preoccupation or itching in the genital area </a:t>
            </a: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aseline="0" dirty="0">
                <a:solidFill>
                  <a:schemeClr val="tx1"/>
                </a:solidFill>
              </a:rPr>
              <a:t>sudden change of behavior </a:t>
            </a:r>
          </a:p>
          <a:p>
            <a:pPr marL="1714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aseline="0" dirty="0">
                <a:solidFill>
                  <a:schemeClr val="tx1"/>
                </a:solidFill>
              </a:rPr>
              <a:t>dramatic weight change.  </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*Any of these indicators, when considered individually or together, may or may not be indicative of sexual abuse.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FF0000"/>
                </a:solidFill>
              </a:rPr>
              <a:t>	</a:t>
            </a:r>
            <a:endParaRPr lang="en-US" sz="1200" dirty="0"/>
          </a:p>
          <a:p>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13</a:t>
            </a:fld>
            <a:endParaRPr lang="en-US"/>
          </a:p>
        </p:txBody>
      </p:sp>
    </p:spTree>
    <p:extLst>
      <p:ext uri="{BB962C8B-B14F-4D97-AF65-F5344CB8AC3E}">
        <p14:creationId xmlns:p14="http://schemas.microsoft.com/office/powerpoint/2010/main" val="1543967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If the person performing the act is under 18-years-old then they are considered victims, regardless of force.</a:t>
            </a:r>
            <a:endParaRPr lang="en-US" sz="1200" baseline="0" dirty="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Optional if asked or discussed: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About child sex trafficking, a question may be asked regarding whether parents are reported to CPS if they are the ones trafficking their child.  Answer is yes.  If they are not involved, this is not a CPS case but rather a criminal case.</a:t>
            </a:r>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14</a:t>
            </a:fld>
            <a:endParaRPr lang="en-US"/>
          </a:p>
        </p:txBody>
      </p:sp>
    </p:spTree>
    <p:extLst>
      <p:ext uri="{BB962C8B-B14F-4D97-AF65-F5344CB8AC3E}">
        <p14:creationId xmlns:p14="http://schemas.microsoft.com/office/powerpoint/2010/main" val="466028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*Any of these indicators, when considered individually or together, may or may not be indicative of human trafficking.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15</a:t>
            </a:fld>
            <a:endParaRPr lang="en-US"/>
          </a:p>
        </p:txBody>
      </p:sp>
    </p:spTree>
    <p:extLst>
      <p:ext uri="{BB962C8B-B14F-4D97-AF65-F5344CB8AC3E}">
        <p14:creationId xmlns:p14="http://schemas.microsoft.com/office/powerpoint/2010/main" val="1837775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16</a:t>
            </a:fld>
            <a:endParaRPr lang="en-US"/>
          </a:p>
        </p:txBody>
      </p:sp>
    </p:spTree>
    <p:extLst>
      <p:ext uri="{BB962C8B-B14F-4D97-AF65-F5344CB8AC3E}">
        <p14:creationId xmlns:p14="http://schemas.microsoft.com/office/powerpoint/2010/main" val="2708399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17</a:t>
            </a:fld>
            <a:endParaRPr lang="en-US"/>
          </a:p>
        </p:txBody>
      </p:sp>
    </p:spTree>
    <p:extLst>
      <p:ext uri="{BB962C8B-B14F-4D97-AF65-F5344CB8AC3E}">
        <p14:creationId xmlns:p14="http://schemas.microsoft.com/office/powerpoint/2010/main" val="1941959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18</a:t>
            </a:fld>
            <a:endParaRPr lang="en-US"/>
          </a:p>
        </p:txBody>
      </p:sp>
    </p:spTree>
    <p:extLst>
      <p:ext uri="{BB962C8B-B14F-4D97-AF65-F5344CB8AC3E}">
        <p14:creationId xmlns:p14="http://schemas.microsoft.com/office/powerpoint/2010/main" val="3772588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9495487A-44E5-406A-A3C2-D30ABB0A2BBD}" type="slidenum">
              <a:rPr lang="en-US" smtClean="0"/>
              <a:t>19</a:t>
            </a:fld>
            <a:endParaRPr lang="en-US"/>
          </a:p>
        </p:txBody>
      </p:sp>
    </p:spTree>
    <p:extLst>
      <p:ext uri="{BB962C8B-B14F-4D97-AF65-F5344CB8AC3E}">
        <p14:creationId xmlns:p14="http://schemas.microsoft.com/office/powerpoint/2010/main" val="4142883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the parent tests positive for substances at the birth of the child but there is no evidence (i.e. no positive infant test results or symptoms) that the newborn has a substance in their body, no complaint is required. </a:t>
            </a:r>
          </a:p>
        </p:txBody>
      </p:sp>
      <p:sp>
        <p:nvSpPr>
          <p:cNvPr id="4" name="Slide Number Placeholder 3"/>
          <p:cNvSpPr>
            <a:spLocks noGrp="1"/>
          </p:cNvSpPr>
          <p:nvPr>
            <p:ph type="sldNum" sz="quarter" idx="5"/>
          </p:nvPr>
        </p:nvSpPr>
        <p:spPr/>
        <p:txBody>
          <a:bodyPr/>
          <a:lstStyle/>
          <a:p>
            <a:fld id="{9495487A-44E5-406A-A3C2-D30ABB0A2BBD}" type="slidenum">
              <a:rPr lang="en-US" smtClean="0"/>
              <a:t>20</a:t>
            </a:fld>
            <a:endParaRPr lang="en-US"/>
          </a:p>
        </p:txBody>
      </p:sp>
    </p:spTree>
    <p:extLst>
      <p:ext uri="{BB962C8B-B14F-4D97-AF65-F5344CB8AC3E}">
        <p14:creationId xmlns:p14="http://schemas.microsoft.com/office/powerpoint/2010/main" val="1104403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to specify local county information. </a:t>
            </a:r>
          </a:p>
          <a:p>
            <a:r>
              <a:rPr lang="en-US" dirty="0"/>
              <a:t>Hide slide if not applicable </a:t>
            </a:r>
          </a:p>
        </p:txBody>
      </p:sp>
      <p:sp>
        <p:nvSpPr>
          <p:cNvPr id="4" name="Slide Number Placeholder 3"/>
          <p:cNvSpPr>
            <a:spLocks noGrp="1"/>
          </p:cNvSpPr>
          <p:nvPr>
            <p:ph type="sldNum" sz="quarter" idx="5"/>
          </p:nvPr>
        </p:nvSpPr>
        <p:spPr/>
        <p:txBody>
          <a:bodyPr/>
          <a:lstStyle/>
          <a:p>
            <a:fld id="{9495487A-44E5-406A-A3C2-D30ABB0A2BBD}" type="slidenum">
              <a:rPr lang="en-US" smtClean="0"/>
              <a:t>2</a:t>
            </a:fld>
            <a:endParaRPr lang="en-US"/>
          </a:p>
        </p:txBody>
      </p:sp>
    </p:spTree>
    <p:extLst>
      <p:ext uri="{BB962C8B-B14F-4D97-AF65-F5344CB8AC3E}">
        <p14:creationId xmlns:p14="http://schemas.microsoft.com/office/powerpoint/2010/main" val="694681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baseline="0" dirty="0">
                <a:solidFill>
                  <a:schemeClr val="tx1"/>
                </a:solidFill>
              </a:rPr>
              <a:t>Taken </a:t>
            </a:r>
            <a:r>
              <a:rPr lang="en-US" sz="1200" i="1" dirty="0">
                <a:solidFill>
                  <a:schemeClr val="tx1"/>
                </a:solidFill>
              </a:rPr>
              <a:t>by themselves, these examples are not indicators of neglect; they may be factors that are evaluated in other case assignments.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solidFill>
                <a:schemeClr val="tx1"/>
              </a:solidFill>
            </a:endParaRPr>
          </a:p>
          <a:p>
            <a:pPr marL="171450" indent="-171450">
              <a:buFont typeface="Arial" panose="020B0604020202020204" pitchFamily="34" charset="0"/>
              <a:buChar char="•"/>
            </a:pPr>
            <a:r>
              <a:rPr lang="en-US" sz="1200" baseline="0" dirty="0">
                <a:solidFill>
                  <a:schemeClr val="tx1"/>
                </a:solidFill>
              </a:rPr>
              <a:t>Poverty or inability to financially provide for their family does not constitute neglect</a:t>
            </a:r>
          </a:p>
          <a:p>
            <a:pPr marL="171450" indent="-171450">
              <a:buFont typeface="Arial" panose="020B0604020202020204" pitchFamily="34" charset="0"/>
              <a:buChar char="•"/>
            </a:pPr>
            <a:r>
              <a:rPr lang="en-US" sz="1200" baseline="0" dirty="0">
                <a:solidFill>
                  <a:schemeClr val="tx1"/>
                </a:solidFill>
              </a:rPr>
              <a:t>Discuss parents’ right to not immunize and parental right to not give psychotropic medication.</a:t>
            </a:r>
          </a:p>
          <a:p>
            <a:pPr marL="171450" indent="-171450">
              <a:buFont typeface="Arial" panose="020B0604020202020204" pitchFamily="34" charset="0"/>
              <a:buChar char="•"/>
            </a:pPr>
            <a:r>
              <a:rPr lang="en-US" sz="1200" i="0" dirty="0">
                <a:solidFill>
                  <a:schemeClr val="tx1"/>
                </a:solidFill>
              </a:rPr>
              <a:t>Currently</a:t>
            </a:r>
            <a:r>
              <a:rPr lang="en-US" sz="1200" i="0" baseline="0" dirty="0">
                <a:solidFill>
                  <a:schemeClr val="tx1"/>
                </a:solidFill>
              </a:rPr>
              <a:t> under state statue, CPS does not investigate educational neglect when it is the only allegation.</a:t>
            </a:r>
            <a:endParaRPr lang="en-US" sz="1200" i="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21</a:t>
            </a:fld>
            <a:endParaRPr lang="en-US"/>
          </a:p>
        </p:txBody>
      </p:sp>
    </p:spTree>
    <p:extLst>
      <p:ext uri="{BB962C8B-B14F-4D97-AF65-F5344CB8AC3E}">
        <p14:creationId xmlns:p14="http://schemas.microsoft.com/office/powerpoint/2010/main" val="3574053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an error message when opening </a:t>
            </a:r>
            <a:r>
              <a:rPr lang="en-US" dirty="0" err="1"/>
              <a:t>powerpoint</a:t>
            </a:r>
            <a:r>
              <a:rPr lang="en-US" dirty="0"/>
              <a:t> stating: “References to external media object have been blocked.” </a:t>
            </a:r>
          </a:p>
          <a:p>
            <a:r>
              <a:rPr lang="en-US" dirty="0"/>
              <a:t>Click “enable content” to allow video to show within slide. Video is also located at Michigan.gov/</a:t>
            </a:r>
            <a:r>
              <a:rPr lang="en-US" dirty="0" err="1"/>
              <a:t>mandatedreporter</a:t>
            </a:r>
            <a:r>
              <a:rPr lang="en-US" dirty="0"/>
              <a:t> under resources. </a:t>
            </a:r>
          </a:p>
          <a:p>
            <a:endParaRPr lang="en-US" dirty="0"/>
          </a:p>
          <a:p>
            <a:r>
              <a:rPr lang="en-US" dirty="0"/>
              <a:t>Video is 9 minutes long and showcases disproportionality and bias. </a:t>
            </a:r>
          </a:p>
        </p:txBody>
      </p:sp>
      <p:sp>
        <p:nvSpPr>
          <p:cNvPr id="4" name="Slide Number Placeholder 3"/>
          <p:cNvSpPr>
            <a:spLocks noGrp="1"/>
          </p:cNvSpPr>
          <p:nvPr>
            <p:ph type="sldNum" sz="quarter" idx="5"/>
          </p:nvPr>
        </p:nvSpPr>
        <p:spPr/>
        <p:txBody>
          <a:bodyPr/>
          <a:lstStyle/>
          <a:p>
            <a:fld id="{9495487A-44E5-406A-A3C2-D30ABB0A2BBD}" type="slidenum">
              <a:rPr lang="en-US" smtClean="0"/>
              <a:t>22</a:t>
            </a:fld>
            <a:endParaRPr lang="en-US"/>
          </a:p>
        </p:txBody>
      </p:sp>
    </p:spTree>
    <p:extLst>
      <p:ext uri="{BB962C8B-B14F-4D97-AF65-F5344CB8AC3E}">
        <p14:creationId xmlns:p14="http://schemas.microsoft.com/office/powerpoint/2010/main" val="4195200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Mandated reporters can help provide valuable resource information to a family before a concern reaches the level of abuse or neglect.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rPr>
              <a:t>If they feel a resource may help a family, they do not need CPS to make that referral.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Provide examples of local resources that do not need CPS referral for involvement.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	- Provide family with info on </a:t>
            </a:r>
            <a:r>
              <a:rPr lang="en-US" sz="1200" b="0" baseline="0" dirty="0" err="1">
                <a:solidFill>
                  <a:schemeClr val="tx1"/>
                </a:solidFill>
              </a:rPr>
              <a:t>MiBridges</a:t>
            </a:r>
            <a:r>
              <a:rPr lang="en-US" sz="1200" b="0" baseline="0" dirty="0">
                <a:solidFill>
                  <a:schemeClr val="tx1"/>
                </a:solidFill>
              </a:rPr>
              <a:t> for assistance.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rPr>
              <a:t>	</a:t>
            </a:r>
            <a:r>
              <a:rPr lang="en-US" sz="1200" b="0" baseline="0" dirty="0">
                <a:solidFill>
                  <a:schemeClr val="tx1"/>
                </a:solidFill>
              </a:rPr>
              <a:t>- Contact 211 for available resources in the area.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23</a:t>
            </a:fld>
            <a:endParaRPr lang="en-US"/>
          </a:p>
        </p:txBody>
      </p:sp>
    </p:spTree>
    <p:extLst>
      <p:ext uri="{BB962C8B-B14F-4D97-AF65-F5344CB8AC3E}">
        <p14:creationId xmlns:p14="http://schemas.microsoft.com/office/powerpoint/2010/main" val="3535395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24</a:t>
            </a:fld>
            <a:endParaRPr lang="en-US"/>
          </a:p>
        </p:txBody>
      </p:sp>
    </p:spTree>
    <p:extLst>
      <p:ext uri="{BB962C8B-B14F-4D97-AF65-F5344CB8AC3E}">
        <p14:creationId xmlns:p14="http://schemas.microsoft.com/office/powerpoint/2010/main" val="3618626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solidFill>
                  <a:schemeClr val="tx1"/>
                </a:solidFill>
              </a:rPr>
              <a:t>2</a:t>
            </a:r>
            <a:r>
              <a:rPr lang="en-US" sz="1200" baseline="30000" dirty="0">
                <a:solidFill>
                  <a:schemeClr val="tx1"/>
                </a:solidFill>
              </a:rPr>
              <a:t>nd</a:t>
            </a:r>
            <a:r>
              <a:rPr lang="en-US" sz="1200" baseline="0" dirty="0">
                <a:solidFill>
                  <a:schemeClr val="tx1"/>
                </a:solidFill>
              </a:rPr>
              <a:t> bullet:</a:t>
            </a:r>
          </a:p>
          <a:p>
            <a:pPr marL="171450" indent="-171450">
              <a:buFont typeface="Arial" panose="020B0604020202020204" pitchFamily="34" charset="0"/>
              <a:buChar char="•"/>
            </a:pPr>
            <a:r>
              <a:rPr lang="en-US" sz="1200" baseline="0" dirty="0">
                <a:solidFill>
                  <a:schemeClr val="tx1"/>
                </a:solidFill>
              </a:rPr>
              <a:t>Discuss being c</a:t>
            </a:r>
            <a:r>
              <a:rPr lang="en-US" sz="1200" dirty="0">
                <a:solidFill>
                  <a:schemeClr val="tx1"/>
                </a:solidFill>
              </a:rPr>
              <a:t>ulturally sensitive</a:t>
            </a:r>
            <a:r>
              <a:rPr lang="en-US" sz="1200" baseline="0" dirty="0">
                <a:solidFill>
                  <a:schemeClr val="tx1"/>
                </a:solidFill>
              </a:rPr>
              <a:t> about the appropriateness of “eye contact”.  </a:t>
            </a:r>
          </a:p>
          <a:p>
            <a:pPr marL="171450" indent="-171450">
              <a:buFont typeface="Arial" panose="020B0604020202020204" pitchFamily="34" charset="0"/>
              <a:buChar char="•"/>
            </a:pPr>
            <a:r>
              <a:rPr lang="en-US" sz="1200" baseline="0" dirty="0">
                <a:solidFill>
                  <a:schemeClr val="tx1"/>
                </a:solidFill>
              </a:rPr>
              <a:t>Suggested statements after the eye contact bullet, “Keep attentive focus on the child,” or  “Thoughtful engagement with the child is important”.</a:t>
            </a:r>
          </a:p>
          <a:p>
            <a:endParaRPr lang="en-US" sz="1200" baseline="0" dirty="0">
              <a:solidFill>
                <a:schemeClr val="tx1"/>
              </a:solidFill>
            </a:endParaRPr>
          </a:p>
          <a:p>
            <a:r>
              <a:rPr lang="en-US" sz="1200" b="0" baseline="0" dirty="0">
                <a:solidFill>
                  <a:schemeClr val="tx1"/>
                </a:solidFill>
              </a:rPr>
              <a:t>Other Important Tips:</a:t>
            </a:r>
          </a:p>
          <a:p>
            <a:pPr marL="171450" indent="-171450">
              <a:buFont typeface="Arial" panose="020B0604020202020204" pitchFamily="34" charset="0"/>
              <a:buChar char="•"/>
            </a:pPr>
            <a:r>
              <a:rPr lang="en-US" sz="1200" b="0" baseline="0" dirty="0">
                <a:solidFill>
                  <a:schemeClr val="tx1"/>
                </a:solidFill>
              </a:rPr>
              <a:t>When asking open ended questions, reporters do not speak for the child. </a:t>
            </a:r>
          </a:p>
          <a:p>
            <a:pPr marL="171450" indent="-171450">
              <a:buFont typeface="Arial" panose="020B0604020202020204" pitchFamily="34" charset="0"/>
              <a:buChar char="•"/>
            </a:pPr>
            <a:r>
              <a:rPr lang="en-US" sz="1200" b="0" baseline="0" dirty="0">
                <a:solidFill>
                  <a:schemeClr val="tx1"/>
                </a:solidFill>
              </a:rPr>
              <a:t>Use words the child uses.</a:t>
            </a:r>
          </a:p>
          <a:p>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26</a:t>
            </a:fld>
            <a:endParaRPr lang="en-US"/>
          </a:p>
        </p:txBody>
      </p:sp>
    </p:spTree>
    <p:extLst>
      <p:ext uri="{BB962C8B-B14F-4D97-AF65-F5344CB8AC3E}">
        <p14:creationId xmlns:p14="http://schemas.microsoft.com/office/powerpoint/2010/main" val="2847343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solidFill>
                  <a:schemeClr val="tx1"/>
                </a:solidFill>
              </a:rPr>
              <a:t>Continue dialogue about the importance of providing families with information, support and resources to overcome challenges they are facing. </a:t>
            </a:r>
          </a:p>
          <a:p>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27</a:t>
            </a:fld>
            <a:endParaRPr lang="en-US"/>
          </a:p>
        </p:txBody>
      </p:sp>
    </p:spTree>
    <p:extLst>
      <p:ext uri="{BB962C8B-B14F-4D97-AF65-F5344CB8AC3E}">
        <p14:creationId xmlns:p14="http://schemas.microsoft.com/office/powerpoint/2010/main" val="3989825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sz="1200" dirty="0">
                <a:solidFill>
                  <a:schemeClr val="tx1"/>
                </a:solidFill>
              </a:rPr>
              <a:t>Reinforce</a:t>
            </a:r>
            <a:r>
              <a:rPr lang="en-US" sz="1200" baseline="0" dirty="0">
                <a:solidFill>
                  <a:schemeClr val="tx1"/>
                </a:solidFill>
              </a:rPr>
              <a:t> that reporting must be immediate.</a:t>
            </a:r>
          </a:p>
          <a:p>
            <a:pPr marL="171450" indent="-171450">
              <a:buFont typeface="Wingdings" panose="05000000000000000000" pitchFamily="2" charset="2"/>
              <a:buChar char="§"/>
            </a:pPr>
            <a:r>
              <a:rPr lang="en-US" sz="1200" dirty="0">
                <a:solidFill>
                  <a:schemeClr val="tx1"/>
                </a:solidFill>
              </a:rPr>
              <a:t>DHS-3200 allows for addition of children if using the online version. Hit tab in the child box for the child information and another row will generate. Allegations section and medical findings sections are also now unlimited if online version is used.</a:t>
            </a:r>
            <a:endParaRPr lang="en-US" sz="1200" baseline="0" dirty="0">
              <a:solidFill>
                <a:schemeClr val="tx1"/>
              </a:solidFill>
            </a:endParaRPr>
          </a:p>
          <a:p>
            <a:pPr marL="171450" indent="-171450">
              <a:buFont typeface="Wingdings" panose="05000000000000000000" pitchFamily="2" charset="2"/>
              <a:buChar char="§"/>
            </a:pPr>
            <a:r>
              <a:rPr lang="en-US" sz="1200" baseline="0" dirty="0">
                <a:solidFill>
                  <a:schemeClr val="tx1"/>
                </a:solidFill>
              </a:rPr>
              <a:t>Remember to ask for the intake/log number prior to ending phone call and then include that log number on the DHS 3200</a:t>
            </a:r>
          </a:p>
          <a:p>
            <a:pPr marL="171450" indent="-171450">
              <a:buFont typeface="Wingdings" panose="05000000000000000000" pitchFamily="2" charset="2"/>
              <a:buChar char="§"/>
            </a:pPr>
            <a:r>
              <a:rPr lang="en-US" sz="1200" b="0" baseline="0" dirty="0">
                <a:solidFill>
                  <a:schemeClr val="tx1"/>
                </a:solidFill>
              </a:rPr>
              <a:t>Remind attendees, the law states that a mandated reporter must report if they suspect child abuse or neglect, even if a supervisor tells them not to. Report, and then notify your employer, as required.</a:t>
            </a:r>
          </a:p>
          <a:p>
            <a:pPr marL="171450" indent="-171450">
              <a:buFont typeface="Wingdings" panose="05000000000000000000" pitchFamily="2" charset="2"/>
              <a:buChar char="§"/>
            </a:pPr>
            <a:r>
              <a:rPr lang="en-US" sz="1200" b="0" baseline="0" dirty="0">
                <a:solidFill>
                  <a:schemeClr val="tx1"/>
                </a:solidFill>
              </a:rPr>
              <a:t>Online reporting system should not be used for child death or immediate needs such as law enforcement on scene. Phone hotline will remain staffed 24/7 and able to take calls.</a:t>
            </a:r>
          </a:p>
          <a:p>
            <a:pPr marL="0" indent="0">
              <a:buFont typeface="Wingdings" panose="05000000000000000000" pitchFamily="2" charset="2"/>
              <a:buNone/>
            </a:pPr>
            <a:endParaRPr lang="en-US" sz="1200" b="0" baseline="0" dirty="0">
              <a:solidFill>
                <a:schemeClr val="tx1"/>
              </a:solidFill>
            </a:endParaRPr>
          </a:p>
          <a:p>
            <a:pPr marL="171450" indent="-171450">
              <a:buFont typeface="Wingdings" panose="05000000000000000000" pitchFamily="2" charset="2"/>
              <a:buChar char="§"/>
            </a:pPr>
            <a:r>
              <a:rPr lang="en-US" sz="1200" b="0" baseline="0" dirty="0">
                <a:solidFill>
                  <a:schemeClr val="tx1"/>
                </a:solidFill>
              </a:rPr>
              <a:t>SOM: </a:t>
            </a:r>
            <a:r>
              <a:rPr lang="en-US" sz="1200" b="0" baseline="0" dirty="0" err="1">
                <a:solidFill>
                  <a:schemeClr val="tx1"/>
                </a:solidFill>
              </a:rPr>
              <a:t>MiLogin</a:t>
            </a:r>
            <a:r>
              <a:rPr lang="en-US" sz="1200" b="0" baseline="0" dirty="0">
                <a:solidFill>
                  <a:schemeClr val="tx1"/>
                </a:solidFill>
              </a:rPr>
              <a:t>, Request Access, Michigan Online Reporting System, then request access. Once access is given, complete your profile and access through </a:t>
            </a:r>
            <a:r>
              <a:rPr lang="en-US" sz="1200" b="0" baseline="0" dirty="0" err="1">
                <a:solidFill>
                  <a:schemeClr val="tx1"/>
                </a:solidFill>
              </a:rPr>
              <a:t>MiLogin</a:t>
            </a:r>
            <a:r>
              <a:rPr lang="en-US" sz="1200" b="0" baseline="0" dirty="0">
                <a:solidFill>
                  <a:schemeClr val="tx1"/>
                </a:solidFill>
              </a:rPr>
              <a:t>.</a:t>
            </a:r>
          </a:p>
          <a:p>
            <a:pPr marL="171450" indent="-171450">
              <a:buFont typeface="Wingdings" panose="05000000000000000000" pitchFamily="2" charset="2"/>
              <a:buChar char="§"/>
            </a:pPr>
            <a:r>
              <a:rPr lang="en-US" sz="1200" b="0" baseline="0" dirty="0">
                <a:solidFill>
                  <a:schemeClr val="tx1"/>
                </a:solidFill>
              </a:rPr>
              <a:t>Non SOM: Michigan.gov/</a:t>
            </a:r>
            <a:r>
              <a:rPr lang="en-US" sz="1200" b="0" baseline="0" dirty="0" err="1">
                <a:solidFill>
                  <a:schemeClr val="tx1"/>
                </a:solidFill>
              </a:rPr>
              <a:t>mandatedreporter</a:t>
            </a:r>
            <a:r>
              <a:rPr lang="en-US" sz="1200" b="0" baseline="0" dirty="0">
                <a:solidFill>
                  <a:schemeClr val="tx1"/>
                </a:solidFill>
              </a:rPr>
              <a:t> – select link and register. </a:t>
            </a:r>
          </a:p>
          <a:p>
            <a:pPr marL="171450" indent="-171450">
              <a:buFont typeface="Wingdings" panose="05000000000000000000" pitchFamily="2" charset="2"/>
              <a:buChar char="§"/>
            </a:pPr>
            <a:r>
              <a:rPr lang="en-US" sz="1200" b="0" baseline="0" dirty="0">
                <a:solidFill>
                  <a:schemeClr val="tx1"/>
                </a:solidFill>
              </a:rPr>
              <a:t>Michigan.gov/</a:t>
            </a:r>
            <a:r>
              <a:rPr lang="en-US" sz="1200" b="0" baseline="0" dirty="0" err="1">
                <a:solidFill>
                  <a:schemeClr val="tx1"/>
                </a:solidFill>
              </a:rPr>
              <a:t>mandatedreporter</a:t>
            </a:r>
            <a:r>
              <a:rPr lang="en-US" sz="1200" b="0" baseline="0" dirty="0">
                <a:solidFill>
                  <a:schemeClr val="tx1"/>
                </a:solidFill>
              </a:rPr>
              <a:t> has user guides, FAQ, technical help information etc.</a:t>
            </a:r>
          </a:p>
          <a:p>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28</a:t>
            </a:fld>
            <a:endParaRPr lang="en-US"/>
          </a:p>
        </p:txBody>
      </p:sp>
    </p:spTree>
    <p:extLst>
      <p:ext uri="{BB962C8B-B14F-4D97-AF65-F5344CB8AC3E}">
        <p14:creationId xmlns:p14="http://schemas.microsoft.com/office/powerpoint/2010/main" val="3548128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Ensure participants know they must include all information required when reporting CA/N on a MORS complaint otherwise the complaint may not meet abuse/neglect requirements. </a:t>
            </a:r>
          </a:p>
          <a:p>
            <a:endParaRPr lang="en-US" sz="1200" dirty="0"/>
          </a:p>
          <a:p>
            <a:r>
              <a:rPr lang="en-US" sz="1200" dirty="0"/>
              <a:t>An incomplete complaint does not allow CI to properly assess the need for assignment or rejection. </a:t>
            </a:r>
          </a:p>
          <a:p>
            <a:endParaRPr lang="en-US" sz="1200" dirty="0"/>
          </a:p>
          <a:p>
            <a:r>
              <a:rPr lang="en-US" sz="1200" dirty="0"/>
              <a:t>Michigan.gov/</a:t>
            </a:r>
            <a:r>
              <a:rPr lang="en-US" sz="1200" dirty="0" err="1"/>
              <a:t>mandatedreporter</a:t>
            </a:r>
            <a:r>
              <a:rPr lang="en-US" sz="1200" dirty="0"/>
              <a:t> has additional resources such as reporting requirements, MR guides, etc.</a:t>
            </a:r>
          </a:p>
        </p:txBody>
      </p:sp>
      <p:sp>
        <p:nvSpPr>
          <p:cNvPr id="4" name="Slide Number Placeholder 3"/>
          <p:cNvSpPr>
            <a:spLocks noGrp="1"/>
          </p:cNvSpPr>
          <p:nvPr>
            <p:ph type="sldNum" sz="quarter" idx="5"/>
          </p:nvPr>
        </p:nvSpPr>
        <p:spPr/>
        <p:txBody>
          <a:bodyPr/>
          <a:lstStyle/>
          <a:p>
            <a:fld id="{9495487A-44E5-406A-A3C2-D30ABB0A2BBD}" type="slidenum">
              <a:rPr lang="en-US" smtClean="0"/>
              <a:t>29</a:t>
            </a:fld>
            <a:endParaRPr lang="en-US"/>
          </a:p>
        </p:txBody>
      </p:sp>
    </p:spTree>
    <p:extLst>
      <p:ext uri="{BB962C8B-B14F-4D97-AF65-F5344CB8AC3E}">
        <p14:creationId xmlns:p14="http://schemas.microsoft.com/office/powerpoint/2010/main" val="2047791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It is important to provide objective and known information to Centralized Intake. If you are not sure what information is helpful, utilize 855-444-3911 as a specialist will help obtain information.</a:t>
            </a:r>
          </a:p>
        </p:txBody>
      </p:sp>
      <p:sp>
        <p:nvSpPr>
          <p:cNvPr id="4" name="Slide Number Placeholder 3"/>
          <p:cNvSpPr>
            <a:spLocks noGrp="1"/>
          </p:cNvSpPr>
          <p:nvPr>
            <p:ph type="sldNum" sz="quarter" idx="5"/>
          </p:nvPr>
        </p:nvSpPr>
        <p:spPr/>
        <p:txBody>
          <a:bodyPr/>
          <a:lstStyle/>
          <a:p>
            <a:fld id="{9495487A-44E5-406A-A3C2-D30ABB0A2BBD}" type="slidenum">
              <a:rPr lang="en-US" smtClean="0"/>
              <a:t>30</a:t>
            </a:fld>
            <a:endParaRPr lang="en-US"/>
          </a:p>
        </p:txBody>
      </p:sp>
    </p:spTree>
    <p:extLst>
      <p:ext uri="{BB962C8B-B14F-4D97-AF65-F5344CB8AC3E}">
        <p14:creationId xmlns:p14="http://schemas.microsoft.com/office/powerpoint/2010/main" val="2048249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Optional if asked or discussed: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About parents knowing who reported but CPS doesn’t tell.  Discussion can include possible response options. These are just two examples: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aseline="0" dirty="0">
                <a:solidFill>
                  <a:schemeClr val="tx1"/>
                </a:solidFill>
              </a:rPr>
              <a:t>Have a teacher tell a parent to speak with the principal.</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aseline="0" dirty="0">
                <a:solidFill>
                  <a:schemeClr val="tx1"/>
                </a:solidFill>
              </a:rPr>
              <a:t>Note to a parent that there are multiple mandated reporters in the building, so it could be any one of them. </a:t>
            </a:r>
          </a:p>
          <a:p>
            <a:endParaRPr lang="en-US" sz="1200" i="0" baseline="0" dirty="0">
              <a:solidFill>
                <a:schemeClr val="tx1"/>
              </a:solidFill>
            </a:endParaRPr>
          </a:p>
          <a:p>
            <a:pPr marL="171450" indent="-171450">
              <a:buFont typeface="Arial" panose="020B0604020202020204" pitchFamily="34" charset="0"/>
              <a:buChar char="•"/>
            </a:pPr>
            <a:endParaRPr lang="en-US" sz="1200" baseline="0" dirty="0">
              <a:solidFill>
                <a:schemeClr val="tx1"/>
              </a:solidFill>
            </a:endParaRPr>
          </a:p>
          <a:p>
            <a:endParaRPr lang="en-US" sz="1200" i="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31</a:t>
            </a:fld>
            <a:endParaRPr lang="en-US"/>
          </a:p>
        </p:txBody>
      </p:sp>
    </p:spTree>
    <p:extLst>
      <p:ext uri="{BB962C8B-B14F-4D97-AF65-F5344CB8AC3E}">
        <p14:creationId xmlns:p14="http://schemas.microsoft.com/office/powerpoint/2010/main" val="326391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3</a:t>
            </a:fld>
            <a:endParaRPr lang="en-US"/>
          </a:p>
        </p:txBody>
      </p:sp>
    </p:spTree>
    <p:extLst>
      <p:ext uri="{BB962C8B-B14F-4D97-AF65-F5344CB8AC3E}">
        <p14:creationId xmlns:p14="http://schemas.microsoft.com/office/powerpoint/2010/main" val="711814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33</a:t>
            </a:fld>
            <a:endParaRPr lang="en-US"/>
          </a:p>
        </p:txBody>
      </p:sp>
    </p:spTree>
    <p:extLst>
      <p:ext uri="{BB962C8B-B14F-4D97-AF65-F5344CB8AC3E}">
        <p14:creationId xmlns:p14="http://schemas.microsoft.com/office/powerpoint/2010/main" val="308842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rPr>
              <a:t>Can hand out to all attendees a copy of DHS 3200 and provide more detail about this process.  This form can be used for multiple mandated reporters for a specific incident but should contain all details of the incident observed.  </a:t>
            </a:r>
          </a:p>
          <a:p>
            <a:endParaRPr lang="en-US"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solidFill>
                  <a:schemeClr val="tx1"/>
                </a:solidFill>
              </a:rPr>
              <a:t>If using the online reporting system, a DHS 3200 is not required as this is a written report. If the hotline is utilized, a DHS-3200 is still required. </a:t>
            </a:r>
            <a:endParaRPr lang="en-US" baseline="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solidFill>
                  <a:schemeClr val="tx1"/>
                </a:solidFill>
              </a:rPr>
              <a:t>DHS-3200 allows for addition of children if using the online version. Hit tab in the child box for the child information and another row will generate.</a:t>
            </a:r>
            <a:endParaRPr lang="en-US" baseline="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aseline="0" dirty="0">
                <a:solidFill>
                  <a:schemeClr val="tx1"/>
                </a:solidFill>
              </a:rPr>
              <a:t>Allegation section and medical findings section are unlimited.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aseline="0" dirty="0">
                <a:solidFill>
                  <a:schemeClr val="tx1"/>
                </a:solidFill>
              </a:rPr>
              <a:t>Can add extra children by hitting tab from the last box in the last row of child information.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aseline="0" dirty="0">
                <a:solidFill>
                  <a:schemeClr val="tx1"/>
                </a:solidFill>
              </a:rPr>
              <a:t>Remind audience to input the log/intake number into the form.</a:t>
            </a: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34</a:t>
            </a:fld>
            <a:endParaRPr lang="en-US"/>
          </a:p>
        </p:txBody>
      </p:sp>
    </p:spTree>
    <p:extLst>
      <p:ext uri="{BB962C8B-B14F-4D97-AF65-F5344CB8AC3E}">
        <p14:creationId xmlns:p14="http://schemas.microsoft.com/office/powerpoint/2010/main" val="792419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a:solidFill>
                  <a:schemeClr val="tx1"/>
                </a:solidFill>
              </a:rPr>
              <a:t>This letter will tell you </a:t>
            </a:r>
            <a:r>
              <a:rPr lang="en-US" sz="1200" u="sng" dirty="0">
                <a:solidFill>
                  <a:schemeClr val="tx1"/>
                </a:solidFill>
              </a:rPr>
              <a:t>only</a:t>
            </a:r>
            <a:r>
              <a:rPr lang="en-US" sz="1200" dirty="0">
                <a:solidFill>
                  <a:schemeClr val="tx1"/>
                </a:solidFill>
              </a:rPr>
              <a:t> what the case determination is but will NOT include the name of the family or any other identifying information. Use the assigned log number you received when you initially made the first report for follow-up tracking purposes.</a:t>
            </a:r>
          </a:p>
          <a:p>
            <a:endParaRPr lang="en-US" dirty="0"/>
          </a:p>
          <a:p>
            <a:r>
              <a:rPr lang="en-US" dirty="0"/>
              <a:t>A rejection letter is only sent by CI when requested by the mandated reporter. </a:t>
            </a:r>
          </a:p>
        </p:txBody>
      </p:sp>
      <p:sp>
        <p:nvSpPr>
          <p:cNvPr id="4" name="Slide Number Placeholder 3"/>
          <p:cNvSpPr>
            <a:spLocks noGrp="1"/>
          </p:cNvSpPr>
          <p:nvPr>
            <p:ph type="sldNum" sz="quarter" idx="5"/>
          </p:nvPr>
        </p:nvSpPr>
        <p:spPr/>
        <p:txBody>
          <a:bodyPr/>
          <a:lstStyle/>
          <a:p>
            <a:fld id="{9495487A-44E5-406A-A3C2-D30ABB0A2BBD}" type="slidenum">
              <a:rPr lang="en-US" smtClean="0"/>
              <a:t>35</a:t>
            </a:fld>
            <a:endParaRPr lang="en-US"/>
          </a:p>
        </p:txBody>
      </p:sp>
    </p:spTree>
    <p:extLst>
      <p:ext uri="{BB962C8B-B14F-4D97-AF65-F5344CB8AC3E}">
        <p14:creationId xmlns:p14="http://schemas.microsoft.com/office/powerpoint/2010/main" val="26802919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a:solidFill>
                  <a:schemeClr val="tx1"/>
                </a:solidFill>
              </a:rPr>
              <a:t>Confidentiality</a:t>
            </a:r>
            <a:r>
              <a:rPr lang="en-US" sz="1200" baseline="0" dirty="0">
                <a:solidFill>
                  <a:schemeClr val="tx1"/>
                </a:solidFill>
              </a:rPr>
              <a:t> Points</a:t>
            </a:r>
            <a:endParaRPr lang="en-US" sz="1200" dirty="0">
              <a:solidFill>
                <a:schemeClr val="tx1"/>
              </a:solidFill>
            </a:endParaRPr>
          </a:p>
          <a:p>
            <a:pPr marL="365760" marR="0" lvl="2" indent="-182880" algn="l" defTabSz="914400" rtl="0" eaLnBrk="1" fontAlgn="auto" latinLnBrk="0" hangingPunct="1">
              <a:lnSpc>
                <a:spcPct val="150000"/>
              </a:lnSpc>
              <a:spcBef>
                <a:spcPts val="0"/>
              </a:spcBef>
              <a:spcAft>
                <a:spcPts val="0"/>
              </a:spcAft>
              <a:buClr>
                <a:schemeClr val="accent1"/>
              </a:buClr>
              <a:buSzTx/>
              <a:buFont typeface="Arial" panose="020B0604020202020204" pitchFamily="34" charset="0"/>
              <a:buChar char="•"/>
              <a:tabLst/>
              <a:defRPr/>
            </a:pPr>
            <a:r>
              <a:rPr lang="en-US" sz="1200" dirty="0">
                <a:solidFill>
                  <a:schemeClr val="tx1"/>
                </a:solidFill>
              </a:rPr>
              <a:t>Per CPL, the identity of the reporting person is confidential, subject to disclosure only with the consent of that person or by judicial process.  Court ordered sharing is not typical.</a:t>
            </a:r>
          </a:p>
          <a:p>
            <a:pPr marL="365760" lvl="2" indent="-182880">
              <a:lnSpc>
                <a:spcPct val="150000"/>
              </a:lnSpc>
              <a:buClr>
                <a:schemeClr val="accent1"/>
              </a:buClr>
              <a:buFont typeface="Arial" panose="020B0604020202020204" pitchFamily="34" charset="0"/>
              <a:buChar char="•"/>
            </a:pPr>
            <a:r>
              <a:rPr lang="en-US" sz="1200" dirty="0">
                <a:solidFill>
                  <a:schemeClr val="tx1"/>
                </a:solidFill>
              </a:rPr>
              <a:t>The parents may accuse you of reporting.</a:t>
            </a:r>
          </a:p>
          <a:p>
            <a:pPr marL="365760" lvl="2" indent="-182880">
              <a:lnSpc>
                <a:spcPct val="150000"/>
              </a:lnSpc>
              <a:buClr>
                <a:schemeClr val="accent1"/>
              </a:buClr>
              <a:buFont typeface="Arial" panose="020B0604020202020204" pitchFamily="34" charset="0"/>
              <a:buChar char="•"/>
            </a:pPr>
            <a:r>
              <a:rPr lang="en-US" sz="1200" dirty="0">
                <a:solidFill>
                  <a:schemeClr val="tx1"/>
                </a:solidFill>
              </a:rPr>
              <a:t>The parents may say that, “CPS told me you were the one who called in the report.”</a:t>
            </a:r>
          </a:p>
          <a:p>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36</a:t>
            </a:fld>
            <a:endParaRPr lang="en-US"/>
          </a:p>
        </p:txBody>
      </p:sp>
    </p:spTree>
    <p:extLst>
      <p:ext uri="{BB962C8B-B14F-4D97-AF65-F5344CB8AC3E}">
        <p14:creationId xmlns:p14="http://schemas.microsoft.com/office/powerpoint/2010/main" val="514357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tx1"/>
                </a:solidFill>
              </a:rPr>
              <a:t>CPS will look for all types of abuse/neglect during an investigation.</a:t>
            </a:r>
          </a:p>
          <a:p>
            <a:pPr marL="0" indent="0">
              <a:buFont typeface="Arial" panose="020B0604020202020204" pitchFamily="34" charset="0"/>
              <a:buNone/>
            </a:pPr>
            <a:r>
              <a:rPr lang="en-US" sz="1200" dirty="0">
                <a:solidFill>
                  <a:schemeClr val="tx1"/>
                </a:solidFill>
              </a:rPr>
              <a:t>CPS will look at prior history and review for trends.</a:t>
            </a:r>
          </a:p>
          <a:p>
            <a:pPr marL="365760" lvl="1" indent="-182880">
              <a:buFont typeface="Wingdings" panose="05000000000000000000" pitchFamily="2" charset="2"/>
              <a:buChar char="§"/>
            </a:pPr>
            <a:r>
              <a:rPr lang="en-US" sz="1200" dirty="0">
                <a:solidFill>
                  <a:schemeClr val="tx1"/>
                </a:solidFill>
              </a:rPr>
              <a:t>Must meet legal definition of CA/N by a preponderance of evidence (51%).</a:t>
            </a:r>
          </a:p>
          <a:p>
            <a:pPr marL="365760" lvl="1" indent="-182880">
              <a:buFont typeface="Wingdings" panose="05000000000000000000" pitchFamily="2" charset="2"/>
              <a:buChar char="§"/>
            </a:pPr>
            <a:r>
              <a:rPr lang="en-US" sz="1200" dirty="0">
                <a:solidFill>
                  <a:schemeClr val="tx1"/>
                </a:solidFill>
              </a:rPr>
              <a:t>If a preponderance exists, a Risk Assessment is used to determine risk levels and a Safety Assessment is used to identify safety factors and protecting interventions. </a:t>
            </a:r>
          </a:p>
          <a:p>
            <a:pPr marL="365760" lvl="1" indent="-182880">
              <a:buFont typeface="Wingdings" panose="05000000000000000000" pitchFamily="2" charset="2"/>
              <a:buChar char="§"/>
            </a:pPr>
            <a:endParaRPr lang="en-US" sz="1200" dirty="0">
              <a:solidFill>
                <a:schemeClr val="tx1"/>
              </a:solidFill>
            </a:endParaRPr>
          </a:p>
          <a:p>
            <a:pPr marL="182880" lvl="1" indent="0">
              <a:buFont typeface="Wingdings" panose="05000000000000000000" pitchFamily="2" charset="2"/>
              <a:buNone/>
            </a:pPr>
            <a:endParaRPr lang="en-US" sz="1200" dirty="0">
              <a:solidFill>
                <a:schemeClr val="tx1"/>
              </a:solidFill>
            </a:endParaRPr>
          </a:p>
          <a:p>
            <a:r>
              <a:rPr lang="en-US" dirty="0"/>
              <a:t>By law, information on the Mandated Reporter is allowable to be shared with law enforcement and the prosecuting attorney. </a:t>
            </a:r>
          </a:p>
        </p:txBody>
      </p:sp>
      <p:sp>
        <p:nvSpPr>
          <p:cNvPr id="4" name="Slide Number Placeholder 3"/>
          <p:cNvSpPr>
            <a:spLocks noGrp="1"/>
          </p:cNvSpPr>
          <p:nvPr>
            <p:ph type="sldNum" sz="quarter" idx="5"/>
          </p:nvPr>
        </p:nvSpPr>
        <p:spPr/>
        <p:txBody>
          <a:bodyPr/>
          <a:lstStyle/>
          <a:p>
            <a:fld id="{9495487A-44E5-406A-A3C2-D30ABB0A2BBD}" type="slidenum">
              <a:rPr lang="en-US" smtClean="0"/>
              <a:t>37</a:t>
            </a:fld>
            <a:endParaRPr lang="en-US"/>
          </a:p>
        </p:txBody>
      </p:sp>
    </p:spTree>
    <p:extLst>
      <p:ext uri="{BB962C8B-B14F-4D97-AF65-F5344CB8AC3E}">
        <p14:creationId xmlns:p14="http://schemas.microsoft.com/office/powerpoint/2010/main" val="1365165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38</a:t>
            </a:fld>
            <a:endParaRPr lang="en-US"/>
          </a:p>
        </p:txBody>
      </p:sp>
    </p:spTree>
    <p:extLst>
      <p:ext uri="{BB962C8B-B14F-4D97-AF65-F5344CB8AC3E}">
        <p14:creationId xmlns:p14="http://schemas.microsoft.com/office/powerpoint/2010/main" val="4021379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on website include: this </a:t>
            </a:r>
            <a:r>
              <a:rPr lang="en-US" dirty="0" err="1"/>
              <a:t>powerpoint</a:t>
            </a:r>
            <a:r>
              <a:rPr lang="en-US" dirty="0"/>
              <a:t>, disproportionality video, guides to recognizing abuse/neglect etc. </a:t>
            </a:r>
          </a:p>
        </p:txBody>
      </p:sp>
      <p:sp>
        <p:nvSpPr>
          <p:cNvPr id="4" name="Slide Number Placeholder 3"/>
          <p:cNvSpPr>
            <a:spLocks noGrp="1"/>
          </p:cNvSpPr>
          <p:nvPr>
            <p:ph type="sldNum" sz="quarter" idx="5"/>
          </p:nvPr>
        </p:nvSpPr>
        <p:spPr/>
        <p:txBody>
          <a:bodyPr/>
          <a:lstStyle/>
          <a:p>
            <a:fld id="{9495487A-44E5-406A-A3C2-D30ABB0A2BBD}" type="slidenum">
              <a:rPr lang="en-US" smtClean="0"/>
              <a:t>39</a:t>
            </a:fld>
            <a:endParaRPr lang="en-US"/>
          </a:p>
        </p:txBody>
      </p:sp>
    </p:spTree>
    <p:extLst>
      <p:ext uri="{BB962C8B-B14F-4D97-AF65-F5344CB8AC3E}">
        <p14:creationId xmlns:p14="http://schemas.microsoft.com/office/powerpoint/2010/main" val="365013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solidFill>
                  <a:schemeClr val="tx1"/>
                </a:solidFill>
              </a:rPr>
              <a:t>CPL also</a:t>
            </a:r>
            <a:r>
              <a:rPr lang="en-US" i="0" dirty="0">
                <a:solidFill>
                  <a:schemeClr val="tx1"/>
                </a:solidFill>
              </a:rPr>
              <a:t> includes the legal requirements for reporting, investigating, and responding to child abuse and neglect cases.</a:t>
            </a:r>
          </a:p>
          <a:p>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4</a:t>
            </a:fld>
            <a:endParaRPr lang="en-US"/>
          </a:p>
        </p:txBody>
      </p:sp>
    </p:spTree>
    <p:extLst>
      <p:ext uri="{BB962C8B-B14F-4D97-AF65-F5344CB8AC3E}">
        <p14:creationId xmlns:p14="http://schemas.microsoft.com/office/powerpoint/2010/main" val="2095717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buFont typeface="Wingdings" panose="05000000000000000000" pitchFamily="2" charset="2"/>
              <a:buNone/>
            </a:pPr>
            <a:r>
              <a:rPr lang="en-US" sz="1200" dirty="0">
                <a:solidFill>
                  <a:schemeClr val="tx1"/>
                </a:solidFill>
              </a:rPr>
              <a:t>Full list: A physician, dentist, physician’s assistant, registered dental hygienist, medical examiner, nurse, person licensed to provide emergency medical care, audiologist, psychologist, marriage and family therapist, licensed professional counselor, social worker, licensed master’s social worker, licensed bachelor’s social worker, registered social service technician, social service technician, a person employed in a professional capacity in any office of the friend of the court, school administrator, school counselor or teacher, law enforcement officer, member of the clergy, regulated child care provider, or any employee of an organization or entity that, as a result of federal funding statutes, regulations, or contracts would be prohibited from reporting in the absence of a state mandate or court order (e.g., domestic violence providers). </a:t>
            </a:r>
          </a:p>
          <a:p>
            <a:endParaRPr lang="en-US" sz="1200" baseline="0" dirty="0">
              <a:solidFill>
                <a:schemeClr val="tx1"/>
              </a:solidFill>
            </a:endParaRPr>
          </a:p>
          <a:p>
            <a:r>
              <a:rPr lang="en-US" sz="1200" baseline="0" dirty="0">
                <a:solidFill>
                  <a:schemeClr val="tx1"/>
                </a:solidFill>
              </a:rPr>
              <a:t>When speaking to DHHS personnel include the following:</a:t>
            </a:r>
          </a:p>
          <a:p>
            <a:pPr marL="0" indent="0" algn="just">
              <a:spcBef>
                <a:spcPts val="600"/>
              </a:spcBef>
              <a:buNone/>
            </a:pPr>
            <a:r>
              <a:rPr lang="en-US" sz="1200" dirty="0">
                <a:solidFill>
                  <a:schemeClr val="tx1"/>
                </a:solidFill>
              </a:rPr>
              <a:t>Eligibility Specialist, Family Independence Manager, Family Independence Specialist, Social Services Specialist, Social Work Specialist, Social Work Specialist Manager and Welfare Services Specialist.</a:t>
            </a:r>
          </a:p>
        </p:txBody>
      </p:sp>
      <p:sp>
        <p:nvSpPr>
          <p:cNvPr id="4" name="Slide Number Placeholder 3"/>
          <p:cNvSpPr>
            <a:spLocks noGrp="1"/>
          </p:cNvSpPr>
          <p:nvPr>
            <p:ph type="sldNum" sz="quarter" idx="5"/>
          </p:nvPr>
        </p:nvSpPr>
        <p:spPr/>
        <p:txBody>
          <a:bodyPr/>
          <a:lstStyle/>
          <a:p>
            <a:fld id="{9495487A-44E5-406A-A3C2-D30ABB0A2BBD}" type="slidenum">
              <a:rPr lang="en-US" smtClean="0"/>
              <a:t>5</a:t>
            </a:fld>
            <a:endParaRPr lang="en-US"/>
          </a:p>
        </p:txBody>
      </p:sp>
    </p:spTree>
    <p:extLst>
      <p:ext uri="{BB962C8B-B14F-4D97-AF65-F5344CB8AC3E}">
        <p14:creationId xmlns:p14="http://schemas.microsoft.com/office/powerpoint/2010/main" val="1694514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6</a:t>
            </a:fld>
            <a:endParaRPr lang="en-US"/>
          </a:p>
        </p:txBody>
      </p:sp>
    </p:spTree>
    <p:extLst>
      <p:ext uri="{BB962C8B-B14F-4D97-AF65-F5344CB8AC3E}">
        <p14:creationId xmlns:p14="http://schemas.microsoft.com/office/powerpoint/2010/main" val="2976142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sz="1200" dirty="0">
                <a:solidFill>
                  <a:schemeClr val="tx1"/>
                </a:solidFill>
              </a:rPr>
              <a:t>Alleged perpetrator</a:t>
            </a:r>
            <a:r>
              <a:rPr lang="en-US" sz="1200" baseline="0" dirty="0">
                <a:solidFill>
                  <a:schemeClr val="tx1"/>
                </a:solidFill>
              </a:rPr>
              <a:t> examples could also include:</a:t>
            </a:r>
          </a:p>
          <a:p>
            <a:pPr marL="457200" lvl="2" indent="-171450">
              <a:buFont typeface="Arial" panose="020B0604020202020204" pitchFamily="34" charset="0"/>
              <a:buChar char="•"/>
            </a:pPr>
            <a:r>
              <a:rPr lang="en-US" sz="1200" dirty="0">
                <a:solidFill>
                  <a:schemeClr val="tx1"/>
                </a:solidFill>
              </a:rPr>
              <a:t>A teacher</a:t>
            </a:r>
          </a:p>
          <a:p>
            <a:pPr marL="457200" lvl="2" indent="-171450">
              <a:buFont typeface="Arial" panose="020B0604020202020204" pitchFamily="34" charset="0"/>
              <a:buChar char="•"/>
            </a:pPr>
            <a:r>
              <a:rPr lang="en-US" sz="1200" dirty="0">
                <a:solidFill>
                  <a:schemeClr val="tx1"/>
                </a:solidFill>
              </a:rPr>
              <a:t>A teacher’s aide </a:t>
            </a:r>
          </a:p>
          <a:p>
            <a:pPr marL="457200" lvl="2" indent="-171450">
              <a:buFont typeface="Arial" panose="020B0604020202020204" pitchFamily="34" charset="0"/>
              <a:buChar char="•"/>
            </a:pPr>
            <a:r>
              <a:rPr lang="en-US" sz="1200" dirty="0">
                <a:solidFill>
                  <a:schemeClr val="tx1"/>
                </a:solidFill>
              </a:rPr>
              <a:t>A member of the clergy</a:t>
            </a:r>
          </a:p>
          <a:p>
            <a:pPr marL="457200" lvl="2" indent="-171450">
              <a:buFont typeface="Arial" panose="020B0604020202020204" pitchFamily="34" charset="0"/>
              <a:buChar char="•"/>
            </a:pPr>
            <a:r>
              <a:rPr lang="en-US" sz="1200" dirty="0">
                <a:solidFill>
                  <a:schemeClr val="tx1"/>
                </a:solidFill>
              </a:rPr>
              <a:t>Baby sitter, etc.</a:t>
            </a:r>
          </a:p>
          <a:p>
            <a:pPr marL="171450" lvl="1" indent="-171450">
              <a:buFont typeface="Wingdings" panose="05000000000000000000" pitchFamily="2" charset="2"/>
              <a:buChar char="§"/>
            </a:pPr>
            <a:r>
              <a:rPr lang="en-US" sz="1200" dirty="0">
                <a:solidFill>
                  <a:schemeClr val="tx1"/>
                </a:solidFill>
              </a:rPr>
              <a:t>Person responsible: </a:t>
            </a:r>
          </a:p>
          <a:p>
            <a:pPr marL="457200" lvl="3" indent="-171450">
              <a:buFont typeface="Arial" panose="020B0604020202020204" pitchFamily="34" charset="0"/>
              <a:buChar char="•"/>
            </a:pPr>
            <a:r>
              <a:rPr lang="en-US" sz="1200" dirty="0">
                <a:solidFill>
                  <a:schemeClr val="tx1"/>
                </a:solidFill>
              </a:rPr>
              <a:t>Parent</a:t>
            </a:r>
          </a:p>
          <a:p>
            <a:pPr marL="457200" lvl="3" indent="-171450">
              <a:buFont typeface="Arial" panose="020B0604020202020204" pitchFamily="34" charset="0"/>
              <a:buChar char="•"/>
            </a:pPr>
            <a:r>
              <a:rPr lang="en-US" sz="1200" dirty="0">
                <a:solidFill>
                  <a:schemeClr val="tx1"/>
                </a:solidFill>
              </a:rPr>
              <a:t>Legal Guardian </a:t>
            </a:r>
          </a:p>
          <a:p>
            <a:pPr marL="457200" lvl="3" indent="-171450">
              <a:buFont typeface="Arial" panose="020B0604020202020204" pitchFamily="34" charset="0"/>
              <a:buChar char="•"/>
            </a:pPr>
            <a:r>
              <a:rPr lang="en-US" sz="1200" dirty="0">
                <a:solidFill>
                  <a:schemeClr val="tx1"/>
                </a:solidFill>
              </a:rPr>
              <a:t>Person 18 years of age or older who resides for any length of time in the same home in which the child resides, or </a:t>
            </a:r>
          </a:p>
          <a:p>
            <a:pPr marL="457200" lvl="3" indent="-171450">
              <a:buFont typeface="Arial" panose="020B0604020202020204" pitchFamily="34" charset="0"/>
              <a:buChar char="•"/>
            </a:pPr>
            <a:r>
              <a:rPr lang="en-US" sz="1200" dirty="0">
                <a:solidFill>
                  <a:schemeClr val="tx1"/>
                </a:solidFill>
              </a:rPr>
              <a:t>Non-parent adult</a:t>
            </a:r>
          </a:p>
          <a:p>
            <a:pPr marL="914400" lvl="4" indent="-171450">
              <a:buFont typeface="Wingdings" panose="05000000000000000000" pitchFamily="2" charset="2"/>
              <a:buChar char="Ø"/>
            </a:pPr>
            <a:r>
              <a:rPr lang="en-US" sz="1200" dirty="0">
                <a:solidFill>
                  <a:schemeClr val="tx1"/>
                </a:solidFill>
              </a:rPr>
              <a:t>Substantial and regular contact with the child.</a:t>
            </a:r>
          </a:p>
          <a:p>
            <a:pPr marL="914400" lvl="4" indent="-171450">
              <a:buFont typeface="Wingdings" panose="05000000000000000000" pitchFamily="2" charset="2"/>
              <a:buChar char="Ø"/>
            </a:pPr>
            <a:r>
              <a:rPr lang="en-US" sz="1200" dirty="0">
                <a:solidFill>
                  <a:schemeClr val="tx1"/>
                </a:solidFill>
              </a:rPr>
              <a:t>Close, personal relationship with the child’s parent/person responsible for the child’s welfare.</a:t>
            </a:r>
          </a:p>
          <a:p>
            <a:pPr marL="914400" lvl="4" indent="-171450">
              <a:buFont typeface="Wingdings" panose="05000000000000000000" pitchFamily="2" charset="2"/>
              <a:buChar char="Ø"/>
            </a:pPr>
            <a:r>
              <a:rPr lang="en-US" sz="1200" dirty="0">
                <a:solidFill>
                  <a:schemeClr val="tx1"/>
                </a:solidFill>
              </a:rPr>
              <a:t>Is not the child’s parent or otherwise related to the child by blood or affinity to the third degree.</a:t>
            </a:r>
          </a:p>
          <a:p>
            <a:pPr marL="45720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dirty="0">
                <a:solidFill>
                  <a:schemeClr val="tx1"/>
                </a:solidFill>
              </a:rPr>
              <a:t>Person who holds a foster home/day care license and/or</a:t>
            </a:r>
            <a:r>
              <a:rPr lang="en-US" sz="1200" baseline="0" dirty="0">
                <a:solidFill>
                  <a:schemeClr val="tx1"/>
                </a:solidFill>
              </a:rPr>
              <a:t> is an employee/volunteer in a licensed home/facility</a:t>
            </a:r>
          </a:p>
          <a:p>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7</a:t>
            </a:fld>
            <a:endParaRPr lang="en-US"/>
          </a:p>
        </p:txBody>
      </p:sp>
    </p:spTree>
    <p:extLst>
      <p:ext uri="{BB962C8B-B14F-4D97-AF65-F5344CB8AC3E}">
        <p14:creationId xmlns:p14="http://schemas.microsoft.com/office/powerpoint/2010/main" val="1795655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dirty="0">
                <a:solidFill>
                  <a:schemeClr val="tx1"/>
                </a:solidFill>
              </a:rPr>
              <a:t>Local data can</a:t>
            </a:r>
            <a:r>
              <a:rPr lang="en-US" sz="1200" baseline="0" dirty="0">
                <a:solidFill>
                  <a:schemeClr val="tx1"/>
                </a:solidFill>
              </a:rPr>
              <a:t> be added in text box as a means of comparing local child abuse and neglect statistics to national data.</a:t>
            </a:r>
          </a:p>
          <a:p>
            <a:endParaRPr lang="en-US" dirty="0"/>
          </a:p>
        </p:txBody>
      </p:sp>
      <p:sp>
        <p:nvSpPr>
          <p:cNvPr id="4" name="Slide Number Placeholder 3"/>
          <p:cNvSpPr>
            <a:spLocks noGrp="1"/>
          </p:cNvSpPr>
          <p:nvPr>
            <p:ph type="sldNum" sz="quarter" idx="5"/>
          </p:nvPr>
        </p:nvSpPr>
        <p:spPr/>
        <p:txBody>
          <a:bodyPr/>
          <a:lstStyle/>
          <a:p>
            <a:fld id="{9495487A-44E5-406A-A3C2-D30ABB0A2BBD}" type="slidenum">
              <a:rPr lang="en-US" smtClean="0"/>
              <a:t>8</a:t>
            </a:fld>
            <a:endParaRPr lang="en-US"/>
          </a:p>
        </p:txBody>
      </p:sp>
    </p:spTree>
    <p:extLst>
      <p:ext uri="{BB962C8B-B14F-4D97-AF65-F5344CB8AC3E}">
        <p14:creationId xmlns:p14="http://schemas.microsoft.com/office/powerpoint/2010/main" val="1797882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109728">
              <a:lnSpc>
                <a:spcPct val="100000"/>
              </a:lnSpc>
              <a:buNone/>
            </a:pPr>
            <a:endParaRPr lang="en-US" sz="1200" baseline="0" dirty="0">
              <a:solidFill>
                <a:schemeClr val="tx1"/>
              </a:solidFill>
            </a:endParaRPr>
          </a:p>
        </p:txBody>
      </p:sp>
      <p:sp>
        <p:nvSpPr>
          <p:cNvPr id="4" name="Slide Number Placeholder 3"/>
          <p:cNvSpPr>
            <a:spLocks noGrp="1"/>
          </p:cNvSpPr>
          <p:nvPr>
            <p:ph type="sldNum" sz="quarter" idx="5"/>
          </p:nvPr>
        </p:nvSpPr>
        <p:spPr/>
        <p:txBody>
          <a:bodyPr/>
          <a:lstStyle/>
          <a:p>
            <a:fld id="{9495487A-44E5-406A-A3C2-D30ABB0A2BBD}" type="slidenum">
              <a:rPr lang="en-US" smtClean="0"/>
              <a:t>10</a:t>
            </a:fld>
            <a:endParaRPr lang="en-US"/>
          </a:p>
        </p:txBody>
      </p:sp>
    </p:spTree>
    <p:extLst>
      <p:ext uri="{BB962C8B-B14F-4D97-AF65-F5344CB8AC3E}">
        <p14:creationId xmlns:p14="http://schemas.microsoft.com/office/powerpoint/2010/main" val="2750741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07291-2C1C-4376-A269-80E334DBC8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4CA403-61C7-4510-AE83-BB4D3EAE36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A042D1-6631-46DA-8FAD-4994E34F5A56}"/>
              </a:ext>
            </a:extLst>
          </p:cNvPr>
          <p:cNvSpPr>
            <a:spLocks noGrp="1"/>
          </p:cNvSpPr>
          <p:nvPr>
            <p:ph type="dt" sz="half" idx="10"/>
          </p:nvPr>
        </p:nvSpPr>
        <p:spPr/>
        <p:txBody>
          <a:bodyPr/>
          <a:lstStyle/>
          <a:p>
            <a:fld id="{8DD2387F-C58D-412A-854A-63362C2B9357}" type="datetime1">
              <a:rPr lang="en-US" smtClean="0"/>
              <a:t>09/09/2021</a:t>
            </a:fld>
            <a:endParaRPr lang="en-US"/>
          </a:p>
        </p:txBody>
      </p:sp>
      <p:sp>
        <p:nvSpPr>
          <p:cNvPr id="5" name="Footer Placeholder 4">
            <a:extLst>
              <a:ext uri="{FF2B5EF4-FFF2-40B4-BE49-F238E27FC236}">
                <a16:creationId xmlns:a16="http://schemas.microsoft.com/office/drawing/2014/main" id="{96EC8D8A-8A55-4622-BC14-A2AFC5816326}"/>
              </a:ext>
            </a:extLst>
          </p:cNvPr>
          <p:cNvSpPr>
            <a:spLocks noGrp="1"/>
          </p:cNvSpPr>
          <p:nvPr>
            <p:ph type="ftr" sz="quarter" idx="11"/>
          </p:nvPr>
        </p:nvSpPr>
        <p:spPr/>
        <p:txBody>
          <a:bodyPr/>
          <a:lstStyle/>
          <a:p>
            <a:r>
              <a:rPr lang="en-US"/>
              <a:t>Product of the Office of Child Welfare Policy and Programs</a:t>
            </a:r>
          </a:p>
        </p:txBody>
      </p:sp>
      <p:sp>
        <p:nvSpPr>
          <p:cNvPr id="6" name="Slide Number Placeholder 5">
            <a:extLst>
              <a:ext uri="{FF2B5EF4-FFF2-40B4-BE49-F238E27FC236}">
                <a16:creationId xmlns:a16="http://schemas.microsoft.com/office/drawing/2014/main" id="{3566EF51-D400-418C-BE16-E2EABABD351B}"/>
              </a:ext>
            </a:extLst>
          </p:cNvPr>
          <p:cNvSpPr>
            <a:spLocks noGrp="1"/>
          </p:cNvSpPr>
          <p:nvPr>
            <p:ph type="sldNum" sz="quarter" idx="12"/>
          </p:nvPr>
        </p:nvSpPr>
        <p:spPr/>
        <p:txBody>
          <a:bodyPr/>
          <a:lstStyle/>
          <a:p>
            <a:fld id="{EFE5B314-58A9-4623-AD68-5EFC893E35A3}" type="slidenum">
              <a:rPr lang="en-US" smtClean="0"/>
              <a:t>‹#›</a:t>
            </a:fld>
            <a:endParaRPr lang="en-US"/>
          </a:p>
        </p:txBody>
      </p:sp>
    </p:spTree>
    <p:extLst>
      <p:ext uri="{BB962C8B-B14F-4D97-AF65-F5344CB8AC3E}">
        <p14:creationId xmlns:p14="http://schemas.microsoft.com/office/powerpoint/2010/main" val="1348497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0C08-1D47-427B-A532-6063AEDB3B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8EDF3A-5A48-4A8A-87D9-B70996BC78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CE77C-77C7-44AE-AF3F-31D70080F57B}"/>
              </a:ext>
            </a:extLst>
          </p:cNvPr>
          <p:cNvSpPr>
            <a:spLocks noGrp="1"/>
          </p:cNvSpPr>
          <p:nvPr>
            <p:ph type="dt" sz="half" idx="10"/>
          </p:nvPr>
        </p:nvSpPr>
        <p:spPr/>
        <p:txBody>
          <a:bodyPr/>
          <a:lstStyle/>
          <a:p>
            <a:fld id="{4264E902-A150-4F2C-8A33-B0315A9C6ECB}" type="datetime1">
              <a:rPr lang="en-US" smtClean="0"/>
              <a:t>09/09/2021</a:t>
            </a:fld>
            <a:endParaRPr lang="en-US"/>
          </a:p>
        </p:txBody>
      </p:sp>
      <p:sp>
        <p:nvSpPr>
          <p:cNvPr id="5" name="Footer Placeholder 4">
            <a:extLst>
              <a:ext uri="{FF2B5EF4-FFF2-40B4-BE49-F238E27FC236}">
                <a16:creationId xmlns:a16="http://schemas.microsoft.com/office/drawing/2014/main" id="{C7EEAA30-5EC3-4BAD-A285-1330DFDCC15F}"/>
              </a:ext>
            </a:extLst>
          </p:cNvPr>
          <p:cNvSpPr>
            <a:spLocks noGrp="1"/>
          </p:cNvSpPr>
          <p:nvPr>
            <p:ph type="ftr" sz="quarter" idx="11"/>
          </p:nvPr>
        </p:nvSpPr>
        <p:spPr/>
        <p:txBody>
          <a:bodyPr/>
          <a:lstStyle/>
          <a:p>
            <a:r>
              <a:rPr lang="en-US"/>
              <a:t>Product of the Office of Child Welfare Policy and Programs</a:t>
            </a:r>
          </a:p>
        </p:txBody>
      </p:sp>
      <p:sp>
        <p:nvSpPr>
          <p:cNvPr id="6" name="Slide Number Placeholder 5">
            <a:extLst>
              <a:ext uri="{FF2B5EF4-FFF2-40B4-BE49-F238E27FC236}">
                <a16:creationId xmlns:a16="http://schemas.microsoft.com/office/drawing/2014/main" id="{F3473901-8ECB-4EB7-B668-6076E6D5E46F}"/>
              </a:ext>
            </a:extLst>
          </p:cNvPr>
          <p:cNvSpPr>
            <a:spLocks noGrp="1"/>
          </p:cNvSpPr>
          <p:nvPr>
            <p:ph type="sldNum" sz="quarter" idx="12"/>
          </p:nvPr>
        </p:nvSpPr>
        <p:spPr/>
        <p:txBody>
          <a:bodyPr/>
          <a:lstStyle/>
          <a:p>
            <a:fld id="{EFE5B314-58A9-4623-AD68-5EFC893E35A3}" type="slidenum">
              <a:rPr lang="en-US" smtClean="0"/>
              <a:t>‹#›</a:t>
            </a:fld>
            <a:endParaRPr lang="en-US"/>
          </a:p>
        </p:txBody>
      </p:sp>
    </p:spTree>
    <p:extLst>
      <p:ext uri="{BB962C8B-B14F-4D97-AF65-F5344CB8AC3E}">
        <p14:creationId xmlns:p14="http://schemas.microsoft.com/office/powerpoint/2010/main" val="2961529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5641BB-572D-41A6-844B-17D5E2F68E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0C132B-7A67-49A6-8573-57A304A91F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43CFC9-DD67-43BB-B296-C355D94A4150}"/>
              </a:ext>
            </a:extLst>
          </p:cNvPr>
          <p:cNvSpPr>
            <a:spLocks noGrp="1"/>
          </p:cNvSpPr>
          <p:nvPr>
            <p:ph type="dt" sz="half" idx="10"/>
          </p:nvPr>
        </p:nvSpPr>
        <p:spPr/>
        <p:txBody>
          <a:bodyPr/>
          <a:lstStyle/>
          <a:p>
            <a:fld id="{2B702C38-8473-4416-A88D-02750D9FCB9F}" type="datetime1">
              <a:rPr lang="en-US" smtClean="0"/>
              <a:t>09/09/2021</a:t>
            </a:fld>
            <a:endParaRPr lang="en-US"/>
          </a:p>
        </p:txBody>
      </p:sp>
      <p:sp>
        <p:nvSpPr>
          <p:cNvPr id="5" name="Footer Placeholder 4">
            <a:extLst>
              <a:ext uri="{FF2B5EF4-FFF2-40B4-BE49-F238E27FC236}">
                <a16:creationId xmlns:a16="http://schemas.microsoft.com/office/drawing/2014/main" id="{B39A5220-56AB-4EED-AB81-610104D6048C}"/>
              </a:ext>
            </a:extLst>
          </p:cNvPr>
          <p:cNvSpPr>
            <a:spLocks noGrp="1"/>
          </p:cNvSpPr>
          <p:nvPr>
            <p:ph type="ftr" sz="quarter" idx="11"/>
          </p:nvPr>
        </p:nvSpPr>
        <p:spPr/>
        <p:txBody>
          <a:bodyPr/>
          <a:lstStyle/>
          <a:p>
            <a:r>
              <a:rPr lang="en-US"/>
              <a:t>Product of the Office of Child Welfare Policy and Programs</a:t>
            </a:r>
          </a:p>
        </p:txBody>
      </p:sp>
      <p:sp>
        <p:nvSpPr>
          <p:cNvPr id="6" name="Slide Number Placeholder 5">
            <a:extLst>
              <a:ext uri="{FF2B5EF4-FFF2-40B4-BE49-F238E27FC236}">
                <a16:creationId xmlns:a16="http://schemas.microsoft.com/office/drawing/2014/main" id="{FD60325D-7746-412A-A8FF-2C987BD0F76A}"/>
              </a:ext>
            </a:extLst>
          </p:cNvPr>
          <p:cNvSpPr>
            <a:spLocks noGrp="1"/>
          </p:cNvSpPr>
          <p:nvPr>
            <p:ph type="sldNum" sz="quarter" idx="12"/>
          </p:nvPr>
        </p:nvSpPr>
        <p:spPr/>
        <p:txBody>
          <a:bodyPr/>
          <a:lstStyle/>
          <a:p>
            <a:fld id="{EFE5B314-58A9-4623-AD68-5EFC893E35A3}" type="slidenum">
              <a:rPr lang="en-US" smtClean="0"/>
              <a:t>‹#›</a:t>
            </a:fld>
            <a:endParaRPr lang="en-US"/>
          </a:p>
        </p:txBody>
      </p:sp>
    </p:spTree>
    <p:extLst>
      <p:ext uri="{BB962C8B-B14F-4D97-AF65-F5344CB8AC3E}">
        <p14:creationId xmlns:p14="http://schemas.microsoft.com/office/powerpoint/2010/main" val="18321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D177F-6EB9-4503-9AB7-8DE49F089B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075801-40D3-4792-A16B-80D681BF0F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E535F-3145-4B70-A7F6-A1B8BDE37ED5}"/>
              </a:ext>
            </a:extLst>
          </p:cNvPr>
          <p:cNvSpPr>
            <a:spLocks noGrp="1"/>
          </p:cNvSpPr>
          <p:nvPr>
            <p:ph type="dt" sz="half" idx="10"/>
          </p:nvPr>
        </p:nvSpPr>
        <p:spPr/>
        <p:txBody>
          <a:bodyPr/>
          <a:lstStyle/>
          <a:p>
            <a:fld id="{E524CDC8-7C77-433C-A0A6-D9305D69AB27}" type="datetime1">
              <a:rPr lang="en-US" smtClean="0"/>
              <a:t>09/09/2021</a:t>
            </a:fld>
            <a:endParaRPr lang="en-US"/>
          </a:p>
        </p:txBody>
      </p:sp>
      <p:sp>
        <p:nvSpPr>
          <p:cNvPr id="5" name="Footer Placeholder 4">
            <a:extLst>
              <a:ext uri="{FF2B5EF4-FFF2-40B4-BE49-F238E27FC236}">
                <a16:creationId xmlns:a16="http://schemas.microsoft.com/office/drawing/2014/main" id="{D62D3EA6-D26F-4D36-810D-D19ABBBE272D}"/>
              </a:ext>
            </a:extLst>
          </p:cNvPr>
          <p:cNvSpPr>
            <a:spLocks noGrp="1"/>
          </p:cNvSpPr>
          <p:nvPr>
            <p:ph type="ftr" sz="quarter" idx="11"/>
          </p:nvPr>
        </p:nvSpPr>
        <p:spPr/>
        <p:txBody>
          <a:bodyPr/>
          <a:lstStyle/>
          <a:p>
            <a:r>
              <a:rPr lang="en-US"/>
              <a:t>Product of the Office of Child Welfare Policy and Programs</a:t>
            </a:r>
          </a:p>
        </p:txBody>
      </p:sp>
      <p:sp>
        <p:nvSpPr>
          <p:cNvPr id="6" name="Slide Number Placeholder 5">
            <a:extLst>
              <a:ext uri="{FF2B5EF4-FFF2-40B4-BE49-F238E27FC236}">
                <a16:creationId xmlns:a16="http://schemas.microsoft.com/office/drawing/2014/main" id="{E41F08EF-10F9-4B73-BA2E-46CC487E3BB0}"/>
              </a:ext>
            </a:extLst>
          </p:cNvPr>
          <p:cNvSpPr>
            <a:spLocks noGrp="1"/>
          </p:cNvSpPr>
          <p:nvPr>
            <p:ph type="sldNum" sz="quarter" idx="12"/>
          </p:nvPr>
        </p:nvSpPr>
        <p:spPr/>
        <p:txBody>
          <a:bodyPr/>
          <a:lstStyle/>
          <a:p>
            <a:fld id="{EFE5B314-58A9-4623-AD68-5EFC893E35A3}" type="slidenum">
              <a:rPr lang="en-US" smtClean="0"/>
              <a:t>‹#›</a:t>
            </a:fld>
            <a:endParaRPr lang="en-US"/>
          </a:p>
        </p:txBody>
      </p:sp>
    </p:spTree>
    <p:extLst>
      <p:ext uri="{BB962C8B-B14F-4D97-AF65-F5344CB8AC3E}">
        <p14:creationId xmlns:p14="http://schemas.microsoft.com/office/powerpoint/2010/main" val="93159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011D-A15E-4059-95EF-ABADF90374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F56CCD-B825-41DA-8AC1-1A66DED98B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90D41B-9F6D-4BDF-9060-FB1C5084AA47}"/>
              </a:ext>
            </a:extLst>
          </p:cNvPr>
          <p:cNvSpPr>
            <a:spLocks noGrp="1"/>
          </p:cNvSpPr>
          <p:nvPr>
            <p:ph type="dt" sz="half" idx="10"/>
          </p:nvPr>
        </p:nvSpPr>
        <p:spPr/>
        <p:txBody>
          <a:bodyPr/>
          <a:lstStyle/>
          <a:p>
            <a:fld id="{0D7CEEA1-4AB9-46AA-9D41-2B372A4DAD12}" type="datetime1">
              <a:rPr lang="en-US" smtClean="0"/>
              <a:t>09/09/2021</a:t>
            </a:fld>
            <a:endParaRPr lang="en-US"/>
          </a:p>
        </p:txBody>
      </p:sp>
      <p:sp>
        <p:nvSpPr>
          <p:cNvPr id="5" name="Footer Placeholder 4">
            <a:extLst>
              <a:ext uri="{FF2B5EF4-FFF2-40B4-BE49-F238E27FC236}">
                <a16:creationId xmlns:a16="http://schemas.microsoft.com/office/drawing/2014/main" id="{F38F5B27-3C38-4FA8-B57E-BD2AA0EBD3FA}"/>
              </a:ext>
            </a:extLst>
          </p:cNvPr>
          <p:cNvSpPr>
            <a:spLocks noGrp="1"/>
          </p:cNvSpPr>
          <p:nvPr>
            <p:ph type="ftr" sz="quarter" idx="11"/>
          </p:nvPr>
        </p:nvSpPr>
        <p:spPr/>
        <p:txBody>
          <a:bodyPr/>
          <a:lstStyle/>
          <a:p>
            <a:r>
              <a:rPr lang="en-US"/>
              <a:t>Product of the Office of Child Welfare Policy and Programs</a:t>
            </a:r>
          </a:p>
        </p:txBody>
      </p:sp>
      <p:sp>
        <p:nvSpPr>
          <p:cNvPr id="6" name="Slide Number Placeholder 5">
            <a:extLst>
              <a:ext uri="{FF2B5EF4-FFF2-40B4-BE49-F238E27FC236}">
                <a16:creationId xmlns:a16="http://schemas.microsoft.com/office/drawing/2014/main" id="{9676271E-AB8C-406D-9B6B-06142E87B907}"/>
              </a:ext>
            </a:extLst>
          </p:cNvPr>
          <p:cNvSpPr>
            <a:spLocks noGrp="1"/>
          </p:cNvSpPr>
          <p:nvPr>
            <p:ph type="sldNum" sz="quarter" idx="12"/>
          </p:nvPr>
        </p:nvSpPr>
        <p:spPr/>
        <p:txBody>
          <a:bodyPr/>
          <a:lstStyle/>
          <a:p>
            <a:fld id="{EFE5B314-58A9-4623-AD68-5EFC893E35A3}" type="slidenum">
              <a:rPr lang="en-US" smtClean="0"/>
              <a:t>‹#›</a:t>
            </a:fld>
            <a:endParaRPr lang="en-US"/>
          </a:p>
        </p:txBody>
      </p:sp>
    </p:spTree>
    <p:extLst>
      <p:ext uri="{BB962C8B-B14F-4D97-AF65-F5344CB8AC3E}">
        <p14:creationId xmlns:p14="http://schemas.microsoft.com/office/powerpoint/2010/main" val="2984152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8F3B6-A141-45AF-A180-005D6E59D2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C1349-30A5-46FF-9D0F-0D054321B2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9CA14A-4AA0-4579-9408-77799232CA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D3CCB2-F34B-49FB-B047-F6FD524CDF76}"/>
              </a:ext>
            </a:extLst>
          </p:cNvPr>
          <p:cNvSpPr>
            <a:spLocks noGrp="1"/>
          </p:cNvSpPr>
          <p:nvPr>
            <p:ph type="dt" sz="half" idx="10"/>
          </p:nvPr>
        </p:nvSpPr>
        <p:spPr/>
        <p:txBody>
          <a:bodyPr/>
          <a:lstStyle/>
          <a:p>
            <a:fld id="{CCA147E8-19A5-48E9-9A6A-35774D0A37AA}" type="datetime1">
              <a:rPr lang="en-US" smtClean="0"/>
              <a:t>09/09/2021</a:t>
            </a:fld>
            <a:endParaRPr lang="en-US"/>
          </a:p>
        </p:txBody>
      </p:sp>
      <p:sp>
        <p:nvSpPr>
          <p:cNvPr id="6" name="Footer Placeholder 5">
            <a:extLst>
              <a:ext uri="{FF2B5EF4-FFF2-40B4-BE49-F238E27FC236}">
                <a16:creationId xmlns:a16="http://schemas.microsoft.com/office/drawing/2014/main" id="{D2247045-1DFA-4071-8A1F-118C0CDD63DA}"/>
              </a:ext>
            </a:extLst>
          </p:cNvPr>
          <p:cNvSpPr>
            <a:spLocks noGrp="1"/>
          </p:cNvSpPr>
          <p:nvPr>
            <p:ph type="ftr" sz="quarter" idx="11"/>
          </p:nvPr>
        </p:nvSpPr>
        <p:spPr/>
        <p:txBody>
          <a:bodyPr/>
          <a:lstStyle/>
          <a:p>
            <a:r>
              <a:rPr lang="en-US"/>
              <a:t>Product of the Office of Child Welfare Policy and Programs</a:t>
            </a:r>
          </a:p>
        </p:txBody>
      </p:sp>
      <p:sp>
        <p:nvSpPr>
          <p:cNvPr id="7" name="Slide Number Placeholder 6">
            <a:extLst>
              <a:ext uri="{FF2B5EF4-FFF2-40B4-BE49-F238E27FC236}">
                <a16:creationId xmlns:a16="http://schemas.microsoft.com/office/drawing/2014/main" id="{D6DE48FE-9A18-4D51-BF3A-4C94F54524F7}"/>
              </a:ext>
            </a:extLst>
          </p:cNvPr>
          <p:cNvSpPr>
            <a:spLocks noGrp="1"/>
          </p:cNvSpPr>
          <p:nvPr>
            <p:ph type="sldNum" sz="quarter" idx="12"/>
          </p:nvPr>
        </p:nvSpPr>
        <p:spPr/>
        <p:txBody>
          <a:bodyPr/>
          <a:lstStyle/>
          <a:p>
            <a:fld id="{EFE5B314-58A9-4623-AD68-5EFC893E35A3}" type="slidenum">
              <a:rPr lang="en-US" smtClean="0"/>
              <a:t>‹#›</a:t>
            </a:fld>
            <a:endParaRPr lang="en-US"/>
          </a:p>
        </p:txBody>
      </p:sp>
    </p:spTree>
    <p:extLst>
      <p:ext uri="{BB962C8B-B14F-4D97-AF65-F5344CB8AC3E}">
        <p14:creationId xmlns:p14="http://schemas.microsoft.com/office/powerpoint/2010/main" val="201838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2409-DB19-4333-9529-433D32C452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02CA51-ACDF-4ACD-BAC5-3CEFEC2E12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7BCC28-1A9E-4720-A575-627627764F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7B3332-2104-4651-B4C9-7AAB9A66D9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2157B9-5930-4837-92A4-97B08D12D5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1D075-899F-4C08-91DB-59F7E43385D1}"/>
              </a:ext>
            </a:extLst>
          </p:cNvPr>
          <p:cNvSpPr>
            <a:spLocks noGrp="1"/>
          </p:cNvSpPr>
          <p:nvPr>
            <p:ph type="dt" sz="half" idx="10"/>
          </p:nvPr>
        </p:nvSpPr>
        <p:spPr/>
        <p:txBody>
          <a:bodyPr/>
          <a:lstStyle/>
          <a:p>
            <a:fld id="{554E03C8-EFDC-40CF-BE6F-F798440C27ED}" type="datetime1">
              <a:rPr lang="en-US" smtClean="0"/>
              <a:t>09/09/2021</a:t>
            </a:fld>
            <a:endParaRPr lang="en-US"/>
          </a:p>
        </p:txBody>
      </p:sp>
      <p:sp>
        <p:nvSpPr>
          <p:cNvPr id="8" name="Footer Placeholder 7">
            <a:extLst>
              <a:ext uri="{FF2B5EF4-FFF2-40B4-BE49-F238E27FC236}">
                <a16:creationId xmlns:a16="http://schemas.microsoft.com/office/drawing/2014/main" id="{6661EA60-05ED-4C8D-9980-5FC88C3FC342}"/>
              </a:ext>
            </a:extLst>
          </p:cNvPr>
          <p:cNvSpPr>
            <a:spLocks noGrp="1"/>
          </p:cNvSpPr>
          <p:nvPr>
            <p:ph type="ftr" sz="quarter" idx="11"/>
          </p:nvPr>
        </p:nvSpPr>
        <p:spPr/>
        <p:txBody>
          <a:bodyPr/>
          <a:lstStyle/>
          <a:p>
            <a:r>
              <a:rPr lang="en-US"/>
              <a:t>Product of the Office of Child Welfare Policy and Programs</a:t>
            </a:r>
          </a:p>
        </p:txBody>
      </p:sp>
      <p:sp>
        <p:nvSpPr>
          <p:cNvPr id="9" name="Slide Number Placeholder 8">
            <a:extLst>
              <a:ext uri="{FF2B5EF4-FFF2-40B4-BE49-F238E27FC236}">
                <a16:creationId xmlns:a16="http://schemas.microsoft.com/office/drawing/2014/main" id="{014DCA8E-39D0-44BA-9246-4ACF3A77D44D}"/>
              </a:ext>
            </a:extLst>
          </p:cNvPr>
          <p:cNvSpPr>
            <a:spLocks noGrp="1"/>
          </p:cNvSpPr>
          <p:nvPr>
            <p:ph type="sldNum" sz="quarter" idx="12"/>
          </p:nvPr>
        </p:nvSpPr>
        <p:spPr/>
        <p:txBody>
          <a:bodyPr/>
          <a:lstStyle/>
          <a:p>
            <a:fld id="{EFE5B314-58A9-4623-AD68-5EFC893E35A3}" type="slidenum">
              <a:rPr lang="en-US" smtClean="0"/>
              <a:t>‹#›</a:t>
            </a:fld>
            <a:endParaRPr lang="en-US"/>
          </a:p>
        </p:txBody>
      </p:sp>
    </p:spTree>
    <p:extLst>
      <p:ext uri="{BB962C8B-B14F-4D97-AF65-F5344CB8AC3E}">
        <p14:creationId xmlns:p14="http://schemas.microsoft.com/office/powerpoint/2010/main" val="77236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D878-6EF9-40D0-A0F7-70D7D0AAB0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25BC7D-14C4-45EF-B9DE-66F72C0F8EE7}"/>
              </a:ext>
            </a:extLst>
          </p:cNvPr>
          <p:cNvSpPr>
            <a:spLocks noGrp="1"/>
          </p:cNvSpPr>
          <p:nvPr>
            <p:ph type="dt" sz="half" idx="10"/>
          </p:nvPr>
        </p:nvSpPr>
        <p:spPr/>
        <p:txBody>
          <a:bodyPr/>
          <a:lstStyle/>
          <a:p>
            <a:fld id="{7FC5BDEB-9C5F-4AFC-A740-37415A8A3B60}" type="datetime1">
              <a:rPr lang="en-US" smtClean="0"/>
              <a:t>09/09/2021</a:t>
            </a:fld>
            <a:endParaRPr lang="en-US"/>
          </a:p>
        </p:txBody>
      </p:sp>
      <p:sp>
        <p:nvSpPr>
          <p:cNvPr id="4" name="Footer Placeholder 3">
            <a:extLst>
              <a:ext uri="{FF2B5EF4-FFF2-40B4-BE49-F238E27FC236}">
                <a16:creationId xmlns:a16="http://schemas.microsoft.com/office/drawing/2014/main" id="{D9CA4CE2-5478-430C-9FE0-81EB9731E3EF}"/>
              </a:ext>
            </a:extLst>
          </p:cNvPr>
          <p:cNvSpPr>
            <a:spLocks noGrp="1"/>
          </p:cNvSpPr>
          <p:nvPr>
            <p:ph type="ftr" sz="quarter" idx="11"/>
          </p:nvPr>
        </p:nvSpPr>
        <p:spPr/>
        <p:txBody>
          <a:bodyPr/>
          <a:lstStyle/>
          <a:p>
            <a:r>
              <a:rPr lang="en-US"/>
              <a:t>Product of the Office of Child Welfare Policy and Programs</a:t>
            </a:r>
          </a:p>
        </p:txBody>
      </p:sp>
      <p:sp>
        <p:nvSpPr>
          <p:cNvPr id="5" name="Slide Number Placeholder 4">
            <a:extLst>
              <a:ext uri="{FF2B5EF4-FFF2-40B4-BE49-F238E27FC236}">
                <a16:creationId xmlns:a16="http://schemas.microsoft.com/office/drawing/2014/main" id="{1692CD98-930B-47FC-9285-2797F1BCDAED}"/>
              </a:ext>
            </a:extLst>
          </p:cNvPr>
          <p:cNvSpPr>
            <a:spLocks noGrp="1"/>
          </p:cNvSpPr>
          <p:nvPr>
            <p:ph type="sldNum" sz="quarter" idx="12"/>
          </p:nvPr>
        </p:nvSpPr>
        <p:spPr/>
        <p:txBody>
          <a:bodyPr/>
          <a:lstStyle/>
          <a:p>
            <a:fld id="{EFE5B314-58A9-4623-AD68-5EFC893E35A3}" type="slidenum">
              <a:rPr lang="en-US" smtClean="0"/>
              <a:t>‹#›</a:t>
            </a:fld>
            <a:endParaRPr lang="en-US"/>
          </a:p>
        </p:txBody>
      </p:sp>
    </p:spTree>
    <p:extLst>
      <p:ext uri="{BB962C8B-B14F-4D97-AF65-F5344CB8AC3E}">
        <p14:creationId xmlns:p14="http://schemas.microsoft.com/office/powerpoint/2010/main" val="416777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C83533-B4FC-408A-B557-36CB6E332C08}"/>
              </a:ext>
            </a:extLst>
          </p:cNvPr>
          <p:cNvSpPr>
            <a:spLocks noGrp="1"/>
          </p:cNvSpPr>
          <p:nvPr>
            <p:ph type="dt" sz="half" idx="10"/>
          </p:nvPr>
        </p:nvSpPr>
        <p:spPr/>
        <p:txBody>
          <a:bodyPr/>
          <a:lstStyle/>
          <a:p>
            <a:fld id="{44C69D1B-1311-4567-AF37-B536BFA0672C}" type="datetime1">
              <a:rPr lang="en-US" smtClean="0"/>
              <a:t>09/09/2021</a:t>
            </a:fld>
            <a:endParaRPr lang="en-US"/>
          </a:p>
        </p:txBody>
      </p:sp>
      <p:sp>
        <p:nvSpPr>
          <p:cNvPr id="3" name="Footer Placeholder 2">
            <a:extLst>
              <a:ext uri="{FF2B5EF4-FFF2-40B4-BE49-F238E27FC236}">
                <a16:creationId xmlns:a16="http://schemas.microsoft.com/office/drawing/2014/main" id="{D2EA03CE-3A2A-4603-B16D-200EE5B2D021}"/>
              </a:ext>
            </a:extLst>
          </p:cNvPr>
          <p:cNvSpPr>
            <a:spLocks noGrp="1"/>
          </p:cNvSpPr>
          <p:nvPr>
            <p:ph type="ftr" sz="quarter" idx="11"/>
          </p:nvPr>
        </p:nvSpPr>
        <p:spPr/>
        <p:txBody>
          <a:bodyPr/>
          <a:lstStyle/>
          <a:p>
            <a:r>
              <a:rPr lang="en-US"/>
              <a:t>Product of the Office of Child Welfare Policy and Programs</a:t>
            </a:r>
          </a:p>
        </p:txBody>
      </p:sp>
      <p:sp>
        <p:nvSpPr>
          <p:cNvPr id="4" name="Slide Number Placeholder 3">
            <a:extLst>
              <a:ext uri="{FF2B5EF4-FFF2-40B4-BE49-F238E27FC236}">
                <a16:creationId xmlns:a16="http://schemas.microsoft.com/office/drawing/2014/main" id="{C27E4BA3-1FE1-428B-9683-7B2D18360E90}"/>
              </a:ext>
            </a:extLst>
          </p:cNvPr>
          <p:cNvSpPr>
            <a:spLocks noGrp="1"/>
          </p:cNvSpPr>
          <p:nvPr>
            <p:ph type="sldNum" sz="quarter" idx="12"/>
          </p:nvPr>
        </p:nvSpPr>
        <p:spPr/>
        <p:txBody>
          <a:bodyPr/>
          <a:lstStyle/>
          <a:p>
            <a:fld id="{EFE5B314-58A9-4623-AD68-5EFC893E35A3}" type="slidenum">
              <a:rPr lang="en-US" smtClean="0"/>
              <a:t>‹#›</a:t>
            </a:fld>
            <a:endParaRPr lang="en-US"/>
          </a:p>
        </p:txBody>
      </p:sp>
    </p:spTree>
    <p:extLst>
      <p:ext uri="{BB962C8B-B14F-4D97-AF65-F5344CB8AC3E}">
        <p14:creationId xmlns:p14="http://schemas.microsoft.com/office/powerpoint/2010/main" val="2671579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75353-F3CA-43B1-867C-D653F7BA2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20EF82-504D-4818-BF4B-F92CA389C4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72D374-74E9-4705-AC4E-474521D13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8A8FA5-DE7A-45E2-9B2E-CE4D09534E42}"/>
              </a:ext>
            </a:extLst>
          </p:cNvPr>
          <p:cNvSpPr>
            <a:spLocks noGrp="1"/>
          </p:cNvSpPr>
          <p:nvPr>
            <p:ph type="dt" sz="half" idx="10"/>
          </p:nvPr>
        </p:nvSpPr>
        <p:spPr/>
        <p:txBody>
          <a:bodyPr/>
          <a:lstStyle/>
          <a:p>
            <a:fld id="{96FE5584-7E9E-4AE1-9A61-D94195A3A01B}" type="datetime1">
              <a:rPr lang="en-US" smtClean="0"/>
              <a:t>09/09/2021</a:t>
            </a:fld>
            <a:endParaRPr lang="en-US"/>
          </a:p>
        </p:txBody>
      </p:sp>
      <p:sp>
        <p:nvSpPr>
          <p:cNvPr id="6" name="Footer Placeholder 5">
            <a:extLst>
              <a:ext uri="{FF2B5EF4-FFF2-40B4-BE49-F238E27FC236}">
                <a16:creationId xmlns:a16="http://schemas.microsoft.com/office/drawing/2014/main" id="{C23E0F8B-D87A-4970-9A51-511DADE2473B}"/>
              </a:ext>
            </a:extLst>
          </p:cNvPr>
          <p:cNvSpPr>
            <a:spLocks noGrp="1"/>
          </p:cNvSpPr>
          <p:nvPr>
            <p:ph type="ftr" sz="quarter" idx="11"/>
          </p:nvPr>
        </p:nvSpPr>
        <p:spPr/>
        <p:txBody>
          <a:bodyPr/>
          <a:lstStyle/>
          <a:p>
            <a:r>
              <a:rPr lang="en-US"/>
              <a:t>Product of the Office of Child Welfare Policy and Programs</a:t>
            </a:r>
          </a:p>
        </p:txBody>
      </p:sp>
      <p:sp>
        <p:nvSpPr>
          <p:cNvPr id="7" name="Slide Number Placeholder 6">
            <a:extLst>
              <a:ext uri="{FF2B5EF4-FFF2-40B4-BE49-F238E27FC236}">
                <a16:creationId xmlns:a16="http://schemas.microsoft.com/office/drawing/2014/main" id="{1FD974EE-7D1D-44EF-B02E-027A0C68143E}"/>
              </a:ext>
            </a:extLst>
          </p:cNvPr>
          <p:cNvSpPr>
            <a:spLocks noGrp="1"/>
          </p:cNvSpPr>
          <p:nvPr>
            <p:ph type="sldNum" sz="quarter" idx="12"/>
          </p:nvPr>
        </p:nvSpPr>
        <p:spPr/>
        <p:txBody>
          <a:bodyPr/>
          <a:lstStyle/>
          <a:p>
            <a:fld id="{EFE5B314-58A9-4623-AD68-5EFC893E35A3}" type="slidenum">
              <a:rPr lang="en-US" smtClean="0"/>
              <a:t>‹#›</a:t>
            </a:fld>
            <a:endParaRPr lang="en-US"/>
          </a:p>
        </p:txBody>
      </p:sp>
    </p:spTree>
    <p:extLst>
      <p:ext uri="{BB962C8B-B14F-4D97-AF65-F5344CB8AC3E}">
        <p14:creationId xmlns:p14="http://schemas.microsoft.com/office/powerpoint/2010/main" val="291830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42C9-5267-4ADB-84E2-EBCE071883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382A36-D49B-46B4-84E6-2F2E3426DD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054CE3-3196-4DED-BA71-C9B1269EF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2232F3-FA9D-4FED-9186-7116CCF3F00A}"/>
              </a:ext>
            </a:extLst>
          </p:cNvPr>
          <p:cNvSpPr>
            <a:spLocks noGrp="1"/>
          </p:cNvSpPr>
          <p:nvPr>
            <p:ph type="dt" sz="half" idx="10"/>
          </p:nvPr>
        </p:nvSpPr>
        <p:spPr/>
        <p:txBody>
          <a:bodyPr/>
          <a:lstStyle/>
          <a:p>
            <a:fld id="{F1EBACFA-B834-480F-9CF0-1C013A71D014}" type="datetime1">
              <a:rPr lang="en-US" smtClean="0"/>
              <a:t>09/09/2021</a:t>
            </a:fld>
            <a:endParaRPr lang="en-US"/>
          </a:p>
        </p:txBody>
      </p:sp>
      <p:sp>
        <p:nvSpPr>
          <p:cNvPr id="6" name="Footer Placeholder 5">
            <a:extLst>
              <a:ext uri="{FF2B5EF4-FFF2-40B4-BE49-F238E27FC236}">
                <a16:creationId xmlns:a16="http://schemas.microsoft.com/office/drawing/2014/main" id="{6E9A921A-012A-4328-A879-49EBEC9626FE}"/>
              </a:ext>
            </a:extLst>
          </p:cNvPr>
          <p:cNvSpPr>
            <a:spLocks noGrp="1"/>
          </p:cNvSpPr>
          <p:nvPr>
            <p:ph type="ftr" sz="quarter" idx="11"/>
          </p:nvPr>
        </p:nvSpPr>
        <p:spPr/>
        <p:txBody>
          <a:bodyPr/>
          <a:lstStyle/>
          <a:p>
            <a:r>
              <a:rPr lang="en-US"/>
              <a:t>Product of the Office of Child Welfare Policy and Programs</a:t>
            </a:r>
          </a:p>
        </p:txBody>
      </p:sp>
      <p:sp>
        <p:nvSpPr>
          <p:cNvPr id="7" name="Slide Number Placeholder 6">
            <a:extLst>
              <a:ext uri="{FF2B5EF4-FFF2-40B4-BE49-F238E27FC236}">
                <a16:creationId xmlns:a16="http://schemas.microsoft.com/office/drawing/2014/main" id="{0E0D6A75-2ED5-4F34-90BF-EE15EA5EC63D}"/>
              </a:ext>
            </a:extLst>
          </p:cNvPr>
          <p:cNvSpPr>
            <a:spLocks noGrp="1"/>
          </p:cNvSpPr>
          <p:nvPr>
            <p:ph type="sldNum" sz="quarter" idx="12"/>
          </p:nvPr>
        </p:nvSpPr>
        <p:spPr/>
        <p:txBody>
          <a:bodyPr/>
          <a:lstStyle/>
          <a:p>
            <a:fld id="{EFE5B314-58A9-4623-AD68-5EFC893E35A3}" type="slidenum">
              <a:rPr lang="en-US" smtClean="0"/>
              <a:t>‹#›</a:t>
            </a:fld>
            <a:endParaRPr lang="en-US"/>
          </a:p>
        </p:txBody>
      </p:sp>
    </p:spTree>
    <p:extLst>
      <p:ext uri="{BB962C8B-B14F-4D97-AF65-F5344CB8AC3E}">
        <p14:creationId xmlns:p14="http://schemas.microsoft.com/office/powerpoint/2010/main" val="189663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7C7B8A-D1DB-4E96-ADB0-7138727122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162B61-7339-4DE0-961D-5C666BE708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4426F-9DA3-4887-B549-2012D3F73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C3F25-57AF-495A-94E0-02A83D2C8009}" type="datetime1">
              <a:rPr lang="en-US" smtClean="0"/>
              <a:t>09/09/2021</a:t>
            </a:fld>
            <a:endParaRPr lang="en-US"/>
          </a:p>
        </p:txBody>
      </p:sp>
      <p:sp>
        <p:nvSpPr>
          <p:cNvPr id="5" name="Footer Placeholder 4">
            <a:extLst>
              <a:ext uri="{FF2B5EF4-FFF2-40B4-BE49-F238E27FC236}">
                <a16:creationId xmlns:a16="http://schemas.microsoft.com/office/drawing/2014/main" id="{0B6BAA97-6587-4CA2-B45D-277590BD2F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Product of the Office of Child Welfare Policy and Programs</a:t>
            </a:r>
          </a:p>
        </p:txBody>
      </p:sp>
      <p:sp>
        <p:nvSpPr>
          <p:cNvPr id="6" name="Slide Number Placeholder 5">
            <a:extLst>
              <a:ext uri="{FF2B5EF4-FFF2-40B4-BE49-F238E27FC236}">
                <a16:creationId xmlns:a16="http://schemas.microsoft.com/office/drawing/2014/main" id="{05245FEE-C299-4DB9-A96C-FFCC08E83D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5B314-58A9-4623-AD68-5EFC893E35A3}" type="slidenum">
              <a:rPr lang="en-US" smtClean="0"/>
              <a:t>‹#›</a:t>
            </a:fld>
            <a:endParaRPr lang="en-US"/>
          </a:p>
        </p:txBody>
      </p:sp>
    </p:spTree>
    <p:extLst>
      <p:ext uri="{BB962C8B-B14F-4D97-AF65-F5344CB8AC3E}">
        <p14:creationId xmlns:p14="http://schemas.microsoft.com/office/powerpoint/2010/main" val="3615346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II_DCm4ShBI?feature=oembed" TargetMode="Externa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michigan.gov/ct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1.sv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3.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6.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michigan.gov/mandatedreport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855BC-0AEF-4D35-9B80-FDE805175149}"/>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r"/>
            <a:r>
              <a:rPr lang="en-US" sz="5400" kern="1200">
                <a:solidFill>
                  <a:schemeClr val="tx1"/>
                </a:solidFill>
                <a:latin typeface="+mj-lt"/>
                <a:ea typeface="+mj-ea"/>
                <a:cs typeface="+mj-cs"/>
              </a:rPr>
              <a:t> </a:t>
            </a:r>
          </a:p>
        </p:txBody>
      </p:sp>
      <p:sp>
        <p:nvSpPr>
          <p:cNvPr id="3" name="Subtitle 2">
            <a:extLst>
              <a:ext uri="{FF2B5EF4-FFF2-40B4-BE49-F238E27FC236}">
                <a16:creationId xmlns:a16="http://schemas.microsoft.com/office/drawing/2014/main" id="{BF978907-BBC8-4A0D-9B07-C95EEB90B7C3}"/>
              </a:ext>
            </a:extLst>
          </p:cNvPr>
          <p:cNvSpPr>
            <a:spLocks noGrp="1"/>
          </p:cNvSpPr>
          <p:nvPr>
            <p:ph type="body" idx="1"/>
          </p:nvPr>
        </p:nvSpPr>
        <p:spPr>
          <a:xfrm>
            <a:off x="838199" y="526037"/>
            <a:ext cx="10515599" cy="1309110"/>
          </a:xfrm>
        </p:spPr>
        <p:txBody>
          <a:bodyPr vert="horz" lIns="91440" tIns="45720" rIns="91440" bIns="45720" rtlCol="0">
            <a:noAutofit/>
          </a:bodyPr>
          <a:lstStyle/>
          <a:p>
            <a:pPr algn="r"/>
            <a:r>
              <a:rPr lang="en-US" sz="3200" b="1" kern="1200" dirty="0">
                <a:solidFill>
                  <a:schemeClr val="tx1"/>
                </a:solidFill>
                <a:latin typeface="+mn-lt"/>
                <a:ea typeface="+mn-ea"/>
                <a:cs typeface="+mn-cs"/>
              </a:rPr>
              <a:t>Mandated Reporter Training</a:t>
            </a:r>
          </a:p>
          <a:p>
            <a:pPr algn="r"/>
            <a:r>
              <a:rPr lang="en-US" sz="3200" b="1" kern="1200" dirty="0">
                <a:solidFill>
                  <a:schemeClr val="tx1"/>
                </a:solidFill>
                <a:latin typeface="+mn-lt"/>
                <a:ea typeface="+mn-ea"/>
                <a:cs typeface="+mn-cs"/>
              </a:rPr>
              <a:t>Children’s Protective Services (CPS)</a:t>
            </a:r>
          </a:p>
          <a:p>
            <a:pPr algn="r"/>
            <a:endParaRPr lang="en-US" sz="3200" b="1" kern="1200" dirty="0">
              <a:solidFill>
                <a:schemeClr val="tx1"/>
              </a:solidFill>
              <a:latin typeface="+mn-lt"/>
              <a:ea typeface="+mn-ea"/>
              <a:cs typeface="+mn-cs"/>
            </a:endParaRPr>
          </a:p>
        </p:txBody>
      </p:sp>
      <p:pic>
        <p:nvPicPr>
          <p:cNvPr id="7" name="Picture 6">
            <a:extLst>
              <a:ext uri="{FF2B5EF4-FFF2-40B4-BE49-F238E27FC236}">
                <a16:creationId xmlns:a16="http://schemas.microsoft.com/office/drawing/2014/main" id="{0BDECE90-8256-4A03-AF59-9AC0384A9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124073"/>
            <a:ext cx="10515599" cy="3943351"/>
          </a:xfrm>
          <a:prstGeom prst="rect">
            <a:avLst/>
          </a:prstGeom>
        </p:spPr>
      </p:pic>
      <p:sp>
        <p:nvSpPr>
          <p:cNvPr id="5" name="Slide Number Placeholder 4">
            <a:extLst>
              <a:ext uri="{FF2B5EF4-FFF2-40B4-BE49-F238E27FC236}">
                <a16:creationId xmlns:a16="http://schemas.microsoft.com/office/drawing/2014/main" id="{E901433A-EFFB-4FE2-BD91-DF63C8BB469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FE5B314-58A9-4623-AD68-5EFC893E35A3}" type="slidenum">
              <a:rPr lang="en-US" smtClean="0"/>
              <a:pPr>
                <a:spcAft>
                  <a:spcPts val="600"/>
                </a:spcAft>
              </a:pPr>
              <a:t>1</a:t>
            </a:fld>
            <a:endParaRPr lang="en-US"/>
          </a:p>
        </p:txBody>
      </p:sp>
    </p:spTree>
    <p:extLst>
      <p:ext uri="{BB962C8B-B14F-4D97-AF65-F5344CB8AC3E}">
        <p14:creationId xmlns:p14="http://schemas.microsoft.com/office/powerpoint/2010/main" val="3531753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4C80F7-0343-4862-9E27-1515F7A9A5D8}"/>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b="1">
                <a:solidFill>
                  <a:srgbClr val="FFFFFF"/>
                </a:solidFill>
              </a:rPr>
              <a:t>Recognizing Mental Injury</a:t>
            </a:r>
            <a:endParaRPr lang="en-US" b="1" dirty="0">
              <a:solidFill>
                <a:srgbClr val="FFFFFF"/>
              </a:solidFill>
            </a:endParaRPr>
          </a:p>
        </p:txBody>
      </p:sp>
      <p:pic>
        <p:nvPicPr>
          <p:cNvPr id="8" name="Content Placeholder 7">
            <a:extLst>
              <a:ext uri="{FF2B5EF4-FFF2-40B4-BE49-F238E27FC236}">
                <a16:creationId xmlns:a16="http://schemas.microsoft.com/office/drawing/2014/main" id="{824ABC15-08BE-4072-ADE4-DA6B0F5E630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8643" r="1" b="26700"/>
          <a:stretch/>
        </p:blipFill>
        <p:spPr>
          <a:xfrm>
            <a:off x="327547" y="321733"/>
            <a:ext cx="7058306" cy="4107392"/>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B3EF795-2168-48B3-9203-D46B158DD2F1}"/>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pPr marL="0" indent="0" algn="ctr">
              <a:buNone/>
            </a:pPr>
            <a:r>
              <a:rPr lang="en-US">
                <a:solidFill>
                  <a:srgbClr val="FFFFFF"/>
                </a:solidFill>
              </a:rPr>
              <a:t>An existing pattern of physical or verbal acts and omissions that result in a psychological or emotional injury. </a:t>
            </a:r>
          </a:p>
          <a:p>
            <a:pPr marL="0" indent="0">
              <a:buNone/>
            </a:pPr>
            <a:endParaRPr lang="en-US">
              <a:solidFill>
                <a:srgbClr val="FFFFFF"/>
              </a:solidFill>
            </a:endParaRPr>
          </a:p>
          <a:p>
            <a:pPr marL="0" indent="0">
              <a:buNone/>
            </a:pPr>
            <a:endParaRPr lang="en-US" sz="2000" b="1" dirty="0">
              <a:solidFill>
                <a:srgbClr val="FFFFFF"/>
              </a:solidFill>
            </a:endParaRPr>
          </a:p>
        </p:txBody>
      </p:sp>
      <p:sp>
        <p:nvSpPr>
          <p:cNvPr id="6" name="Slide Number Placeholder 5">
            <a:extLst>
              <a:ext uri="{FF2B5EF4-FFF2-40B4-BE49-F238E27FC236}">
                <a16:creationId xmlns:a16="http://schemas.microsoft.com/office/drawing/2014/main" id="{86AC1899-719B-42B6-813B-C3A0B1B936AE}"/>
              </a:ext>
            </a:extLst>
          </p:cNvPr>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defRPr/>
            </a:pPr>
            <a:fld id="{EFE5B314-58A9-4623-AD68-5EFC893E35A3}" type="slidenum">
              <a:rPr lang="en-US" sz="1050" smtClean="0">
                <a:solidFill>
                  <a:schemeClr val="tx1">
                    <a:lumMod val="50000"/>
                    <a:lumOff val="50000"/>
                  </a:schemeClr>
                </a:solidFill>
                <a:latin typeface="Calibri" panose="020F0502020204030204"/>
              </a:rPr>
              <a:pPr>
                <a:spcAft>
                  <a:spcPts val="600"/>
                </a:spcAft>
                <a:defRPr/>
              </a:pPr>
              <a:t>10</a:t>
            </a:fld>
            <a:endParaRPr lang="en-US" sz="105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2976655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7D8BAC-D5B7-48A5-9E90-D78F7EC10460}"/>
              </a:ext>
            </a:extLst>
          </p:cNvPr>
          <p:cNvSpPr>
            <a:spLocks noGrp="1"/>
          </p:cNvSpPr>
          <p:nvPr>
            <p:ph type="title"/>
          </p:nvPr>
        </p:nvSpPr>
        <p:spPr>
          <a:xfrm>
            <a:off x="1016805" y="1345958"/>
            <a:ext cx="4193196" cy="4166085"/>
          </a:xfrm>
        </p:spPr>
        <p:txBody>
          <a:bodyPr>
            <a:normAutofit/>
          </a:bodyPr>
          <a:lstStyle/>
          <a:p>
            <a:r>
              <a:rPr lang="en-US" sz="4600" b="1"/>
              <a:t>Recognizing Mental Injury</a:t>
            </a:r>
          </a:p>
        </p:txBody>
      </p:sp>
      <p:grpSp>
        <p:nvGrpSpPr>
          <p:cNvPr id="23" name="Group 22">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4"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88F81400-869E-4E07-9F75-8DAFD92DEE5D}"/>
              </a:ext>
            </a:extLst>
          </p:cNvPr>
          <p:cNvSpPr>
            <a:spLocks noGrp="1"/>
          </p:cNvSpPr>
          <p:nvPr>
            <p:ph idx="1"/>
          </p:nvPr>
        </p:nvSpPr>
        <p:spPr>
          <a:xfrm>
            <a:off x="6156015" y="530230"/>
            <a:ext cx="5662987" cy="5742568"/>
          </a:xfrm>
        </p:spPr>
        <p:txBody>
          <a:bodyPr anchor="ctr">
            <a:normAutofit/>
          </a:bodyPr>
          <a:lstStyle/>
          <a:p>
            <a:pPr marL="0" lvl="0" indent="-109728">
              <a:buNone/>
            </a:pPr>
            <a:r>
              <a:rPr lang="en-US" sz="2200" b="1" dirty="0"/>
              <a:t>Signs can include:</a:t>
            </a:r>
          </a:p>
          <a:p>
            <a:pPr marL="182880" lvl="0" indent="-182880">
              <a:buFont typeface="Wingdings" panose="05000000000000000000" pitchFamily="2" charset="2"/>
              <a:buChar char="§"/>
            </a:pPr>
            <a:r>
              <a:rPr lang="en-US" sz="2200" dirty="0"/>
              <a:t>Depression, anxiety or suicide. </a:t>
            </a:r>
          </a:p>
          <a:p>
            <a:pPr marL="182880" lvl="0" indent="-182880">
              <a:buFont typeface="Wingdings" panose="05000000000000000000" pitchFamily="2" charset="2"/>
              <a:buChar char="§"/>
            </a:pPr>
            <a:r>
              <a:rPr lang="en-US" sz="2200" dirty="0"/>
              <a:t>Lack of attachment.</a:t>
            </a:r>
          </a:p>
          <a:p>
            <a:pPr marL="182880" lvl="0" indent="-182880">
              <a:buFont typeface="Wingdings" panose="05000000000000000000" pitchFamily="2" charset="2"/>
              <a:buChar char="§"/>
            </a:pPr>
            <a:r>
              <a:rPr lang="en-US" sz="2200" dirty="0"/>
              <a:t>Fear of abandonment or safety.</a:t>
            </a:r>
          </a:p>
          <a:p>
            <a:pPr marL="182880" lvl="0" indent="-182880">
              <a:buFont typeface="Wingdings" panose="05000000000000000000" pitchFamily="2" charset="2"/>
              <a:buChar char="§"/>
            </a:pPr>
            <a:r>
              <a:rPr lang="en-US" sz="2200" dirty="0"/>
              <a:t>Fear that life or safety is threatened.</a:t>
            </a:r>
          </a:p>
          <a:p>
            <a:pPr marL="0" lvl="0" indent="0">
              <a:buNone/>
            </a:pPr>
            <a:endParaRPr lang="en-US" sz="2200" dirty="0"/>
          </a:p>
          <a:p>
            <a:pPr marL="0" lvl="0" indent="0">
              <a:buNone/>
            </a:pPr>
            <a:r>
              <a:rPr lang="en-US" sz="2200" b="1" dirty="0"/>
              <a:t>The parent or caretaker may: </a:t>
            </a:r>
          </a:p>
          <a:p>
            <a:pPr>
              <a:buFont typeface="Wingdings" panose="05000000000000000000" pitchFamily="2" charset="2"/>
              <a:buChar char="§"/>
            </a:pPr>
            <a:r>
              <a:rPr lang="en-US" sz="2200" dirty="0"/>
              <a:t>Constantly criticize, punish or demean the child. </a:t>
            </a:r>
          </a:p>
          <a:p>
            <a:pPr>
              <a:buFont typeface="Wingdings" panose="05000000000000000000" pitchFamily="2" charset="2"/>
              <a:buChar char="§"/>
            </a:pPr>
            <a:r>
              <a:rPr lang="en-US" sz="2200" dirty="0"/>
              <a:t>These behaviors are persistent and repetitive. </a:t>
            </a:r>
          </a:p>
          <a:p>
            <a:pPr>
              <a:buFont typeface="Wingdings" panose="05000000000000000000" pitchFamily="2" charset="2"/>
              <a:buChar char="§"/>
            </a:pPr>
            <a:endParaRPr lang="en-US" sz="2200" dirty="0"/>
          </a:p>
          <a:p>
            <a:pPr marL="0" indent="0">
              <a:buNone/>
            </a:pPr>
            <a:r>
              <a:rPr lang="en-US" sz="2200" dirty="0"/>
              <a:t>*A finding must be made by a mental health professional. </a:t>
            </a:r>
          </a:p>
        </p:txBody>
      </p:sp>
      <p:sp>
        <p:nvSpPr>
          <p:cNvPr id="5" name="Slide Number Placeholder 4">
            <a:extLst>
              <a:ext uri="{FF2B5EF4-FFF2-40B4-BE49-F238E27FC236}">
                <a16:creationId xmlns:a16="http://schemas.microsoft.com/office/drawing/2014/main" id="{0F137EA6-712A-4D2E-BCC9-1253908F5478}"/>
              </a:ext>
            </a:extLst>
          </p:cNvPr>
          <p:cNvSpPr>
            <a:spLocks noGrp="1"/>
          </p:cNvSpPr>
          <p:nvPr>
            <p:ph type="sldNum" sz="quarter" idx="12"/>
          </p:nvPr>
        </p:nvSpPr>
        <p:spPr>
          <a:xfrm>
            <a:off x="10070214" y="6492875"/>
            <a:ext cx="1283586" cy="365125"/>
          </a:xfrm>
        </p:spPr>
        <p:txBody>
          <a:bodyPr>
            <a:normAutofit/>
          </a:bodyPr>
          <a:lstStyle/>
          <a:p>
            <a:pPr>
              <a:spcAft>
                <a:spcPts val="600"/>
              </a:spcAft>
            </a:pPr>
            <a:fld id="{EFE5B314-58A9-4623-AD68-5EFC893E35A3}" type="slidenum">
              <a:rPr lang="en-US">
                <a:solidFill>
                  <a:srgbClr val="898989"/>
                </a:solidFill>
              </a:rPr>
              <a:pPr>
                <a:spcAft>
                  <a:spcPts val="600"/>
                </a:spcAft>
              </a:pPr>
              <a:t>11</a:t>
            </a:fld>
            <a:endParaRPr lang="en-US">
              <a:solidFill>
                <a:srgbClr val="898989"/>
              </a:solidFill>
            </a:endParaRPr>
          </a:p>
        </p:txBody>
      </p:sp>
    </p:spTree>
    <p:extLst>
      <p:ext uri="{BB962C8B-B14F-4D97-AF65-F5344CB8AC3E}">
        <p14:creationId xmlns:p14="http://schemas.microsoft.com/office/powerpoint/2010/main" val="711349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CA2E1C-2A88-465C-8A48-3A098C4CAD02}"/>
              </a:ext>
            </a:extLst>
          </p:cNvPr>
          <p:cNvSpPr>
            <a:spLocks noGrp="1"/>
          </p:cNvSpPr>
          <p:nvPr>
            <p:ph type="title"/>
          </p:nvPr>
        </p:nvSpPr>
        <p:spPr>
          <a:xfrm>
            <a:off x="594360" y="637125"/>
            <a:ext cx="3163824" cy="5256371"/>
          </a:xfrm>
        </p:spPr>
        <p:txBody>
          <a:bodyPr>
            <a:normAutofit/>
          </a:bodyPr>
          <a:lstStyle/>
          <a:p>
            <a:r>
              <a:rPr lang="en-US" b="1">
                <a:solidFill>
                  <a:schemeClr val="bg1"/>
                </a:solidFill>
              </a:rPr>
              <a:t>Recognizing Sexual Abuse or Sexual Exploitation</a:t>
            </a:r>
          </a:p>
        </p:txBody>
      </p:sp>
      <p:sp>
        <p:nvSpPr>
          <p:cNvPr id="5" name="Slide Number Placeholder 4">
            <a:extLst>
              <a:ext uri="{FF2B5EF4-FFF2-40B4-BE49-F238E27FC236}">
                <a16:creationId xmlns:a16="http://schemas.microsoft.com/office/drawing/2014/main" id="{B4F13674-ED2E-48DF-B5C9-7680D423A456}"/>
              </a:ext>
            </a:extLst>
          </p:cNvPr>
          <p:cNvSpPr>
            <a:spLocks noGrp="1"/>
          </p:cNvSpPr>
          <p:nvPr>
            <p:ph type="sldNum" sz="quarter" idx="12"/>
          </p:nvPr>
        </p:nvSpPr>
        <p:spPr>
          <a:xfrm>
            <a:off x="8610600" y="6356350"/>
            <a:ext cx="2743200" cy="365125"/>
          </a:xfrm>
        </p:spPr>
        <p:txBody>
          <a:bodyPr>
            <a:normAutofit/>
          </a:bodyPr>
          <a:lstStyle/>
          <a:p>
            <a:pPr>
              <a:spcAft>
                <a:spcPts val="600"/>
              </a:spcAft>
            </a:pPr>
            <a:fld id="{EFE5B314-58A9-4623-AD68-5EFC893E35A3}" type="slidenum">
              <a:rPr lang="en-US">
                <a:solidFill>
                  <a:srgbClr val="898989"/>
                </a:solidFill>
              </a:rPr>
              <a:pPr>
                <a:spcAft>
                  <a:spcPts val="600"/>
                </a:spcAft>
              </a:pPr>
              <a:t>12</a:t>
            </a:fld>
            <a:endParaRPr lang="en-US">
              <a:solidFill>
                <a:srgbClr val="898989"/>
              </a:solidFill>
            </a:endParaRPr>
          </a:p>
        </p:txBody>
      </p:sp>
      <p:graphicFrame>
        <p:nvGraphicFramePr>
          <p:cNvPr id="25" name="Content Placeholder 2">
            <a:extLst>
              <a:ext uri="{FF2B5EF4-FFF2-40B4-BE49-F238E27FC236}">
                <a16:creationId xmlns:a16="http://schemas.microsoft.com/office/drawing/2014/main" id="{549D8C85-7EA8-4D73-925A-1B3137794BAF}"/>
              </a:ext>
            </a:extLst>
          </p:cNvPr>
          <p:cNvGraphicFramePr>
            <a:graphicFrameLocks noGrp="1"/>
          </p:cNvGraphicFramePr>
          <p:nvPr>
            <p:ph idx="1"/>
            <p:extLst>
              <p:ext uri="{D42A27DB-BD31-4B8C-83A1-F6EECF244321}">
                <p14:modId xmlns:p14="http://schemas.microsoft.com/office/powerpoint/2010/main" val="2193723222"/>
              </p:ext>
            </p:extLst>
          </p:nvPr>
        </p:nvGraphicFramePr>
        <p:xfrm>
          <a:off x="4517136" y="303591"/>
          <a:ext cx="7242048"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5274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CCAF46-20E0-467C-B167-530BA5B68DF8}"/>
              </a:ext>
            </a:extLst>
          </p:cNvPr>
          <p:cNvSpPr>
            <a:spLocks noGrp="1"/>
          </p:cNvSpPr>
          <p:nvPr>
            <p:ph type="title"/>
          </p:nvPr>
        </p:nvSpPr>
        <p:spPr>
          <a:xfrm>
            <a:off x="594360" y="637125"/>
            <a:ext cx="3163824" cy="5256371"/>
          </a:xfrm>
        </p:spPr>
        <p:txBody>
          <a:bodyPr>
            <a:normAutofit/>
          </a:bodyPr>
          <a:lstStyle/>
          <a:p>
            <a:r>
              <a:rPr lang="en-US" b="1" dirty="0">
                <a:solidFill>
                  <a:schemeClr val="bg1"/>
                </a:solidFill>
              </a:rPr>
              <a:t>Recognizing Sexual Abuse</a:t>
            </a:r>
          </a:p>
        </p:txBody>
      </p:sp>
      <p:sp>
        <p:nvSpPr>
          <p:cNvPr id="5" name="Slide Number Placeholder 4">
            <a:extLst>
              <a:ext uri="{FF2B5EF4-FFF2-40B4-BE49-F238E27FC236}">
                <a16:creationId xmlns:a16="http://schemas.microsoft.com/office/drawing/2014/main" id="{00911FC3-65A0-4B44-8D57-ED8511B44EDF}"/>
              </a:ext>
            </a:extLst>
          </p:cNvPr>
          <p:cNvSpPr>
            <a:spLocks noGrp="1"/>
          </p:cNvSpPr>
          <p:nvPr>
            <p:ph type="sldNum" sz="quarter" idx="12"/>
          </p:nvPr>
        </p:nvSpPr>
        <p:spPr>
          <a:xfrm>
            <a:off x="8610600" y="6356350"/>
            <a:ext cx="2743200" cy="365125"/>
          </a:xfrm>
        </p:spPr>
        <p:txBody>
          <a:bodyPr>
            <a:normAutofit/>
          </a:bodyPr>
          <a:lstStyle/>
          <a:p>
            <a:pPr>
              <a:spcAft>
                <a:spcPts val="600"/>
              </a:spcAft>
            </a:pPr>
            <a:fld id="{EFE5B314-58A9-4623-AD68-5EFC893E35A3}" type="slidenum">
              <a:rPr lang="en-US">
                <a:solidFill>
                  <a:srgbClr val="898989"/>
                </a:solidFill>
              </a:rPr>
              <a:pPr>
                <a:spcAft>
                  <a:spcPts val="600"/>
                </a:spcAft>
              </a:pPr>
              <a:t>13</a:t>
            </a:fld>
            <a:endParaRPr lang="en-US">
              <a:solidFill>
                <a:srgbClr val="898989"/>
              </a:solidFill>
            </a:endParaRPr>
          </a:p>
        </p:txBody>
      </p:sp>
      <p:graphicFrame>
        <p:nvGraphicFramePr>
          <p:cNvPr id="14" name="Content Placeholder 2">
            <a:extLst>
              <a:ext uri="{FF2B5EF4-FFF2-40B4-BE49-F238E27FC236}">
                <a16:creationId xmlns:a16="http://schemas.microsoft.com/office/drawing/2014/main" id="{1F462131-E7EE-4759-8655-CBF9553A36D5}"/>
              </a:ext>
            </a:extLst>
          </p:cNvPr>
          <p:cNvGraphicFramePr>
            <a:graphicFrameLocks noGrp="1"/>
          </p:cNvGraphicFramePr>
          <p:nvPr>
            <p:ph idx="1"/>
            <p:extLst>
              <p:ext uri="{D42A27DB-BD31-4B8C-83A1-F6EECF244321}">
                <p14:modId xmlns:p14="http://schemas.microsoft.com/office/powerpoint/2010/main" val="3627704766"/>
              </p:ext>
            </p:extLst>
          </p:nvPr>
        </p:nvGraphicFramePr>
        <p:xfrm>
          <a:off x="4517136" y="303591"/>
          <a:ext cx="7242048"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8045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C54F-C53F-4DF9-9456-1FB8584CF35A}"/>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kern="1200" dirty="0">
                <a:solidFill>
                  <a:schemeClr val="tx1"/>
                </a:solidFill>
                <a:latin typeface="+mj-lt"/>
                <a:ea typeface="+mj-ea"/>
                <a:cs typeface="+mj-cs"/>
              </a:rPr>
              <a:t>Human Trafficking</a:t>
            </a:r>
          </a:p>
        </p:txBody>
      </p:sp>
      <p:sp>
        <p:nvSpPr>
          <p:cNvPr id="5" name="Slide Number Placeholder 4">
            <a:extLst>
              <a:ext uri="{FF2B5EF4-FFF2-40B4-BE49-F238E27FC236}">
                <a16:creationId xmlns:a16="http://schemas.microsoft.com/office/drawing/2014/main" id="{806276DB-BCCA-42E4-89E9-5C240132832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FE5B314-58A9-4623-AD68-5EFC893E35A3}" type="slidenum">
              <a:rPr lang="en-US" smtClean="0"/>
              <a:pPr>
                <a:spcAft>
                  <a:spcPts val="600"/>
                </a:spcAft>
              </a:pPr>
              <a:t>14</a:t>
            </a:fld>
            <a:endParaRPr lang="en-US"/>
          </a:p>
        </p:txBody>
      </p:sp>
      <p:graphicFrame>
        <p:nvGraphicFramePr>
          <p:cNvPr id="21" name="Diagram 20">
            <a:extLst>
              <a:ext uri="{FF2B5EF4-FFF2-40B4-BE49-F238E27FC236}">
                <a16:creationId xmlns:a16="http://schemas.microsoft.com/office/drawing/2014/main" id="{BCDD3563-CC25-4141-BE3D-E632435B759E}"/>
              </a:ext>
            </a:extLst>
          </p:cNvPr>
          <p:cNvGraphicFramePr/>
          <p:nvPr>
            <p:extLst>
              <p:ext uri="{D42A27DB-BD31-4B8C-83A1-F6EECF244321}">
                <p14:modId xmlns:p14="http://schemas.microsoft.com/office/powerpoint/2010/main" val="5549091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8178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02AC-E4B9-4E4C-A371-0BFB5FFB3E14}"/>
              </a:ext>
            </a:extLst>
          </p:cNvPr>
          <p:cNvSpPr>
            <a:spLocks noGrp="1"/>
          </p:cNvSpPr>
          <p:nvPr>
            <p:ph type="title"/>
          </p:nvPr>
        </p:nvSpPr>
        <p:spPr>
          <a:xfrm>
            <a:off x="863029" y="1012004"/>
            <a:ext cx="3416158" cy="4795408"/>
          </a:xfrm>
        </p:spPr>
        <p:txBody>
          <a:bodyPr>
            <a:normAutofit/>
          </a:bodyPr>
          <a:lstStyle/>
          <a:p>
            <a:r>
              <a:rPr lang="en-US" b="1" dirty="0">
                <a:solidFill>
                  <a:schemeClr val="tx2"/>
                </a:solidFill>
              </a:rPr>
              <a:t>Human Trafficking Indicators </a:t>
            </a:r>
          </a:p>
        </p:txBody>
      </p:sp>
      <p:graphicFrame>
        <p:nvGraphicFramePr>
          <p:cNvPr id="7" name="Content Placeholder 2">
            <a:extLst>
              <a:ext uri="{FF2B5EF4-FFF2-40B4-BE49-F238E27FC236}">
                <a16:creationId xmlns:a16="http://schemas.microsoft.com/office/drawing/2014/main" id="{549A23C4-621F-42F3-8496-1584609FFFB5}"/>
              </a:ext>
            </a:extLst>
          </p:cNvPr>
          <p:cNvGraphicFramePr>
            <a:graphicFrameLocks noGrp="1"/>
          </p:cNvGraphicFramePr>
          <p:nvPr>
            <p:ph idx="1"/>
            <p:extLst>
              <p:ext uri="{D42A27DB-BD31-4B8C-83A1-F6EECF244321}">
                <p14:modId xmlns:p14="http://schemas.microsoft.com/office/powerpoint/2010/main" val="3796421584"/>
              </p:ext>
            </p:extLst>
          </p:nvPr>
        </p:nvGraphicFramePr>
        <p:xfrm>
          <a:off x="3829050" y="470924"/>
          <a:ext cx="787885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FE1506E8-3F9D-4078-A1DC-8E2C65AB1C0D}"/>
              </a:ext>
            </a:extLst>
          </p:cNvPr>
          <p:cNvSpPr>
            <a:spLocks noGrp="1"/>
          </p:cNvSpPr>
          <p:nvPr>
            <p:ph type="sldNum" sz="quarter" idx="12"/>
          </p:nvPr>
        </p:nvSpPr>
        <p:spPr>
          <a:xfrm>
            <a:off x="10726220" y="6356350"/>
            <a:ext cx="627580" cy="365125"/>
          </a:xfrm>
        </p:spPr>
        <p:txBody>
          <a:bodyPr>
            <a:normAutofit/>
          </a:bodyPr>
          <a:lstStyle/>
          <a:p>
            <a:pPr>
              <a:spcAft>
                <a:spcPts val="600"/>
              </a:spcAft>
            </a:pPr>
            <a:fld id="{EFE5B314-58A9-4623-AD68-5EFC893E35A3}" type="slidenum">
              <a:rPr lang="en-US">
                <a:solidFill>
                  <a:prstClr val="black">
                    <a:tint val="75000"/>
                  </a:prstClr>
                </a:solidFill>
              </a:rPr>
              <a:pPr>
                <a:spcAft>
                  <a:spcPts val="600"/>
                </a:spcAft>
              </a:pPr>
              <a:t>15</a:t>
            </a:fld>
            <a:endParaRPr lang="en-US">
              <a:solidFill>
                <a:prstClr val="black">
                  <a:tint val="75000"/>
                </a:prstClr>
              </a:solidFill>
            </a:endParaRPr>
          </a:p>
        </p:txBody>
      </p:sp>
    </p:spTree>
    <p:extLst>
      <p:ext uri="{BB962C8B-B14F-4D97-AF65-F5344CB8AC3E}">
        <p14:creationId xmlns:p14="http://schemas.microsoft.com/office/powerpoint/2010/main" val="1332656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58B95238-3CAD-4009-94E3-681ACE7FA729}"/>
              </a:ext>
            </a:extLst>
          </p:cNvPr>
          <p:cNvSpPr>
            <a:spLocks noGrp="1"/>
          </p:cNvSpPr>
          <p:nvPr>
            <p:ph type="title"/>
          </p:nvPr>
        </p:nvSpPr>
        <p:spPr>
          <a:xfrm>
            <a:off x="838200" y="668377"/>
            <a:ext cx="10515600" cy="1325563"/>
          </a:xfrm>
        </p:spPr>
        <p:txBody>
          <a:bodyPr vert="horz" lIns="91440" tIns="45720" rIns="91440" bIns="45720" rtlCol="0">
            <a:normAutofit/>
          </a:bodyPr>
          <a:lstStyle/>
          <a:p>
            <a:pPr algn="ctr"/>
            <a:r>
              <a:rPr lang="en-US" b="1" dirty="0"/>
              <a:t>Recognizing Maltreatment</a:t>
            </a:r>
          </a:p>
        </p:txBody>
      </p:sp>
      <p:sp>
        <p:nvSpPr>
          <p:cNvPr id="10" name="Content Placeholder 9">
            <a:extLst>
              <a:ext uri="{FF2B5EF4-FFF2-40B4-BE49-F238E27FC236}">
                <a16:creationId xmlns:a16="http://schemas.microsoft.com/office/drawing/2014/main" id="{B2E8352E-6C7C-443D-8744-90D89976E899}"/>
              </a:ext>
            </a:extLst>
          </p:cNvPr>
          <p:cNvSpPr>
            <a:spLocks noGrp="1"/>
          </p:cNvSpPr>
          <p:nvPr>
            <p:ph sz="half" idx="1"/>
          </p:nvPr>
        </p:nvSpPr>
        <p:spPr>
          <a:xfrm>
            <a:off x="838200" y="2721803"/>
            <a:ext cx="5097780" cy="2273107"/>
          </a:xfrm>
        </p:spPr>
        <p:txBody>
          <a:bodyPr vert="horz" lIns="91440" tIns="45720" rIns="91440" bIns="45720" rtlCol="0">
            <a:normAutofit/>
          </a:bodyPr>
          <a:lstStyle/>
          <a:p>
            <a:pPr marL="0" indent="0" algn="ctr">
              <a:buNone/>
            </a:pPr>
            <a:r>
              <a:rPr lang="en-US" dirty="0"/>
              <a:t>Child maltreatment is the treatment of a child that involves cruelty or suffering that a reasonable person would recognize as excessive.</a:t>
            </a:r>
          </a:p>
          <a:p>
            <a:pPr marL="0" indent="0">
              <a:buNone/>
            </a:pPr>
            <a:endParaRPr lang="en-US" sz="2400" b="1" dirty="0"/>
          </a:p>
          <a:p>
            <a:pPr marL="0" indent="0">
              <a:buNone/>
            </a:pPr>
            <a:endParaRPr lang="en-US" sz="2400" dirty="0"/>
          </a:p>
        </p:txBody>
      </p:sp>
      <p:sp>
        <p:nvSpPr>
          <p:cNvPr id="3" name="Content Placeholder 2">
            <a:extLst>
              <a:ext uri="{FF2B5EF4-FFF2-40B4-BE49-F238E27FC236}">
                <a16:creationId xmlns:a16="http://schemas.microsoft.com/office/drawing/2014/main" id="{D68CE16F-BF55-4540-A7DB-2853F8D28D38}"/>
              </a:ext>
            </a:extLst>
          </p:cNvPr>
          <p:cNvSpPr>
            <a:spLocks noGrp="1"/>
          </p:cNvSpPr>
          <p:nvPr>
            <p:ph sz="half" idx="2"/>
          </p:nvPr>
        </p:nvSpPr>
        <p:spPr>
          <a:xfrm>
            <a:off x="6256020" y="2177456"/>
            <a:ext cx="5097780" cy="3795748"/>
          </a:xfrm>
        </p:spPr>
        <p:txBody>
          <a:bodyPr>
            <a:normAutofit/>
          </a:bodyPr>
          <a:lstStyle/>
          <a:p>
            <a:pPr marL="0" indent="0">
              <a:buNone/>
            </a:pPr>
            <a:r>
              <a:rPr lang="en-US" sz="2400" b="1" dirty="0"/>
              <a:t>Examples may include: </a:t>
            </a:r>
          </a:p>
          <a:p>
            <a:pPr marL="171450" indent="-171450"/>
            <a:r>
              <a:rPr lang="en-US" sz="2400" dirty="0"/>
              <a:t>Medical child abuse.</a:t>
            </a:r>
          </a:p>
          <a:p>
            <a:pPr marL="171450" indent="-171450"/>
            <a:r>
              <a:rPr lang="en-US" sz="2400" dirty="0"/>
              <a:t>Age inappropriate chores.</a:t>
            </a:r>
          </a:p>
          <a:p>
            <a:pPr marL="171450" indent="-171450"/>
            <a:r>
              <a:rPr lang="en-US" sz="2400" dirty="0"/>
              <a:t>Treating a child like an animal: eating pet food from an animal food bowl.</a:t>
            </a:r>
          </a:p>
          <a:p>
            <a:pPr marL="171450" indent="-171450"/>
            <a:r>
              <a:rPr lang="en-US" sz="2400" dirty="0"/>
              <a:t>Parent publicly announcing about a child who is bedwetting (humiliation).</a:t>
            </a:r>
          </a:p>
          <a:p>
            <a:pPr marL="171450" indent="-171450"/>
            <a:r>
              <a:rPr lang="en-US" sz="2400" dirty="0"/>
              <a:t>Inappropriate expectations based on the child’s capability. </a:t>
            </a:r>
          </a:p>
          <a:p>
            <a:endParaRPr lang="en-US" sz="2200" dirty="0"/>
          </a:p>
        </p:txBody>
      </p:sp>
      <p:sp>
        <p:nvSpPr>
          <p:cNvPr id="8" name="Slide Number Placeholder 7">
            <a:extLst>
              <a:ext uri="{FF2B5EF4-FFF2-40B4-BE49-F238E27FC236}">
                <a16:creationId xmlns:a16="http://schemas.microsoft.com/office/drawing/2014/main" id="{C150C179-2C31-4B04-88E2-EB1247A9DFF0}"/>
              </a:ext>
            </a:extLst>
          </p:cNvPr>
          <p:cNvSpPr>
            <a:spLocks noGrp="1"/>
          </p:cNvSpPr>
          <p:nvPr>
            <p:ph type="sldNum" sz="quarter" idx="12"/>
          </p:nvPr>
        </p:nvSpPr>
        <p:spPr>
          <a:xfrm>
            <a:off x="8610600" y="6152426"/>
            <a:ext cx="2743200" cy="365125"/>
          </a:xfrm>
        </p:spPr>
        <p:txBody>
          <a:bodyPr vert="horz" lIns="91440" tIns="45720" rIns="91440" bIns="45720" rtlCol="0">
            <a:normAutofit/>
          </a:bodyPr>
          <a:lstStyle/>
          <a:p>
            <a:pPr>
              <a:spcAft>
                <a:spcPts val="600"/>
              </a:spcAft>
              <a:defRPr/>
            </a:pPr>
            <a:fld id="{EFE5B314-58A9-4623-AD68-5EFC893E35A3}" type="slidenum">
              <a:rPr lang="en-US">
                <a:latin typeface="Calibri" panose="020F0502020204030204"/>
              </a:rPr>
              <a:pPr>
                <a:spcAft>
                  <a:spcPts val="600"/>
                </a:spcAft>
                <a:defRPr/>
              </a:pPr>
              <a:t>16</a:t>
            </a:fld>
            <a:endParaRPr lang="en-US">
              <a:latin typeface="Calibri" panose="020F0502020204030204"/>
            </a:endParaRPr>
          </a:p>
        </p:txBody>
      </p:sp>
    </p:spTree>
    <p:extLst>
      <p:ext uri="{BB962C8B-B14F-4D97-AF65-F5344CB8AC3E}">
        <p14:creationId xmlns:p14="http://schemas.microsoft.com/office/powerpoint/2010/main" val="3246899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BF25FC-0EBA-4307-A7BD-5B34F2C0BCE0}"/>
              </a:ext>
            </a:extLst>
          </p:cNvPr>
          <p:cNvSpPr>
            <a:spLocks noGrp="1"/>
          </p:cNvSpPr>
          <p:nvPr>
            <p:ph type="title"/>
          </p:nvPr>
        </p:nvSpPr>
        <p:spPr>
          <a:xfrm>
            <a:off x="838200" y="963877"/>
            <a:ext cx="3494362" cy="4930246"/>
          </a:xfrm>
        </p:spPr>
        <p:txBody>
          <a:bodyPr>
            <a:normAutofit/>
          </a:bodyPr>
          <a:lstStyle/>
          <a:p>
            <a:pPr algn="r"/>
            <a:r>
              <a:rPr lang="en-US" b="1" dirty="0">
                <a:solidFill>
                  <a:schemeClr val="accent1"/>
                </a:solidFill>
                <a:cs typeface="Arial" panose="020B0604020202020204" pitchFamily="34" charset="0"/>
              </a:rPr>
              <a:t>State Law:</a:t>
            </a:r>
            <a:br>
              <a:rPr lang="en-US" b="1" dirty="0">
                <a:solidFill>
                  <a:schemeClr val="accent1"/>
                </a:solidFill>
                <a:cs typeface="Arial" panose="020B0604020202020204" pitchFamily="34" charset="0"/>
              </a:rPr>
            </a:br>
            <a:r>
              <a:rPr lang="en-US" b="1" dirty="0">
                <a:solidFill>
                  <a:schemeClr val="accent1"/>
                </a:solidFill>
                <a:cs typeface="Arial" panose="020B0604020202020204" pitchFamily="34" charset="0"/>
              </a:rPr>
              <a:t> Definition of Child Neglect</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43F4FF4-FB59-4CF8-AAC3-60AD275D87E5}"/>
              </a:ext>
            </a:extLst>
          </p:cNvPr>
          <p:cNvSpPr>
            <a:spLocks noGrp="1"/>
          </p:cNvSpPr>
          <p:nvPr>
            <p:ph idx="1"/>
          </p:nvPr>
        </p:nvSpPr>
        <p:spPr>
          <a:xfrm>
            <a:off x="4976031" y="963877"/>
            <a:ext cx="6377769" cy="5069602"/>
          </a:xfrm>
        </p:spPr>
        <p:txBody>
          <a:bodyPr anchor="ctr">
            <a:normAutofit fontScale="92500"/>
          </a:bodyPr>
          <a:lstStyle/>
          <a:p>
            <a:pPr marL="0" indent="0">
              <a:buNone/>
            </a:pPr>
            <a:r>
              <a:rPr lang="en-US" sz="2400" b="1" dirty="0">
                <a:cs typeface="Arial" panose="020B0604020202020204" pitchFamily="34" charset="0"/>
              </a:rPr>
              <a:t>Harm or threatened harm to a child’s health or welfare that occurs through:</a:t>
            </a:r>
          </a:p>
          <a:p>
            <a:r>
              <a:rPr lang="en-US" sz="2400" dirty="0">
                <a:cs typeface="Arial" panose="020B0604020202020204" pitchFamily="34" charset="0"/>
              </a:rPr>
              <a:t>Negligent treatment, including the failure to provide adequate food, clothing, shelter, or medical care.</a:t>
            </a:r>
          </a:p>
          <a:p>
            <a:r>
              <a:rPr lang="en-US" sz="2400" dirty="0">
                <a:cs typeface="Arial" panose="020B0604020202020204" pitchFamily="34" charset="0"/>
              </a:rPr>
              <a:t>Placing the child at an unreasonable risk to the child’s health or welfare by failure of the parent, legal guardian, or other person responsible for the child’s health or welfare to intervene to eliminate that risk when the person is able to do so and has, or should have, knowledge of the risk. </a:t>
            </a:r>
          </a:p>
          <a:p>
            <a:endParaRPr lang="en-US" sz="2400" dirty="0">
              <a:cs typeface="Arial" panose="020B0604020202020204" pitchFamily="34" charset="0"/>
            </a:endParaRPr>
          </a:p>
          <a:p>
            <a:pPr marL="0" indent="0">
              <a:buNone/>
            </a:pPr>
            <a:r>
              <a:rPr lang="en-US" sz="2400" dirty="0">
                <a:cs typeface="Arial" panose="020B0604020202020204" pitchFamily="34" charset="0"/>
              </a:rPr>
              <a:t>*Does not include the inability of a parent to feed, clothe or house a child because they lack resources or supports. </a:t>
            </a:r>
            <a:endParaRPr lang="en-US" sz="2400" dirty="0"/>
          </a:p>
        </p:txBody>
      </p:sp>
      <p:sp>
        <p:nvSpPr>
          <p:cNvPr id="5" name="Slide Number Placeholder 4">
            <a:extLst>
              <a:ext uri="{FF2B5EF4-FFF2-40B4-BE49-F238E27FC236}">
                <a16:creationId xmlns:a16="http://schemas.microsoft.com/office/drawing/2014/main" id="{0BD1463C-415E-4016-9AC8-FE1426564E4C}"/>
              </a:ext>
            </a:extLst>
          </p:cNvPr>
          <p:cNvSpPr>
            <a:spLocks noGrp="1"/>
          </p:cNvSpPr>
          <p:nvPr>
            <p:ph type="sldNum" sz="quarter" idx="12"/>
          </p:nvPr>
        </p:nvSpPr>
        <p:spPr>
          <a:xfrm>
            <a:off x="10571516" y="6033479"/>
            <a:ext cx="782283" cy="365125"/>
          </a:xfrm>
        </p:spPr>
        <p:txBody>
          <a:bodyPr>
            <a:normAutofit/>
          </a:bodyPr>
          <a:lstStyle/>
          <a:p>
            <a:pPr>
              <a:spcAft>
                <a:spcPts val="600"/>
              </a:spcAft>
            </a:pPr>
            <a:fld id="{EFE5B314-58A9-4623-AD68-5EFC893E35A3}" type="slidenum">
              <a:rPr lang="en-US" sz="1050">
                <a:solidFill>
                  <a:schemeClr val="tx1">
                    <a:alpha val="80000"/>
                  </a:schemeClr>
                </a:solidFill>
              </a:rPr>
              <a:pPr>
                <a:spcAft>
                  <a:spcPts val="600"/>
                </a:spcAft>
              </a:pPr>
              <a:t>17</a:t>
            </a:fld>
            <a:endParaRPr lang="en-US" sz="1050">
              <a:solidFill>
                <a:schemeClr val="tx1">
                  <a:alpha val="80000"/>
                </a:schemeClr>
              </a:solidFill>
            </a:endParaRPr>
          </a:p>
        </p:txBody>
      </p:sp>
    </p:spTree>
    <p:extLst>
      <p:ext uri="{BB962C8B-B14F-4D97-AF65-F5344CB8AC3E}">
        <p14:creationId xmlns:p14="http://schemas.microsoft.com/office/powerpoint/2010/main" val="1996488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3A4D41-DE96-4BF6-BC2D-F7B739BB7EBC}"/>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b="1" dirty="0"/>
              <a:t>Recognizing Neglect</a:t>
            </a:r>
            <a:endParaRPr lang="en-US" b="1"/>
          </a:p>
        </p:txBody>
      </p:sp>
      <p:sp>
        <p:nvSpPr>
          <p:cNvPr id="8" name="Content Placeholder 7">
            <a:extLst>
              <a:ext uri="{FF2B5EF4-FFF2-40B4-BE49-F238E27FC236}">
                <a16:creationId xmlns:a16="http://schemas.microsoft.com/office/drawing/2014/main" id="{00087C2B-D0E2-43C4-BDFD-824490A31C0F}"/>
              </a:ext>
            </a:extLst>
          </p:cNvPr>
          <p:cNvSpPr>
            <a:spLocks noGrp="1"/>
          </p:cNvSpPr>
          <p:nvPr>
            <p:ph sz="half" idx="1"/>
          </p:nvPr>
        </p:nvSpPr>
        <p:spPr>
          <a:xfrm>
            <a:off x="4965431" y="2438400"/>
            <a:ext cx="6586489" cy="3785419"/>
          </a:xfrm>
        </p:spPr>
        <p:txBody>
          <a:bodyPr vert="horz" lIns="91440" tIns="45720" rIns="91440" bIns="45720" rtlCol="0">
            <a:normAutofit/>
          </a:bodyPr>
          <a:lstStyle/>
          <a:p>
            <a:r>
              <a:rPr lang="en-US" sz="2000" dirty="0"/>
              <a:t>Suffers from chronic dental and/or medical issues that are not being addressed.</a:t>
            </a:r>
          </a:p>
          <a:p>
            <a:r>
              <a:rPr lang="en-US" sz="2000" dirty="0"/>
              <a:t>Filthy/unhygienic or inadequately clothed on multiple occasions.</a:t>
            </a:r>
          </a:p>
          <a:p>
            <a:r>
              <a:rPr lang="en-US" sz="2000" dirty="0"/>
              <a:t>Self-reports no one is home and does not demonstrate the ability to care for themselves. </a:t>
            </a:r>
          </a:p>
          <a:p>
            <a:r>
              <a:rPr lang="en-US" sz="2000" dirty="0"/>
              <a:t>Frequent absence from school.</a:t>
            </a:r>
          </a:p>
          <a:p>
            <a:r>
              <a:rPr lang="en-US" sz="2000" dirty="0"/>
              <a:t>Steals or begs for food or money repeatedly. </a:t>
            </a:r>
          </a:p>
          <a:p>
            <a:endParaRPr lang="en-US" sz="2000" dirty="0"/>
          </a:p>
          <a:p>
            <a:pPr marL="0" indent="0">
              <a:buNone/>
            </a:pPr>
            <a:endParaRPr lang="en-US" sz="2000" dirty="0"/>
          </a:p>
          <a:p>
            <a:endParaRPr lang="en-US" sz="2000" dirty="0"/>
          </a:p>
        </p:txBody>
      </p:sp>
      <p:pic>
        <p:nvPicPr>
          <p:cNvPr id="11" name="Content Placeholder 10">
            <a:extLst>
              <a:ext uri="{FF2B5EF4-FFF2-40B4-BE49-F238E27FC236}">
                <a16:creationId xmlns:a16="http://schemas.microsoft.com/office/drawing/2014/main" id="{F3D6BCDE-E7C3-4B5B-90D7-A51E80733BB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0711"/>
          <a:stretch/>
        </p:blipFill>
        <p:spPr>
          <a:xfrm>
            <a:off x="329859" y="10"/>
            <a:ext cx="4635571" cy="6857990"/>
          </a:xfrm>
          <a:prstGeom prst="rect">
            <a:avLst/>
          </a:prstGeom>
          <a:effectLst/>
        </p:spPr>
      </p:pic>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2A8C12B-75C4-4C6B-9A0C-A7B0FFA7B351}"/>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EFE5B314-58A9-4623-AD68-5EFC893E35A3}" type="slidenum">
              <a:rPr lang="en-US" smtClean="0">
                <a:solidFill>
                  <a:prstClr val="black">
                    <a:tint val="75000"/>
                  </a:prstClr>
                </a:solidFill>
                <a:latin typeface="Calibri" panose="020F0502020204030204"/>
              </a:rPr>
              <a:pPr>
                <a:spcAft>
                  <a:spcPts val="600"/>
                </a:spcAft>
                <a:defRPr/>
              </a:pPr>
              <a:t>18</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020387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242C6-6C01-46C9-A987-1E7AAFE14498}"/>
              </a:ext>
            </a:extLst>
          </p:cNvPr>
          <p:cNvSpPr>
            <a:spLocks noGrp="1"/>
          </p:cNvSpPr>
          <p:nvPr>
            <p:ph type="title"/>
          </p:nvPr>
        </p:nvSpPr>
        <p:spPr>
          <a:xfrm>
            <a:off x="605194" y="386450"/>
            <a:ext cx="8546950" cy="1325563"/>
          </a:xfrm>
        </p:spPr>
        <p:txBody>
          <a:bodyPr>
            <a:normAutofit/>
          </a:bodyPr>
          <a:lstStyle/>
          <a:p>
            <a:r>
              <a:rPr lang="en-US" b="1" dirty="0"/>
              <a:t>Concerns That Do Not Involve Neglect</a:t>
            </a:r>
          </a:p>
        </p:txBody>
      </p:sp>
      <p:sp>
        <p:nvSpPr>
          <p:cNvPr id="3" name="Content Placeholder 2">
            <a:extLst>
              <a:ext uri="{FF2B5EF4-FFF2-40B4-BE49-F238E27FC236}">
                <a16:creationId xmlns:a16="http://schemas.microsoft.com/office/drawing/2014/main" id="{1FE09584-1271-44E5-B06F-5727569B3E67}"/>
              </a:ext>
            </a:extLst>
          </p:cNvPr>
          <p:cNvSpPr>
            <a:spLocks noGrp="1"/>
          </p:cNvSpPr>
          <p:nvPr>
            <p:ph idx="1"/>
          </p:nvPr>
        </p:nvSpPr>
        <p:spPr>
          <a:xfrm>
            <a:off x="675663" y="1487816"/>
            <a:ext cx="7972759" cy="5025366"/>
          </a:xfrm>
        </p:spPr>
        <p:txBody>
          <a:bodyPr anchor="ctr">
            <a:normAutofit/>
          </a:bodyPr>
          <a:lstStyle/>
          <a:p>
            <a:pPr marL="0" indent="0">
              <a:buNone/>
            </a:pPr>
            <a:r>
              <a:rPr lang="en-US" sz="2400" b="1" dirty="0"/>
              <a:t>There are certain situations that do not require calling in a complaint to CPS:</a:t>
            </a:r>
          </a:p>
          <a:p>
            <a:pPr lvl="1"/>
            <a:r>
              <a:rPr lang="en-US" dirty="0"/>
              <a:t>Children who are unattended in a situation where the child(ren)’s age, development and circumstances do not indicate a likelihood of harm. </a:t>
            </a:r>
          </a:p>
          <a:p>
            <a:pPr lvl="1"/>
            <a:r>
              <a:rPr lang="en-US" dirty="0"/>
              <a:t>A parent or caretaker’s use of substances that does not affect their ability to care for their child. </a:t>
            </a:r>
          </a:p>
          <a:p>
            <a:pPr lvl="1"/>
            <a:r>
              <a:rPr lang="en-US" dirty="0"/>
              <a:t>A parent or caretaker’s mental illness that does not affect their ability to care for their child. </a:t>
            </a:r>
          </a:p>
          <a:p>
            <a:pPr lvl="1"/>
            <a:r>
              <a:rPr lang="en-US" dirty="0"/>
              <a:t>A parent does not comply with their court-ordered treatment plan</a:t>
            </a:r>
            <a:r>
              <a:rPr lang="en-US"/>
              <a:t>. </a:t>
            </a:r>
            <a:endParaRPr lang="en-US" dirty="0"/>
          </a:p>
        </p:txBody>
      </p:sp>
      <p:sp>
        <p:nvSpPr>
          <p:cNvPr id="14"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hild with balloon">
            <a:extLst>
              <a:ext uri="{FF2B5EF4-FFF2-40B4-BE49-F238E27FC236}">
                <a16:creationId xmlns:a16="http://schemas.microsoft.com/office/drawing/2014/main" id="{C71EE974-35C1-4567-8FC7-46F6AA5A74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id="{91B76D3C-602C-4335-9D07-D75640F04217}"/>
              </a:ext>
            </a:extLst>
          </p:cNvPr>
          <p:cNvSpPr>
            <a:spLocks noGrp="1"/>
          </p:cNvSpPr>
          <p:nvPr>
            <p:ph type="sldNum" sz="quarter" idx="12"/>
          </p:nvPr>
        </p:nvSpPr>
        <p:spPr>
          <a:xfrm>
            <a:off x="10341428" y="6356350"/>
            <a:ext cx="1012371" cy="365125"/>
          </a:xfrm>
        </p:spPr>
        <p:txBody>
          <a:bodyPr>
            <a:normAutofit/>
          </a:bodyPr>
          <a:lstStyle/>
          <a:p>
            <a:pPr>
              <a:spcAft>
                <a:spcPts val="600"/>
              </a:spcAft>
            </a:pPr>
            <a:fld id="{EFE5B314-58A9-4623-AD68-5EFC893E35A3}" type="slidenum">
              <a:rPr lang="en-US">
                <a:solidFill>
                  <a:srgbClr val="FFFFFF"/>
                </a:solidFill>
              </a:rPr>
              <a:pPr>
                <a:spcAft>
                  <a:spcPts val="600"/>
                </a:spcAft>
              </a:pPr>
              <a:t>19</a:t>
            </a:fld>
            <a:endParaRPr lang="en-US">
              <a:solidFill>
                <a:srgbClr val="FFFFFF"/>
              </a:solidFill>
            </a:endParaRPr>
          </a:p>
        </p:txBody>
      </p:sp>
    </p:spTree>
    <p:extLst>
      <p:ext uri="{BB962C8B-B14F-4D97-AF65-F5344CB8AC3E}">
        <p14:creationId xmlns:p14="http://schemas.microsoft.com/office/powerpoint/2010/main" val="1564019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FFE89-0432-4064-A07A-72E3BE3E93E4}"/>
              </a:ext>
            </a:extLst>
          </p:cNvPr>
          <p:cNvSpPr>
            <a:spLocks noGrp="1"/>
          </p:cNvSpPr>
          <p:nvPr>
            <p:ph type="title"/>
          </p:nvPr>
        </p:nvSpPr>
        <p:spPr/>
        <p:txBody>
          <a:bodyPr/>
          <a:lstStyle/>
          <a:p>
            <a:pPr algn="ctr"/>
            <a:r>
              <a:rPr lang="en-US" dirty="0">
                <a:latin typeface="+mn-lt"/>
                <a:cs typeface="Arial" panose="020B0604020202020204" pitchFamily="34" charset="0"/>
              </a:rPr>
              <a:t>Name of Local Organization</a:t>
            </a:r>
          </a:p>
        </p:txBody>
      </p:sp>
      <p:sp>
        <p:nvSpPr>
          <p:cNvPr id="3" name="Text Placeholder 2">
            <a:extLst>
              <a:ext uri="{FF2B5EF4-FFF2-40B4-BE49-F238E27FC236}">
                <a16:creationId xmlns:a16="http://schemas.microsoft.com/office/drawing/2014/main" id="{A6CF3A44-77A5-4075-A032-64617D21D00F}"/>
              </a:ext>
            </a:extLst>
          </p:cNvPr>
          <p:cNvSpPr>
            <a:spLocks noGrp="1"/>
          </p:cNvSpPr>
          <p:nvPr>
            <p:ph type="body" idx="1"/>
          </p:nvPr>
        </p:nvSpPr>
        <p:spPr/>
        <p:txBody>
          <a:bodyPr/>
          <a:lstStyle/>
          <a:p>
            <a:pPr algn="ctr"/>
            <a:r>
              <a:rPr lang="en-US" dirty="0">
                <a:solidFill>
                  <a:schemeClr val="tx1"/>
                </a:solidFill>
                <a:latin typeface="+mj-lt"/>
                <a:cs typeface="Arial" panose="020B0604020202020204" pitchFamily="34" charset="0"/>
              </a:rPr>
              <a:t>Identifying information for Local Organization</a:t>
            </a:r>
          </a:p>
          <a:p>
            <a:pPr algn="ctr"/>
            <a:r>
              <a:rPr lang="en-US" dirty="0">
                <a:solidFill>
                  <a:schemeClr val="tx1"/>
                </a:solidFill>
                <a:latin typeface="+mj-lt"/>
                <a:cs typeface="Arial" panose="020B0604020202020204" pitchFamily="34" charset="0"/>
              </a:rPr>
              <a:t>Person Facilitating Session</a:t>
            </a:r>
          </a:p>
          <a:p>
            <a:endParaRPr lang="en-US" dirty="0"/>
          </a:p>
        </p:txBody>
      </p:sp>
      <p:sp>
        <p:nvSpPr>
          <p:cNvPr id="5" name="Slide Number Placeholder 4">
            <a:extLst>
              <a:ext uri="{FF2B5EF4-FFF2-40B4-BE49-F238E27FC236}">
                <a16:creationId xmlns:a16="http://schemas.microsoft.com/office/drawing/2014/main" id="{8B8F13D1-F7BB-4D83-8812-EF5C86A256CA}"/>
              </a:ext>
            </a:extLst>
          </p:cNvPr>
          <p:cNvSpPr>
            <a:spLocks noGrp="1"/>
          </p:cNvSpPr>
          <p:nvPr>
            <p:ph type="sldNum" sz="quarter" idx="12"/>
          </p:nvPr>
        </p:nvSpPr>
        <p:spPr/>
        <p:txBody>
          <a:bodyPr/>
          <a:lstStyle/>
          <a:p>
            <a:fld id="{EFE5B314-58A9-4623-AD68-5EFC893E35A3}" type="slidenum">
              <a:rPr lang="en-US" smtClean="0">
                <a:solidFill>
                  <a:schemeClr val="tx1"/>
                </a:solidFill>
              </a:rPr>
              <a:t>2</a:t>
            </a:fld>
            <a:endParaRPr lang="en-US" dirty="0">
              <a:solidFill>
                <a:schemeClr val="tx1"/>
              </a:solidFill>
            </a:endParaRPr>
          </a:p>
        </p:txBody>
      </p:sp>
      <p:sp>
        <p:nvSpPr>
          <p:cNvPr id="6" name="TextBox 5">
            <a:extLst>
              <a:ext uri="{FF2B5EF4-FFF2-40B4-BE49-F238E27FC236}">
                <a16:creationId xmlns:a16="http://schemas.microsoft.com/office/drawing/2014/main" id="{5EE63A20-A86B-41E1-A69A-702441A8BB94}"/>
              </a:ext>
            </a:extLst>
          </p:cNvPr>
          <p:cNvSpPr txBox="1"/>
          <p:nvPr/>
        </p:nvSpPr>
        <p:spPr>
          <a:xfrm>
            <a:off x="831850" y="1347084"/>
            <a:ext cx="1793289" cy="1200329"/>
          </a:xfrm>
          <a:prstGeom prst="rect">
            <a:avLst/>
          </a:prstGeom>
          <a:noFill/>
        </p:spPr>
        <p:txBody>
          <a:bodyPr wrap="square" rtlCol="0">
            <a:spAutoFit/>
          </a:bodyPr>
          <a:lstStyle/>
          <a:p>
            <a:r>
              <a:rPr lang="en-US" dirty="0">
                <a:latin typeface="+mj-lt"/>
                <a:cs typeface="Arial" panose="020B0604020202020204" pitchFamily="34" charset="0"/>
              </a:rPr>
              <a:t>Local Organization Logo Here</a:t>
            </a:r>
          </a:p>
          <a:p>
            <a:endParaRPr lang="en-US" dirty="0"/>
          </a:p>
        </p:txBody>
      </p:sp>
    </p:spTree>
    <p:extLst>
      <p:ext uri="{BB962C8B-B14F-4D97-AF65-F5344CB8AC3E}">
        <p14:creationId xmlns:p14="http://schemas.microsoft.com/office/powerpoint/2010/main" val="3146541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D6EE4F-076D-487E-8872-5F05F037E945}"/>
              </a:ext>
            </a:extLst>
          </p:cNvPr>
          <p:cNvSpPr>
            <a:spLocks noGrp="1"/>
          </p:cNvSpPr>
          <p:nvPr>
            <p:ph type="title"/>
          </p:nvPr>
        </p:nvSpPr>
        <p:spPr>
          <a:xfrm>
            <a:off x="612648" y="1078992"/>
            <a:ext cx="6268770" cy="1536192"/>
          </a:xfrm>
        </p:spPr>
        <p:txBody>
          <a:bodyPr anchor="b">
            <a:normAutofit/>
          </a:bodyPr>
          <a:lstStyle/>
          <a:p>
            <a:r>
              <a:rPr lang="en-US" sz="5200" dirty="0"/>
              <a:t>Substance Use Concerns  </a:t>
            </a:r>
          </a:p>
        </p:txBody>
      </p:sp>
      <p:sp>
        <p:nvSpPr>
          <p:cNvPr id="64" name="Rectangle 63">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6" name="Rectangle 65">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0" name="Content Placeholder 2">
            <a:extLst>
              <a:ext uri="{FF2B5EF4-FFF2-40B4-BE49-F238E27FC236}">
                <a16:creationId xmlns:a16="http://schemas.microsoft.com/office/drawing/2014/main" id="{95D9230D-2F2A-495A-9432-A8750567DF71}"/>
              </a:ext>
            </a:extLst>
          </p:cNvPr>
          <p:cNvSpPr>
            <a:spLocks noGrp="1"/>
          </p:cNvSpPr>
          <p:nvPr>
            <p:ph idx="1"/>
          </p:nvPr>
        </p:nvSpPr>
        <p:spPr>
          <a:xfrm>
            <a:off x="612647" y="2935541"/>
            <a:ext cx="7207519" cy="3146447"/>
          </a:xfrm>
        </p:spPr>
        <p:txBody>
          <a:bodyPr>
            <a:normAutofit/>
          </a:bodyPr>
          <a:lstStyle/>
          <a:p>
            <a:r>
              <a:rPr lang="en-US" sz="2200" dirty="0"/>
              <a:t>Mandated Reporters must call CPS when: </a:t>
            </a:r>
          </a:p>
          <a:p>
            <a:pPr lvl="1">
              <a:buSzPct val="85000"/>
              <a:buFont typeface="Courier New" panose="02070309020205020404" pitchFamily="49" charset="0"/>
              <a:buChar char="o"/>
            </a:pPr>
            <a:r>
              <a:rPr lang="en-US" sz="2200" dirty="0"/>
              <a:t>They know, typically through testing of the newborn, that the newborn has a substance in their body or, </a:t>
            </a:r>
          </a:p>
          <a:p>
            <a:pPr lvl="1">
              <a:buSzPct val="85000"/>
              <a:buFont typeface="Courier New" panose="02070309020205020404" pitchFamily="49" charset="0"/>
              <a:buChar char="o"/>
            </a:pPr>
            <a:r>
              <a:rPr lang="en-US" sz="2200" dirty="0"/>
              <a:t>The newborn displays symptoms indicating they have a substance in their body. </a:t>
            </a:r>
          </a:p>
          <a:p>
            <a:r>
              <a:rPr lang="en-US" sz="2200" dirty="0"/>
              <a:t>This does not include controlled substances or metabolites, used for medication assisted treatment, medical marijuana or medication prescribed to the mother or the newborn.</a:t>
            </a:r>
          </a:p>
          <a:p>
            <a:endParaRPr lang="en-US" sz="2000" dirty="0"/>
          </a:p>
        </p:txBody>
      </p:sp>
      <p:pic>
        <p:nvPicPr>
          <p:cNvPr id="29" name="Graphic 28" descr="Medicine">
            <a:extLst>
              <a:ext uri="{FF2B5EF4-FFF2-40B4-BE49-F238E27FC236}">
                <a16:creationId xmlns:a16="http://schemas.microsoft.com/office/drawing/2014/main" id="{59707FDE-0E2F-4057-AC99-E09FBCA4CB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94066" y="1272395"/>
            <a:ext cx="4237686" cy="4237686"/>
          </a:xfrm>
          <a:prstGeom prst="rect">
            <a:avLst/>
          </a:prstGeom>
        </p:spPr>
      </p:pic>
      <p:sp>
        <p:nvSpPr>
          <p:cNvPr id="5" name="Slide Number Placeholder 4">
            <a:extLst>
              <a:ext uri="{FF2B5EF4-FFF2-40B4-BE49-F238E27FC236}">
                <a16:creationId xmlns:a16="http://schemas.microsoft.com/office/drawing/2014/main" id="{A29CFF34-8C15-4709-8350-EE601BBA345F}"/>
              </a:ext>
            </a:extLst>
          </p:cNvPr>
          <p:cNvSpPr>
            <a:spLocks noGrp="1"/>
          </p:cNvSpPr>
          <p:nvPr>
            <p:ph type="sldNum" sz="quarter" idx="12"/>
          </p:nvPr>
        </p:nvSpPr>
        <p:spPr>
          <a:xfrm>
            <a:off x="8726424" y="6356350"/>
            <a:ext cx="2852928" cy="365125"/>
          </a:xfrm>
        </p:spPr>
        <p:txBody>
          <a:bodyPr>
            <a:normAutofit/>
          </a:bodyPr>
          <a:lstStyle/>
          <a:p>
            <a:pPr>
              <a:spcAft>
                <a:spcPts val="600"/>
              </a:spcAft>
            </a:pPr>
            <a:fld id="{EFE5B314-58A9-4623-AD68-5EFC893E35A3}" type="slidenum">
              <a:rPr lang="en-US">
                <a:solidFill>
                  <a:schemeClr val="tx1">
                    <a:lumMod val="50000"/>
                    <a:lumOff val="50000"/>
                  </a:schemeClr>
                </a:solidFill>
              </a:rPr>
              <a:pPr>
                <a:spcAft>
                  <a:spcPts val="600"/>
                </a:spcAft>
              </a:pPr>
              <a:t>20</a:t>
            </a:fld>
            <a:endParaRPr lang="en-US">
              <a:solidFill>
                <a:schemeClr val="tx1">
                  <a:lumMod val="50000"/>
                  <a:lumOff val="50000"/>
                </a:schemeClr>
              </a:solidFill>
            </a:endParaRPr>
          </a:p>
        </p:txBody>
      </p:sp>
    </p:spTree>
    <p:extLst>
      <p:ext uri="{BB962C8B-B14F-4D97-AF65-F5344CB8AC3E}">
        <p14:creationId xmlns:p14="http://schemas.microsoft.com/office/powerpoint/2010/main" val="2360528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818F42-B809-4358-B42B-CA66D562E59E}"/>
              </a:ext>
            </a:extLst>
          </p:cNvPr>
          <p:cNvSpPr>
            <a:spLocks noGrp="1"/>
          </p:cNvSpPr>
          <p:nvPr>
            <p:ph type="title"/>
          </p:nvPr>
        </p:nvSpPr>
        <p:spPr>
          <a:xfrm>
            <a:off x="412540" y="2605362"/>
            <a:ext cx="3787796" cy="2174982"/>
          </a:xfrm>
        </p:spPr>
        <p:txBody>
          <a:bodyPr anchor="b">
            <a:normAutofit/>
          </a:bodyPr>
          <a:lstStyle/>
          <a:p>
            <a:pPr algn="ctr"/>
            <a:r>
              <a:rPr lang="en-US" sz="4800" dirty="0"/>
              <a:t>What is NOT investigated? </a:t>
            </a:r>
          </a:p>
        </p:txBody>
      </p:sp>
      <p:grpSp>
        <p:nvGrpSpPr>
          <p:cNvPr id="20" name="Group 19">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21"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2"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pic>
        <p:nvPicPr>
          <p:cNvPr id="9" name="Picture 8">
            <a:extLst>
              <a:ext uri="{FF2B5EF4-FFF2-40B4-BE49-F238E27FC236}">
                <a16:creationId xmlns:a16="http://schemas.microsoft.com/office/drawing/2014/main" id="{9EE1B50A-87C7-457C-AD96-8A61D0CAFF64}"/>
              </a:ext>
            </a:extLst>
          </p:cNvPr>
          <p:cNvPicPr>
            <a:picLocks noChangeAspect="1"/>
          </p:cNvPicPr>
          <p:nvPr/>
        </p:nvPicPr>
        <p:blipFill rotWithShape="1">
          <a:blip r:embed="rId3">
            <a:extLst>
              <a:ext uri="{28A0092B-C50C-407E-A947-70E740481C1C}">
                <a14:useLocalDpi xmlns:a14="http://schemas.microsoft.com/office/drawing/2010/main" val="0"/>
              </a:ext>
            </a:extLst>
          </a:blip>
          <a:srcRect l="8692" r="-1" b="-1"/>
          <a:stretch/>
        </p:blipFill>
        <p:spPr>
          <a:xfrm>
            <a:off x="4601056" y="10"/>
            <a:ext cx="3749040" cy="3383270"/>
          </a:xfrm>
          <a:prstGeom prst="rect">
            <a:avLst/>
          </a:prstGeom>
        </p:spPr>
      </p:pic>
      <p:pic>
        <p:nvPicPr>
          <p:cNvPr id="11" name="Picture 10">
            <a:extLst>
              <a:ext uri="{FF2B5EF4-FFF2-40B4-BE49-F238E27FC236}">
                <a16:creationId xmlns:a16="http://schemas.microsoft.com/office/drawing/2014/main" id="{10E2B2D1-80A1-4B6B-BEBA-29D004F9CE79}"/>
              </a:ext>
            </a:extLst>
          </p:cNvPr>
          <p:cNvPicPr>
            <a:picLocks noChangeAspect="1"/>
          </p:cNvPicPr>
          <p:nvPr/>
        </p:nvPicPr>
        <p:blipFill rotWithShape="1">
          <a:blip r:embed="rId4">
            <a:extLst>
              <a:ext uri="{28A0092B-C50C-407E-A947-70E740481C1C}">
                <a14:useLocalDpi xmlns:a14="http://schemas.microsoft.com/office/drawing/2010/main" val="0"/>
              </a:ext>
            </a:extLst>
          </a:blip>
          <a:srcRect t="6920" b="3761"/>
          <a:stretch/>
        </p:blipFill>
        <p:spPr>
          <a:xfrm>
            <a:off x="8442960" y="10"/>
            <a:ext cx="3749040" cy="3383270"/>
          </a:xfrm>
          <a:prstGeom prst="rect">
            <a:avLst/>
          </a:prstGeom>
        </p:spPr>
      </p:pic>
      <p:pic>
        <p:nvPicPr>
          <p:cNvPr id="7" name="Picture 6">
            <a:extLst>
              <a:ext uri="{FF2B5EF4-FFF2-40B4-BE49-F238E27FC236}">
                <a16:creationId xmlns:a16="http://schemas.microsoft.com/office/drawing/2014/main" id="{D92D2193-D5FE-4C60-82CF-082252C21539}"/>
              </a:ext>
            </a:extLst>
          </p:cNvPr>
          <p:cNvPicPr>
            <a:picLocks noChangeAspect="1"/>
          </p:cNvPicPr>
          <p:nvPr/>
        </p:nvPicPr>
        <p:blipFill rotWithShape="1">
          <a:blip r:embed="rId5">
            <a:extLst>
              <a:ext uri="{28A0092B-C50C-407E-A947-70E740481C1C}">
                <a14:useLocalDpi xmlns:a14="http://schemas.microsoft.com/office/drawing/2010/main" val="0"/>
              </a:ext>
            </a:extLst>
          </a:blip>
          <a:srcRect b="3896"/>
          <a:stretch/>
        </p:blipFill>
        <p:spPr>
          <a:xfrm>
            <a:off x="4485065" y="3474722"/>
            <a:ext cx="3865031" cy="3383279"/>
          </a:xfrm>
          <a:prstGeom prst="rect">
            <a:avLst/>
          </a:prstGeom>
        </p:spPr>
      </p:pic>
      <p:pic>
        <p:nvPicPr>
          <p:cNvPr id="13" name="Picture 12">
            <a:extLst>
              <a:ext uri="{FF2B5EF4-FFF2-40B4-BE49-F238E27FC236}">
                <a16:creationId xmlns:a16="http://schemas.microsoft.com/office/drawing/2014/main" id="{A9D79F7C-6057-477E-A2BF-FA45CEAEB525}"/>
              </a:ext>
            </a:extLst>
          </p:cNvPr>
          <p:cNvPicPr>
            <a:picLocks noChangeAspect="1"/>
          </p:cNvPicPr>
          <p:nvPr/>
        </p:nvPicPr>
        <p:blipFill rotWithShape="1">
          <a:blip r:embed="rId6">
            <a:extLst>
              <a:ext uri="{28A0092B-C50C-407E-A947-70E740481C1C}">
                <a14:useLocalDpi xmlns:a14="http://schemas.microsoft.com/office/drawing/2010/main" val="0"/>
              </a:ext>
            </a:extLst>
          </a:blip>
          <a:srcRect l="1551" r="3054" b="-2"/>
          <a:stretch/>
        </p:blipFill>
        <p:spPr>
          <a:xfrm>
            <a:off x="8442960" y="3474719"/>
            <a:ext cx="3749040" cy="3383280"/>
          </a:xfrm>
          <a:prstGeom prst="rect">
            <a:avLst/>
          </a:prstGeom>
        </p:spPr>
      </p:pic>
      <p:sp>
        <p:nvSpPr>
          <p:cNvPr id="5" name="Slide Number Placeholder 4">
            <a:extLst>
              <a:ext uri="{FF2B5EF4-FFF2-40B4-BE49-F238E27FC236}">
                <a16:creationId xmlns:a16="http://schemas.microsoft.com/office/drawing/2014/main" id="{C0987D5A-0EB7-4325-9459-AB451BAAA317}"/>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ormAutofit/>
          </a:bodyPr>
          <a:lstStyle/>
          <a:p>
            <a:pPr algn="ctr">
              <a:spcAft>
                <a:spcPts val="600"/>
              </a:spcAft>
            </a:pPr>
            <a:fld id="{EFE5B314-58A9-4623-AD68-5EFC893E35A3}" type="slidenum">
              <a:rPr lang="en-US">
                <a:solidFill>
                  <a:schemeClr val="bg1"/>
                </a:solidFill>
              </a:rPr>
              <a:pPr algn="ctr">
                <a:spcAft>
                  <a:spcPts val="600"/>
                </a:spcAft>
              </a:pPr>
              <a:t>21</a:t>
            </a:fld>
            <a:endParaRPr lang="en-US" dirty="0">
              <a:solidFill>
                <a:schemeClr val="bg1"/>
              </a:solidFill>
            </a:endParaRPr>
          </a:p>
        </p:txBody>
      </p:sp>
      <p:sp>
        <p:nvSpPr>
          <p:cNvPr id="14" name="TextBox 13">
            <a:extLst>
              <a:ext uri="{FF2B5EF4-FFF2-40B4-BE49-F238E27FC236}">
                <a16:creationId xmlns:a16="http://schemas.microsoft.com/office/drawing/2014/main" id="{8651F1CB-6E6C-42B3-B914-EAEA3C1E4481}"/>
              </a:ext>
            </a:extLst>
          </p:cNvPr>
          <p:cNvSpPr txBox="1"/>
          <p:nvPr/>
        </p:nvSpPr>
        <p:spPr>
          <a:xfrm>
            <a:off x="4612876" y="2605361"/>
            <a:ext cx="1635664" cy="461665"/>
          </a:xfrm>
          <a:prstGeom prst="rect">
            <a:avLst/>
          </a:prstGeom>
          <a:noFill/>
        </p:spPr>
        <p:txBody>
          <a:bodyPr wrap="square" rtlCol="0">
            <a:spAutoFit/>
          </a:bodyPr>
          <a:lstStyle/>
          <a:p>
            <a:r>
              <a:rPr lang="en-US" sz="2400" dirty="0">
                <a:solidFill>
                  <a:schemeClr val="bg1"/>
                </a:solidFill>
              </a:rPr>
              <a:t>Head lice</a:t>
            </a:r>
          </a:p>
        </p:txBody>
      </p:sp>
      <p:sp>
        <p:nvSpPr>
          <p:cNvPr id="15" name="TextBox 14">
            <a:extLst>
              <a:ext uri="{FF2B5EF4-FFF2-40B4-BE49-F238E27FC236}">
                <a16:creationId xmlns:a16="http://schemas.microsoft.com/office/drawing/2014/main" id="{8B9D0F6A-3214-469B-8B06-72933FAA9309}"/>
              </a:ext>
            </a:extLst>
          </p:cNvPr>
          <p:cNvSpPr txBox="1"/>
          <p:nvPr/>
        </p:nvSpPr>
        <p:spPr>
          <a:xfrm>
            <a:off x="8682305" y="2675395"/>
            <a:ext cx="3097155" cy="738664"/>
          </a:xfrm>
          <a:prstGeom prst="rect">
            <a:avLst/>
          </a:prstGeom>
          <a:noFill/>
        </p:spPr>
        <p:txBody>
          <a:bodyPr wrap="square" rtlCol="0">
            <a:spAutoFit/>
          </a:bodyPr>
          <a:lstStyle/>
          <a:p>
            <a:r>
              <a:rPr lang="en-US" sz="2400" dirty="0">
                <a:solidFill>
                  <a:schemeClr val="bg1"/>
                </a:solidFill>
              </a:rPr>
              <a:t>Educational concerns</a:t>
            </a:r>
          </a:p>
          <a:p>
            <a:endParaRPr lang="en-US" dirty="0"/>
          </a:p>
        </p:txBody>
      </p:sp>
      <p:sp>
        <p:nvSpPr>
          <p:cNvPr id="16" name="TextBox 15">
            <a:extLst>
              <a:ext uri="{FF2B5EF4-FFF2-40B4-BE49-F238E27FC236}">
                <a16:creationId xmlns:a16="http://schemas.microsoft.com/office/drawing/2014/main" id="{FD53AEA5-9E63-42F3-8AC6-A206D843A015}"/>
              </a:ext>
            </a:extLst>
          </p:cNvPr>
          <p:cNvSpPr txBox="1"/>
          <p:nvPr/>
        </p:nvSpPr>
        <p:spPr>
          <a:xfrm>
            <a:off x="4709160" y="3600450"/>
            <a:ext cx="3449071" cy="830997"/>
          </a:xfrm>
          <a:prstGeom prst="rect">
            <a:avLst/>
          </a:prstGeom>
          <a:noFill/>
        </p:spPr>
        <p:txBody>
          <a:bodyPr wrap="square" rtlCol="0">
            <a:spAutoFit/>
          </a:bodyPr>
          <a:lstStyle/>
          <a:p>
            <a:r>
              <a:rPr lang="en-US" sz="2400" dirty="0">
                <a:solidFill>
                  <a:schemeClr val="bg1"/>
                </a:solidFill>
              </a:rPr>
              <a:t>Issues attributed to poverty</a:t>
            </a:r>
            <a:r>
              <a:rPr lang="en-US" dirty="0"/>
              <a:t> </a:t>
            </a:r>
          </a:p>
        </p:txBody>
      </p:sp>
      <p:sp>
        <p:nvSpPr>
          <p:cNvPr id="17" name="TextBox 16">
            <a:extLst>
              <a:ext uri="{FF2B5EF4-FFF2-40B4-BE49-F238E27FC236}">
                <a16:creationId xmlns:a16="http://schemas.microsoft.com/office/drawing/2014/main" id="{BCBEEDE7-AA9C-478A-97BA-65E92B15B26E}"/>
              </a:ext>
            </a:extLst>
          </p:cNvPr>
          <p:cNvSpPr txBox="1"/>
          <p:nvPr/>
        </p:nvSpPr>
        <p:spPr>
          <a:xfrm>
            <a:off x="8657064" y="3718310"/>
            <a:ext cx="3581368" cy="461665"/>
          </a:xfrm>
          <a:prstGeom prst="rect">
            <a:avLst/>
          </a:prstGeom>
          <a:noFill/>
        </p:spPr>
        <p:txBody>
          <a:bodyPr wrap="square" rtlCol="0">
            <a:spAutoFit/>
          </a:bodyPr>
          <a:lstStyle/>
          <a:p>
            <a:r>
              <a:rPr lang="en-US" sz="2400" dirty="0">
                <a:solidFill>
                  <a:schemeClr val="bg1"/>
                </a:solidFill>
              </a:rPr>
              <a:t>Sibling on sibling abuse</a:t>
            </a:r>
          </a:p>
        </p:txBody>
      </p:sp>
    </p:spTree>
    <p:extLst>
      <p:ext uri="{BB962C8B-B14F-4D97-AF65-F5344CB8AC3E}">
        <p14:creationId xmlns:p14="http://schemas.microsoft.com/office/powerpoint/2010/main" val="3612237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20FED9-4F7F-40AF-9556-6DA29463B84B}"/>
              </a:ext>
            </a:extLst>
          </p:cNvPr>
          <p:cNvSpPr>
            <a:spLocks noGrp="1"/>
          </p:cNvSpPr>
          <p:nvPr>
            <p:ph type="title"/>
          </p:nvPr>
        </p:nvSpPr>
        <p:spPr>
          <a:xfrm>
            <a:off x="1286932" y="1204109"/>
            <a:ext cx="10023398" cy="857894"/>
          </a:xfrm>
        </p:spPr>
        <p:txBody>
          <a:bodyPr>
            <a:normAutofit/>
          </a:bodyPr>
          <a:lstStyle/>
          <a:p>
            <a:r>
              <a:rPr lang="en-US" sz="4000">
                <a:solidFill>
                  <a:srgbClr val="FFFFFF"/>
                </a:solidFill>
              </a:rPr>
              <a:t>Disproportionality </a:t>
            </a:r>
          </a:p>
        </p:txBody>
      </p:sp>
      <p:sp>
        <p:nvSpPr>
          <p:cNvPr id="3" name="Content Placeholder 2">
            <a:extLst>
              <a:ext uri="{FF2B5EF4-FFF2-40B4-BE49-F238E27FC236}">
                <a16:creationId xmlns:a16="http://schemas.microsoft.com/office/drawing/2014/main" id="{86AA9B55-FD43-48E2-9A73-2C810D8BC86F}"/>
              </a:ext>
            </a:extLst>
          </p:cNvPr>
          <p:cNvSpPr>
            <a:spLocks noGrp="1"/>
          </p:cNvSpPr>
          <p:nvPr>
            <p:ph idx="1"/>
          </p:nvPr>
        </p:nvSpPr>
        <p:spPr>
          <a:xfrm>
            <a:off x="965198" y="2559090"/>
            <a:ext cx="4955541" cy="3990300"/>
          </a:xfrm>
        </p:spPr>
        <p:txBody>
          <a:bodyPr>
            <a:normAutofit/>
          </a:bodyPr>
          <a:lstStyle/>
          <a:p>
            <a:r>
              <a:rPr lang="en-US" sz="1800" dirty="0"/>
              <a:t>Disproportionality is the over or under representation of a certain group of people. </a:t>
            </a:r>
          </a:p>
          <a:p>
            <a:r>
              <a:rPr lang="en-US" sz="1800" dirty="0"/>
              <a:t>Child abuse or neglect exists in every racial and ethnic group, culture, economic class, and every cross section of our society. </a:t>
            </a:r>
          </a:p>
          <a:p>
            <a:r>
              <a:rPr lang="en-US" sz="1800" dirty="0"/>
              <a:t>Cultural differences do not always equate to abuse or neglect. </a:t>
            </a:r>
          </a:p>
          <a:p>
            <a:r>
              <a:rPr lang="en-US" sz="1800" dirty="0"/>
              <a:t>Ask yourself: </a:t>
            </a:r>
          </a:p>
          <a:p>
            <a:pPr lvl="1">
              <a:buFont typeface="Wingdings" panose="05000000000000000000" pitchFamily="2" charset="2"/>
              <a:buChar char="ü"/>
            </a:pPr>
            <a:r>
              <a:rPr lang="en-US" sz="1800" dirty="0"/>
              <a:t>Would I make the same call in the same way if I saw things in the same family that reminded me of my own?</a:t>
            </a:r>
          </a:p>
          <a:p>
            <a:endParaRPr lang="en-US" sz="1500" dirty="0"/>
          </a:p>
        </p:txBody>
      </p:sp>
      <p:pic>
        <p:nvPicPr>
          <p:cNvPr id="6" name="Online Media 5" title="Michigan Disproportionality">
            <a:hlinkClick r:id="" action="ppaction://media"/>
            <a:extLst>
              <a:ext uri="{FF2B5EF4-FFF2-40B4-BE49-F238E27FC236}">
                <a16:creationId xmlns:a16="http://schemas.microsoft.com/office/drawing/2014/main" id="{D9ACD799-0C42-4EF8-831D-9FF7D2F8F33C}"/>
              </a:ext>
            </a:extLst>
          </p:cNvPr>
          <p:cNvPicPr>
            <a:picLocks noRot="1" noChangeAspect="1"/>
          </p:cNvPicPr>
          <p:nvPr>
            <a:videoFile r:link="rId1"/>
          </p:nvPr>
        </p:nvPicPr>
        <p:blipFill>
          <a:blip r:embed="rId4"/>
          <a:stretch>
            <a:fillRect/>
          </a:stretch>
        </p:blipFill>
        <p:spPr>
          <a:xfrm>
            <a:off x="6327025" y="2921908"/>
            <a:ext cx="5013354" cy="2820012"/>
          </a:xfrm>
          <a:prstGeom prst="rect">
            <a:avLst/>
          </a:prstGeom>
        </p:spPr>
      </p:pic>
      <p:sp>
        <p:nvSpPr>
          <p:cNvPr id="5" name="Slide Number Placeholder 4">
            <a:extLst>
              <a:ext uri="{FF2B5EF4-FFF2-40B4-BE49-F238E27FC236}">
                <a16:creationId xmlns:a16="http://schemas.microsoft.com/office/drawing/2014/main" id="{0B2B6A37-FBF8-4F65-A911-A9EDEF7182B9}"/>
              </a:ext>
            </a:extLst>
          </p:cNvPr>
          <p:cNvSpPr>
            <a:spLocks noGrp="1"/>
          </p:cNvSpPr>
          <p:nvPr>
            <p:ph type="sldNum" sz="quarter" idx="12"/>
          </p:nvPr>
        </p:nvSpPr>
        <p:spPr>
          <a:xfrm>
            <a:off x="8610600" y="6356350"/>
            <a:ext cx="2743200" cy="365125"/>
          </a:xfrm>
        </p:spPr>
        <p:txBody>
          <a:bodyPr>
            <a:normAutofit/>
          </a:bodyPr>
          <a:lstStyle/>
          <a:p>
            <a:pPr>
              <a:spcAft>
                <a:spcPts val="600"/>
              </a:spcAft>
            </a:pPr>
            <a:fld id="{EFE5B314-58A9-4623-AD68-5EFC893E35A3}" type="slidenum">
              <a:rPr lang="en-US">
                <a:solidFill>
                  <a:prstClr val="black">
                    <a:tint val="75000"/>
                  </a:prstClr>
                </a:solidFill>
              </a:rPr>
              <a:pPr>
                <a:spcAft>
                  <a:spcPts val="600"/>
                </a:spcAft>
              </a:pPr>
              <a:t>22</a:t>
            </a:fld>
            <a:endParaRPr lang="en-US">
              <a:solidFill>
                <a:prstClr val="black">
                  <a:tint val="75000"/>
                </a:prstClr>
              </a:solidFill>
            </a:endParaRPr>
          </a:p>
        </p:txBody>
      </p:sp>
    </p:spTree>
    <p:extLst>
      <p:ext uri="{BB962C8B-B14F-4D97-AF65-F5344CB8AC3E}">
        <p14:creationId xmlns:p14="http://schemas.microsoft.com/office/powerpoint/2010/main" val="4308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itle 5">
            <a:extLst>
              <a:ext uri="{FF2B5EF4-FFF2-40B4-BE49-F238E27FC236}">
                <a16:creationId xmlns:a16="http://schemas.microsoft.com/office/drawing/2014/main" id="{55C18E9C-CAF4-45FC-85A8-9B260DD6BA6F}"/>
              </a:ext>
            </a:extLst>
          </p:cNvPr>
          <p:cNvSpPr>
            <a:spLocks noGrp="1"/>
          </p:cNvSpPr>
          <p:nvPr>
            <p:ph type="title"/>
          </p:nvPr>
        </p:nvSpPr>
        <p:spPr>
          <a:xfrm>
            <a:off x="838201" y="365125"/>
            <a:ext cx="5393360" cy="1325563"/>
          </a:xfrm>
        </p:spPr>
        <p:txBody>
          <a:bodyPr vert="horz" lIns="91440" tIns="45720" rIns="91440" bIns="45720" rtlCol="0" anchor="ctr">
            <a:normAutofit/>
          </a:bodyPr>
          <a:lstStyle/>
          <a:p>
            <a:r>
              <a:rPr lang="en-US" b="1" dirty="0"/>
              <a:t>Communities Protecting Children</a:t>
            </a:r>
          </a:p>
        </p:txBody>
      </p:sp>
      <p:sp>
        <p:nvSpPr>
          <p:cNvPr id="22" name="Freeform: Shape 2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6">
            <a:extLst>
              <a:ext uri="{FF2B5EF4-FFF2-40B4-BE49-F238E27FC236}">
                <a16:creationId xmlns:a16="http://schemas.microsoft.com/office/drawing/2014/main" id="{644F765D-C76C-4454-8A2A-AA7CDA2AF8F8}"/>
              </a:ext>
            </a:extLst>
          </p:cNvPr>
          <p:cNvSpPr>
            <a:spLocks noGrp="1"/>
          </p:cNvSpPr>
          <p:nvPr>
            <p:ph sz="half" idx="1"/>
          </p:nvPr>
        </p:nvSpPr>
        <p:spPr>
          <a:xfrm>
            <a:off x="838200" y="1776264"/>
            <a:ext cx="5393361" cy="4667250"/>
          </a:xfrm>
        </p:spPr>
        <p:txBody>
          <a:bodyPr vert="horz" lIns="91440" tIns="45720" rIns="91440" bIns="45720" rtlCol="0">
            <a:normAutofit fontScale="92500" lnSpcReduction="20000"/>
          </a:bodyPr>
          <a:lstStyle/>
          <a:p>
            <a:r>
              <a:rPr lang="en-US" dirty="0"/>
              <a:t>Protective approaches can make meaningful differences in parenting skills and child well-being. Research has shown that these approaches help strengthen families. </a:t>
            </a:r>
          </a:p>
          <a:p>
            <a:r>
              <a:rPr lang="en-US" dirty="0"/>
              <a:t>Prevention efforts can be made prior to reaching CPS involvement. </a:t>
            </a:r>
          </a:p>
          <a:p>
            <a:r>
              <a:rPr lang="en-US" dirty="0"/>
              <a:t>Referring families to available resources may help mitigate risk, if concerns do not rise to the level of abuse or neglect. </a:t>
            </a:r>
          </a:p>
          <a:p>
            <a:r>
              <a:rPr lang="en-US" dirty="0"/>
              <a:t>If you know of resources available that may help a family, provide them with that information. </a:t>
            </a:r>
          </a:p>
          <a:p>
            <a:pPr marL="0"/>
            <a:endParaRPr lang="en-US" dirty="0"/>
          </a:p>
          <a:p>
            <a:pPr marL="0"/>
            <a:endParaRPr lang="en-US" dirty="0"/>
          </a:p>
        </p:txBody>
      </p:sp>
      <p:sp>
        <p:nvSpPr>
          <p:cNvPr id="24" name="Oval 2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10" name="Content Placeholder 9">
            <a:extLst>
              <a:ext uri="{FF2B5EF4-FFF2-40B4-BE49-F238E27FC236}">
                <a16:creationId xmlns:a16="http://schemas.microsoft.com/office/drawing/2014/main" id="{08D806F5-D27B-4920-885C-F51AF301756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352" r="15397" b="-1"/>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8" name="Freeform: Shape 2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0" name="Straight Connector 2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2" name="Freeform: Shape 3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4">
            <a:extLst>
              <a:ext uri="{FF2B5EF4-FFF2-40B4-BE49-F238E27FC236}">
                <a16:creationId xmlns:a16="http://schemas.microsoft.com/office/drawing/2014/main" id="{D5867855-3064-4345-B2A2-AA19E90B7A2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FE5B314-58A9-4623-AD68-5EFC893E35A3}" type="slidenum">
              <a:rPr lang="en-US" smtClean="0">
                <a:solidFill>
                  <a:prstClr val="black">
                    <a:tint val="75000"/>
                  </a:prstClr>
                </a:solidFill>
                <a:latin typeface="Calibri" panose="020F0502020204030204"/>
              </a:rPr>
              <a:pPr>
                <a:spcAft>
                  <a:spcPts val="600"/>
                </a:spcAft>
                <a:defRPr/>
              </a:pPr>
              <a:t>23</a:t>
            </a:fld>
            <a:endParaRPr lang="en-US">
              <a:solidFill>
                <a:prstClr val="black">
                  <a:tint val="75000"/>
                </a:prstClr>
              </a:solidFill>
              <a:latin typeface="Calibri" panose="020F0502020204030204"/>
            </a:endParaRPr>
          </a:p>
        </p:txBody>
      </p:sp>
      <p:sp>
        <p:nvSpPr>
          <p:cNvPr id="34" name="Freeform: Shape 3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115953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2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DF7E952-F663-4B05-8047-9725A72BE1E6}"/>
              </a:ext>
            </a:extLst>
          </p:cNvPr>
          <p:cNvSpPr>
            <a:spLocks noGrp="1"/>
          </p:cNvSpPr>
          <p:nvPr>
            <p:ph type="title"/>
          </p:nvPr>
        </p:nvSpPr>
        <p:spPr>
          <a:xfrm>
            <a:off x="1047280" y="759805"/>
            <a:ext cx="10306520" cy="1325563"/>
          </a:xfrm>
        </p:spPr>
        <p:txBody>
          <a:bodyPr>
            <a:normAutofit/>
          </a:bodyPr>
          <a:lstStyle/>
          <a:p>
            <a:r>
              <a:rPr lang="en-US" sz="4000" b="1">
                <a:solidFill>
                  <a:srgbClr val="FFFFFF"/>
                </a:solidFill>
              </a:rPr>
              <a:t>Prevention</a:t>
            </a:r>
          </a:p>
        </p:txBody>
      </p:sp>
      <p:sp>
        <p:nvSpPr>
          <p:cNvPr id="3" name="Content Placeholder 2">
            <a:extLst>
              <a:ext uri="{FF2B5EF4-FFF2-40B4-BE49-F238E27FC236}">
                <a16:creationId xmlns:a16="http://schemas.microsoft.com/office/drawing/2014/main" id="{277F6308-B99A-4A95-9B32-70771E7AFF6B}"/>
              </a:ext>
            </a:extLst>
          </p:cNvPr>
          <p:cNvSpPr>
            <a:spLocks noGrp="1"/>
          </p:cNvSpPr>
          <p:nvPr>
            <p:ph idx="1"/>
          </p:nvPr>
        </p:nvSpPr>
        <p:spPr>
          <a:xfrm>
            <a:off x="1424904" y="2494450"/>
            <a:ext cx="4975896" cy="3563159"/>
          </a:xfrm>
        </p:spPr>
        <p:txBody>
          <a:bodyPr>
            <a:noAutofit/>
          </a:bodyPr>
          <a:lstStyle/>
          <a:p>
            <a:pPr marL="0" indent="0">
              <a:buNone/>
            </a:pPr>
            <a:r>
              <a:rPr lang="en-US" sz="2200" dirty="0"/>
              <a:t>The </a:t>
            </a:r>
            <a:r>
              <a:rPr lang="en-US" sz="2200" b="1" dirty="0"/>
              <a:t>Children’s Trust Fund</a:t>
            </a:r>
            <a:r>
              <a:rPr lang="en-US" sz="2200" dirty="0"/>
              <a:t> serves as a voice for Michigan’s children and families and promotes their health, safety and welfare by funding effective local programs and services that prevent child abuse and neglect.</a:t>
            </a:r>
          </a:p>
          <a:p>
            <a:pPr marL="0" indent="0">
              <a:buNone/>
            </a:pPr>
            <a:endParaRPr lang="en-US" sz="2200" dirty="0"/>
          </a:p>
          <a:p>
            <a:pPr marL="0" indent="0">
              <a:buNone/>
            </a:pPr>
            <a:r>
              <a:rPr lang="en-US" sz="2200" dirty="0"/>
              <a:t>Learn more at </a:t>
            </a:r>
            <a:r>
              <a:rPr lang="en-US" sz="2200" dirty="0">
                <a:hlinkClick r:id="rId3"/>
              </a:rPr>
              <a:t>www.Michigan.gov/ctf</a:t>
            </a:r>
            <a:endParaRPr lang="en-US" sz="2200" dirty="0"/>
          </a:p>
          <a:p>
            <a:pPr marL="0" indent="0">
              <a:buNone/>
            </a:pPr>
            <a:r>
              <a:rPr lang="en-US" sz="2200" dirty="0"/>
              <a:t>or by calling 517-373-4320</a:t>
            </a:r>
          </a:p>
        </p:txBody>
      </p:sp>
      <p:pic>
        <p:nvPicPr>
          <p:cNvPr id="7" name="Picture 6">
            <a:extLst>
              <a:ext uri="{FF2B5EF4-FFF2-40B4-BE49-F238E27FC236}">
                <a16:creationId xmlns:a16="http://schemas.microsoft.com/office/drawing/2014/main" id="{EFE5384A-7BEF-4C74-88BC-A96779A1B949}"/>
              </a:ext>
            </a:extLst>
          </p:cNvPr>
          <p:cNvPicPr>
            <a:picLocks noChangeAspect="1"/>
          </p:cNvPicPr>
          <p:nvPr/>
        </p:nvPicPr>
        <p:blipFill rotWithShape="1">
          <a:blip r:embed="rId4">
            <a:extLst>
              <a:ext uri="{28A0092B-C50C-407E-A947-70E740481C1C}">
                <a14:useLocalDpi xmlns:a14="http://schemas.microsoft.com/office/drawing/2010/main" val="0"/>
              </a:ext>
            </a:extLst>
          </a:blip>
          <a:srcRect r="1952" b="-2"/>
          <a:stretch/>
        </p:blipFill>
        <p:spPr>
          <a:xfrm>
            <a:off x="6903353" y="2494450"/>
            <a:ext cx="4196396" cy="3563372"/>
          </a:xfrm>
          <a:prstGeom prst="rect">
            <a:avLst/>
          </a:prstGeom>
        </p:spPr>
      </p:pic>
      <p:sp>
        <p:nvSpPr>
          <p:cNvPr id="5" name="Slide Number Placeholder 4">
            <a:extLst>
              <a:ext uri="{FF2B5EF4-FFF2-40B4-BE49-F238E27FC236}">
                <a16:creationId xmlns:a16="http://schemas.microsoft.com/office/drawing/2014/main" id="{049BD80A-8C27-44BA-B0C4-F9A22BF84EAF}"/>
              </a:ext>
            </a:extLst>
          </p:cNvPr>
          <p:cNvSpPr>
            <a:spLocks noGrp="1"/>
          </p:cNvSpPr>
          <p:nvPr>
            <p:ph type="sldNum" sz="quarter" idx="12"/>
          </p:nvPr>
        </p:nvSpPr>
        <p:spPr>
          <a:xfrm>
            <a:off x="10707624" y="6382512"/>
            <a:ext cx="685800" cy="320040"/>
          </a:xfrm>
        </p:spPr>
        <p:txBody>
          <a:bodyPr>
            <a:normAutofit/>
          </a:bodyPr>
          <a:lstStyle/>
          <a:p>
            <a:pPr>
              <a:spcAft>
                <a:spcPts val="600"/>
              </a:spcAft>
            </a:pPr>
            <a:fld id="{EFE5B314-58A9-4623-AD68-5EFC893E35A3}" type="slidenum">
              <a:rPr lang="en-US" sz="1000"/>
              <a:pPr>
                <a:spcAft>
                  <a:spcPts val="600"/>
                </a:spcAft>
              </a:pPr>
              <a:t>24</a:t>
            </a:fld>
            <a:endParaRPr lang="en-US" sz="1000"/>
          </a:p>
        </p:txBody>
      </p:sp>
    </p:spTree>
    <p:extLst>
      <p:ext uri="{BB962C8B-B14F-4D97-AF65-F5344CB8AC3E}">
        <p14:creationId xmlns:p14="http://schemas.microsoft.com/office/powerpoint/2010/main" val="475251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BEC5C-1901-4E6D-9A83-2D419C2AE0BF}"/>
              </a:ext>
            </a:extLst>
          </p:cNvPr>
          <p:cNvSpPr>
            <a:spLocks noGrp="1"/>
          </p:cNvSpPr>
          <p:nvPr>
            <p:ph type="title"/>
          </p:nvPr>
        </p:nvSpPr>
        <p:spPr>
          <a:xfrm>
            <a:off x="6194008" y="252602"/>
            <a:ext cx="5244301" cy="1538130"/>
          </a:xfrm>
        </p:spPr>
        <p:txBody>
          <a:bodyPr>
            <a:normAutofit/>
          </a:bodyPr>
          <a:lstStyle/>
          <a:p>
            <a:r>
              <a:rPr lang="en-US" dirty="0"/>
              <a:t>Goals of CPS </a:t>
            </a:r>
          </a:p>
        </p:txBody>
      </p:sp>
      <p:sp>
        <p:nvSpPr>
          <p:cNvPr id="30"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9" name="Graphic 8" descr="Parent and Child">
            <a:extLst>
              <a:ext uri="{FF2B5EF4-FFF2-40B4-BE49-F238E27FC236}">
                <a16:creationId xmlns:a16="http://schemas.microsoft.com/office/drawing/2014/main" id="{8C1F50F9-F436-4B36-AFA9-3580F5CA48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80173" y="1790732"/>
            <a:ext cx="3267942" cy="3267942"/>
          </a:xfrm>
          <a:prstGeom prst="rect">
            <a:avLst/>
          </a:prstGeom>
        </p:spPr>
      </p:pic>
      <p:sp>
        <p:nvSpPr>
          <p:cNvPr id="3" name="Content Placeholder 2">
            <a:extLst>
              <a:ext uri="{FF2B5EF4-FFF2-40B4-BE49-F238E27FC236}">
                <a16:creationId xmlns:a16="http://schemas.microsoft.com/office/drawing/2014/main" id="{6ACA6493-F54B-409C-879C-627A82449656}"/>
              </a:ext>
            </a:extLst>
          </p:cNvPr>
          <p:cNvSpPr>
            <a:spLocks noGrp="1"/>
          </p:cNvSpPr>
          <p:nvPr>
            <p:ph idx="1"/>
          </p:nvPr>
        </p:nvSpPr>
        <p:spPr>
          <a:xfrm>
            <a:off x="5911158" y="1790733"/>
            <a:ext cx="5383652" cy="4386230"/>
          </a:xfrm>
        </p:spPr>
        <p:txBody>
          <a:bodyPr>
            <a:normAutofit/>
          </a:bodyPr>
          <a:lstStyle/>
          <a:p>
            <a:r>
              <a:rPr lang="en-US" sz="2000" dirty="0"/>
              <a:t>The goal of CPS is to keep children safe in their homes and to provide them with a safe environment when they are determined to be unsafe. </a:t>
            </a:r>
          </a:p>
          <a:p>
            <a:r>
              <a:rPr lang="en-US" sz="2000" dirty="0"/>
              <a:t>CPS strives to keep children in their own homes when safe to do so and parent’s participation through this process is key. </a:t>
            </a:r>
          </a:p>
          <a:p>
            <a:r>
              <a:rPr lang="en-US" sz="2000" dirty="0"/>
              <a:t>Most parents want to appropriately care for their children. They have the strength to do so when supported by family or social networks in caring for their children and keeping them safe. </a:t>
            </a:r>
          </a:p>
          <a:p>
            <a:r>
              <a:rPr lang="en-US" sz="2000" dirty="0"/>
              <a:t>CPS must support families and provide them with the tools they need to be successful. </a:t>
            </a:r>
          </a:p>
          <a:p>
            <a:endParaRPr lang="en-US" sz="1700" dirty="0"/>
          </a:p>
        </p:txBody>
      </p:sp>
      <p:sp>
        <p:nvSpPr>
          <p:cNvPr id="5" name="Slide Number Placeholder 4">
            <a:extLst>
              <a:ext uri="{FF2B5EF4-FFF2-40B4-BE49-F238E27FC236}">
                <a16:creationId xmlns:a16="http://schemas.microsoft.com/office/drawing/2014/main" id="{C81ED55E-C79C-459A-A8B8-349AE141E920}"/>
              </a:ext>
            </a:extLst>
          </p:cNvPr>
          <p:cNvSpPr>
            <a:spLocks noGrp="1"/>
          </p:cNvSpPr>
          <p:nvPr>
            <p:ph type="sldNum" sz="quarter" idx="12"/>
          </p:nvPr>
        </p:nvSpPr>
        <p:spPr>
          <a:xfrm>
            <a:off x="8610600" y="6356350"/>
            <a:ext cx="2743200" cy="365125"/>
          </a:xfrm>
        </p:spPr>
        <p:txBody>
          <a:bodyPr>
            <a:normAutofit/>
          </a:bodyPr>
          <a:lstStyle/>
          <a:p>
            <a:pPr>
              <a:spcAft>
                <a:spcPts val="600"/>
              </a:spcAft>
            </a:pPr>
            <a:fld id="{EFE5B314-58A9-4623-AD68-5EFC893E35A3}" type="slidenum">
              <a:rPr lang="en-US">
                <a:solidFill>
                  <a:prstClr val="black">
                    <a:tint val="75000"/>
                  </a:prstClr>
                </a:solidFill>
              </a:rPr>
              <a:pPr>
                <a:spcAft>
                  <a:spcPts val="600"/>
                </a:spcAft>
              </a:pPr>
              <a:t>25</a:t>
            </a:fld>
            <a:endParaRPr lang="en-US">
              <a:solidFill>
                <a:prstClr val="black">
                  <a:tint val="75000"/>
                </a:prstClr>
              </a:solidFill>
            </a:endParaRPr>
          </a:p>
        </p:txBody>
      </p:sp>
    </p:spTree>
    <p:extLst>
      <p:ext uri="{BB962C8B-B14F-4D97-AF65-F5344CB8AC3E}">
        <p14:creationId xmlns:p14="http://schemas.microsoft.com/office/powerpoint/2010/main" val="4060809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02AC-E4B9-4E4C-A371-0BFB5FFB3E14}"/>
              </a:ext>
            </a:extLst>
          </p:cNvPr>
          <p:cNvSpPr>
            <a:spLocks noGrp="1"/>
          </p:cNvSpPr>
          <p:nvPr>
            <p:ph type="title"/>
          </p:nvPr>
        </p:nvSpPr>
        <p:spPr>
          <a:xfrm>
            <a:off x="863029" y="1012004"/>
            <a:ext cx="3416158" cy="4795408"/>
          </a:xfrm>
        </p:spPr>
        <p:txBody>
          <a:bodyPr>
            <a:normAutofit fontScale="90000"/>
          </a:bodyPr>
          <a:lstStyle/>
          <a:p>
            <a:r>
              <a:rPr lang="en-US" b="1" dirty="0">
                <a:solidFill>
                  <a:schemeClr val="accent1"/>
                </a:solidFill>
              </a:rPr>
              <a:t>How to Respond When A Child Tells You Something Happened </a:t>
            </a:r>
            <a:r>
              <a:rPr lang="en-US" b="1" dirty="0">
                <a:solidFill>
                  <a:srgbClr val="FFFFFF"/>
                </a:solidFill>
              </a:rPr>
              <a:t>Abuse or Neglect</a:t>
            </a:r>
          </a:p>
        </p:txBody>
      </p:sp>
      <p:graphicFrame>
        <p:nvGraphicFramePr>
          <p:cNvPr id="7" name="Content Placeholder 2">
            <a:extLst>
              <a:ext uri="{FF2B5EF4-FFF2-40B4-BE49-F238E27FC236}">
                <a16:creationId xmlns:a16="http://schemas.microsoft.com/office/drawing/2014/main" id="{549A23C4-621F-42F3-8496-1584609FFFB5}"/>
              </a:ext>
            </a:extLst>
          </p:cNvPr>
          <p:cNvGraphicFramePr>
            <a:graphicFrameLocks noGrp="1"/>
          </p:cNvGraphicFramePr>
          <p:nvPr>
            <p:ph idx="1"/>
            <p:extLst>
              <p:ext uri="{D42A27DB-BD31-4B8C-83A1-F6EECF244321}">
                <p14:modId xmlns:p14="http://schemas.microsoft.com/office/powerpoint/2010/main" val="424400910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FE1506E8-3F9D-4078-A1DC-8E2C65AB1C0D}"/>
              </a:ext>
            </a:extLst>
          </p:cNvPr>
          <p:cNvSpPr>
            <a:spLocks noGrp="1"/>
          </p:cNvSpPr>
          <p:nvPr>
            <p:ph type="sldNum" sz="quarter" idx="12"/>
          </p:nvPr>
        </p:nvSpPr>
        <p:spPr>
          <a:xfrm>
            <a:off x="10726220" y="6356350"/>
            <a:ext cx="627580" cy="365125"/>
          </a:xfrm>
        </p:spPr>
        <p:txBody>
          <a:bodyPr>
            <a:normAutofit/>
          </a:bodyPr>
          <a:lstStyle/>
          <a:p>
            <a:pPr>
              <a:spcAft>
                <a:spcPts val="600"/>
              </a:spcAft>
            </a:pPr>
            <a:fld id="{EFE5B314-58A9-4623-AD68-5EFC893E35A3}" type="slidenum">
              <a:rPr lang="en-US">
                <a:solidFill>
                  <a:prstClr val="black">
                    <a:tint val="75000"/>
                  </a:prstClr>
                </a:solidFill>
              </a:rPr>
              <a:pPr>
                <a:spcAft>
                  <a:spcPts val="600"/>
                </a:spcAft>
              </a:pPr>
              <a:t>26</a:t>
            </a:fld>
            <a:endParaRPr lang="en-US">
              <a:solidFill>
                <a:prstClr val="black">
                  <a:tint val="75000"/>
                </a:prstClr>
              </a:solidFill>
            </a:endParaRPr>
          </a:p>
        </p:txBody>
      </p:sp>
    </p:spTree>
    <p:extLst>
      <p:ext uri="{BB962C8B-B14F-4D97-AF65-F5344CB8AC3E}">
        <p14:creationId xmlns:p14="http://schemas.microsoft.com/office/powerpoint/2010/main" val="3027902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5315F7-498B-4B87-87F0-509F948F800C}"/>
              </a:ext>
            </a:extLst>
          </p:cNvPr>
          <p:cNvSpPr>
            <a:spLocks noGrp="1"/>
          </p:cNvSpPr>
          <p:nvPr>
            <p:ph type="title"/>
          </p:nvPr>
        </p:nvSpPr>
        <p:spPr>
          <a:xfrm>
            <a:off x="838200" y="963877"/>
            <a:ext cx="3299450" cy="4930246"/>
          </a:xfrm>
        </p:spPr>
        <p:txBody>
          <a:bodyPr>
            <a:normAutofit/>
          </a:bodyPr>
          <a:lstStyle/>
          <a:p>
            <a:pPr algn="r"/>
            <a:r>
              <a:rPr lang="en-US" sz="4800" b="1" dirty="0">
                <a:solidFill>
                  <a:schemeClr val="accent1"/>
                </a:solidFill>
                <a:cs typeface="Arial" panose="020B0604020202020204" pitchFamily="34" charset="0"/>
              </a:rPr>
              <a:t>Reporting Concerns</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8012402-C2D8-45F9-B5C5-61DED8F3809E}"/>
              </a:ext>
            </a:extLst>
          </p:cNvPr>
          <p:cNvSpPr>
            <a:spLocks noGrp="1"/>
          </p:cNvSpPr>
          <p:nvPr>
            <p:ph idx="1"/>
          </p:nvPr>
        </p:nvSpPr>
        <p:spPr>
          <a:xfrm>
            <a:off x="4976031" y="963877"/>
            <a:ext cx="6377769" cy="4930246"/>
          </a:xfrm>
        </p:spPr>
        <p:txBody>
          <a:bodyPr anchor="ctr">
            <a:normAutofit/>
          </a:bodyPr>
          <a:lstStyle/>
          <a:p>
            <a:pPr marL="0" indent="0">
              <a:buNone/>
            </a:pPr>
            <a:r>
              <a:rPr lang="en-US" sz="2200" dirty="0">
                <a:cs typeface="Arial" panose="020B0604020202020204" pitchFamily="34" charset="0"/>
              </a:rPr>
              <a:t>“I don’t want to interfere in someone’s family.”</a:t>
            </a:r>
          </a:p>
          <a:p>
            <a:pPr lvl="1"/>
            <a:r>
              <a:rPr lang="en-US" sz="2200" b="1" i="1" dirty="0">
                <a:cs typeface="Arial" panose="020B0604020202020204" pitchFamily="34" charset="0"/>
              </a:rPr>
              <a:t>You may be the only person to intervene and ensure a child’s safety.</a:t>
            </a:r>
          </a:p>
          <a:p>
            <a:pPr marL="0" indent="0">
              <a:buNone/>
            </a:pPr>
            <a:endParaRPr lang="en-US" sz="2200" dirty="0">
              <a:cs typeface="Arial" panose="020B0604020202020204" pitchFamily="34" charset="0"/>
            </a:endParaRPr>
          </a:p>
        </p:txBody>
      </p:sp>
      <p:sp>
        <p:nvSpPr>
          <p:cNvPr id="5" name="Slide Number Placeholder 4">
            <a:extLst>
              <a:ext uri="{FF2B5EF4-FFF2-40B4-BE49-F238E27FC236}">
                <a16:creationId xmlns:a16="http://schemas.microsoft.com/office/drawing/2014/main" id="{29077067-A0CB-4D63-B72F-41EA6B4A88C1}"/>
              </a:ext>
            </a:extLst>
          </p:cNvPr>
          <p:cNvSpPr>
            <a:spLocks noGrp="1"/>
          </p:cNvSpPr>
          <p:nvPr>
            <p:ph type="sldNum" sz="quarter" idx="12"/>
          </p:nvPr>
        </p:nvSpPr>
        <p:spPr>
          <a:xfrm>
            <a:off x="10571516" y="6033479"/>
            <a:ext cx="782283" cy="365125"/>
          </a:xfrm>
        </p:spPr>
        <p:txBody>
          <a:bodyPr>
            <a:normAutofit/>
          </a:bodyPr>
          <a:lstStyle/>
          <a:p>
            <a:pPr>
              <a:spcAft>
                <a:spcPts val="600"/>
              </a:spcAft>
            </a:pPr>
            <a:fld id="{EFE5B314-58A9-4623-AD68-5EFC893E35A3}" type="slidenum">
              <a:rPr lang="en-US" sz="1050">
                <a:solidFill>
                  <a:schemeClr val="tx1">
                    <a:alpha val="80000"/>
                  </a:schemeClr>
                </a:solidFill>
              </a:rPr>
              <a:pPr>
                <a:spcAft>
                  <a:spcPts val="600"/>
                </a:spcAft>
              </a:pPr>
              <a:t>27</a:t>
            </a:fld>
            <a:endParaRPr lang="en-US" sz="1050">
              <a:solidFill>
                <a:schemeClr val="tx1">
                  <a:alpha val="80000"/>
                </a:schemeClr>
              </a:solidFill>
            </a:endParaRPr>
          </a:p>
        </p:txBody>
      </p:sp>
    </p:spTree>
    <p:extLst>
      <p:ext uri="{BB962C8B-B14F-4D97-AF65-F5344CB8AC3E}">
        <p14:creationId xmlns:p14="http://schemas.microsoft.com/office/powerpoint/2010/main" val="242185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E7FA68-09E4-4EB3-8596-A863D548FFFB}"/>
              </a:ext>
            </a:extLst>
          </p:cNvPr>
          <p:cNvSpPr>
            <a:spLocks noGrp="1"/>
          </p:cNvSpPr>
          <p:nvPr>
            <p:ph type="title"/>
          </p:nvPr>
        </p:nvSpPr>
        <p:spPr>
          <a:xfrm>
            <a:off x="838200" y="963877"/>
            <a:ext cx="2956555" cy="4930246"/>
          </a:xfrm>
        </p:spPr>
        <p:txBody>
          <a:bodyPr>
            <a:normAutofit/>
          </a:bodyPr>
          <a:lstStyle/>
          <a:p>
            <a:pPr algn="r"/>
            <a:r>
              <a:rPr lang="en-US" sz="5400" b="1" dirty="0">
                <a:solidFill>
                  <a:schemeClr val="accent1"/>
                </a:solidFill>
                <a:cs typeface="Arial" panose="020B0604020202020204" pitchFamily="34" charset="0"/>
              </a:rPr>
              <a:t>Ways to Report</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5665BC0-FF9A-4631-9D9A-17FF7902FF66}"/>
              </a:ext>
            </a:extLst>
          </p:cNvPr>
          <p:cNvSpPr>
            <a:spLocks noGrp="1"/>
          </p:cNvSpPr>
          <p:nvPr>
            <p:ph idx="1"/>
          </p:nvPr>
        </p:nvSpPr>
        <p:spPr>
          <a:xfrm>
            <a:off x="4748103" y="459396"/>
            <a:ext cx="6596552" cy="5939208"/>
          </a:xfrm>
        </p:spPr>
        <p:txBody>
          <a:bodyPr anchor="ctr">
            <a:normAutofit/>
          </a:bodyPr>
          <a:lstStyle/>
          <a:p>
            <a:r>
              <a:rPr lang="en-US" sz="1800" b="1" dirty="0">
                <a:cs typeface="Arial" panose="020B0604020202020204" pitchFamily="34" charset="0"/>
              </a:rPr>
              <a:t>Immediate report to MDHHS</a:t>
            </a:r>
          </a:p>
          <a:p>
            <a:pPr lvl="1">
              <a:buFont typeface="Wingdings" panose="05000000000000000000" pitchFamily="2" charset="2"/>
              <a:buChar char="v"/>
            </a:pPr>
            <a:r>
              <a:rPr lang="en-US" sz="1800" b="1" dirty="0">
                <a:cs typeface="Arial" panose="020B0604020202020204" pitchFamily="34" charset="0"/>
              </a:rPr>
              <a:t>855-444-3911</a:t>
            </a:r>
          </a:p>
          <a:p>
            <a:pPr lvl="2">
              <a:buFont typeface="Courier New" panose="02070309020205020404" pitchFamily="49" charset="0"/>
              <a:buChar char="o"/>
            </a:pPr>
            <a:r>
              <a:rPr lang="en-US" sz="1800" dirty="0">
                <a:cs typeface="Arial" panose="020B0604020202020204" pitchFamily="34" charset="0"/>
              </a:rPr>
              <a:t>Be prepared to give as much demographic information as possible</a:t>
            </a:r>
          </a:p>
          <a:p>
            <a:pPr lvl="2">
              <a:buFont typeface="Courier New" panose="02070309020205020404" pitchFamily="49" charset="0"/>
              <a:buChar char="o"/>
            </a:pPr>
            <a:r>
              <a:rPr lang="en-US" sz="1800" dirty="0">
                <a:cs typeface="Arial" panose="020B0604020202020204" pitchFamily="34" charset="0"/>
              </a:rPr>
              <a:t>Providing the family’s address is essential</a:t>
            </a:r>
          </a:p>
          <a:p>
            <a:pPr lvl="2">
              <a:buFont typeface="Courier New" panose="02070309020205020404" pitchFamily="49" charset="0"/>
              <a:buChar char="o"/>
            </a:pPr>
            <a:r>
              <a:rPr lang="en-US" sz="1800" dirty="0">
                <a:cs typeface="Arial" panose="020B0604020202020204" pitchFamily="34" charset="0"/>
              </a:rPr>
              <a:t>Provide detailed information including statements in quotations</a:t>
            </a:r>
          </a:p>
          <a:p>
            <a:pPr lvl="1">
              <a:buFont typeface="Wingdings" panose="05000000000000000000" pitchFamily="2" charset="2"/>
              <a:buChar char="v"/>
            </a:pPr>
            <a:r>
              <a:rPr lang="en-US" sz="1800" b="1" dirty="0">
                <a:cs typeface="Arial" panose="020B0604020202020204" pitchFamily="34" charset="0"/>
              </a:rPr>
              <a:t>Michigan Online Reporting System (MORS)</a:t>
            </a:r>
          </a:p>
          <a:p>
            <a:pPr lvl="2">
              <a:buFont typeface="Courier New" panose="02070309020205020404" pitchFamily="49" charset="0"/>
              <a:buChar char="o"/>
            </a:pPr>
            <a:r>
              <a:rPr lang="en-US" sz="1800" dirty="0">
                <a:cs typeface="Arial" panose="020B0604020202020204" pitchFamily="34" charset="0"/>
              </a:rPr>
              <a:t>State of Michigan employees: </a:t>
            </a:r>
            <a:r>
              <a:rPr lang="en-US" sz="1800" dirty="0" err="1">
                <a:cs typeface="Arial" panose="020B0604020202020204" pitchFamily="34" charset="0"/>
              </a:rPr>
              <a:t>MiLogin</a:t>
            </a:r>
            <a:endParaRPr lang="en-US" sz="1800" dirty="0">
              <a:cs typeface="Arial" panose="020B0604020202020204" pitchFamily="34" charset="0"/>
            </a:endParaRPr>
          </a:p>
          <a:p>
            <a:pPr lvl="2">
              <a:buFont typeface="Courier New" panose="02070309020205020404" pitchFamily="49" charset="0"/>
              <a:buChar char="o"/>
            </a:pPr>
            <a:r>
              <a:rPr lang="en-US" sz="1800" dirty="0">
                <a:cs typeface="Arial" panose="020B0604020202020204" pitchFamily="34" charset="0"/>
              </a:rPr>
              <a:t>Outside entities: Michigan.gov/</a:t>
            </a:r>
            <a:r>
              <a:rPr lang="en-US" sz="1800" dirty="0" err="1">
                <a:cs typeface="Arial" panose="020B0604020202020204" pitchFamily="34" charset="0"/>
              </a:rPr>
              <a:t>mandatedreporter</a:t>
            </a:r>
            <a:endParaRPr lang="en-US" sz="1800" dirty="0">
              <a:cs typeface="Arial" panose="020B0604020202020204" pitchFamily="34" charset="0"/>
            </a:endParaRPr>
          </a:p>
          <a:p>
            <a:pPr lvl="3"/>
            <a:r>
              <a:rPr lang="en-US" dirty="0">
                <a:cs typeface="Arial" panose="020B0604020202020204" pitchFamily="34" charset="0"/>
              </a:rPr>
              <a:t>Must select link and register.</a:t>
            </a:r>
          </a:p>
          <a:p>
            <a:r>
              <a:rPr lang="en-US" sz="1800" b="1" dirty="0">
                <a:cs typeface="Arial" panose="020B0604020202020204" pitchFamily="34" charset="0"/>
              </a:rPr>
              <a:t>Written report (DHS-3200) within 72 hours</a:t>
            </a:r>
          </a:p>
          <a:p>
            <a:pPr lvl="2">
              <a:buFont typeface="Courier New" panose="02070309020205020404" pitchFamily="49" charset="0"/>
              <a:buChar char="o"/>
            </a:pPr>
            <a:r>
              <a:rPr lang="en-US" sz="1800" dirty="0">
                <a:cs typeface="Arial" panose="020B0604020202020204" pitchFamily="34" charset="0"/>
              </a:rPr>
              <a:t>A DHS-3200 is not required, if utilizing MORS </a:t>
            </a:r>
          </a:p>
          <a:p>
            <a:pPr lvl="2">
              <a:buFont typeface="Courier New" panose="02070309020205020404" pitchFamily="49" charset="0"/>
              <a:buChar char="o"/>
            </a:pPr>
            <a:r>
              <a:rPr lang="en-US" sz="1800" dirty="0">
                <a:cs typeface="Arial" panose="020B0604020202020204" pitchFamily="34" charset="0"/>
              </a:rPr>
              <a:t>Only mandated reporters are required to follow up with a DHS-3200</a:t>
            </a:r>
          </a:p>
          <a:p>
            <a:r>
              <a:rPr lang="en-US" sz="1800" b="1" dirty="0">
                <a:cs typeface="Arial" panose="020B0604020202020204" pitchFamily="34" charset="0"/>
              </a:rPr>
              <a:t>Notify the head of your organization if required by your employer.</a:t>
            </a:r>
          </a:p>
        </p:txBody>
      </p:sp>
      <p:sp>
        <p:nvSpPr>
          <p:cNvPr id="5" name="Slide Number Placeholder 4">
            <a:extLst>
              <a:ext uri="{FF2B5EF4-FFF2-40B4-BE49-F238E27FC236}">
                <a16:creationId xmlns:a16="http://schemas.microsoft.com/office/drawing/2014/main" id="{C1C409DF-8AAB-4768-AE8C-5F2367855B65}"/>
              </a:ext>
            </a:extLst>
          </p:cNvPr>
          <p:cNvSpPr>
            <a:spLocks noGrp="1"/>
          </p:cNvSpPr>
          <p:nvPr>
            <p:ph type="sldNum" sz="quarter" idx="12"/>
          </p:nvPr>
        </p:nvSpPr>
        <p:spPr>
          <a:xfrm>
            <a:off x="10571516" y="6033479"/>
            <a:ext cx="782283" cy="365125"/>
          </a:xfrm>
        </p:spPr>
        <p:txBody>
          <a:bodyPr>
            <a:normAutofit/>
          </a:bodyPr>
          <a:lstStyle/>
          <a:p>
            <a:pPr>
              <a:spcAft>
                <a:spcPts val="600"/>
              </a:spcAft>
            </a:pPr>
            <a:fld id="{EFE5B314-58A9-4623-AD68-5EFC893E35A3}" type="slidenum">
              <a:rPr lang="en-US" sz="1050">
                <a:solidFill>
                  <a:schemeClr val="tx1">
                    <a:alpha val="80000"/>
                  </a:schemeClr>
                </a:solidFill>
              </a:rPr>
              <a:pPr>
                <a:spcAft>
                  <a:spcPts val="600"/>
                </a:spcAft>
              </a:pPr>
              <a:t>28</a:t>
            </a:fld>
            <a:endParaRPr lang="en-US" sz="1050">
              <a:solidFill>
                <a:schemeClr val="tx1">
                  <a:alpha val="80000"/>
                </a:schemeClr>
              </a:solidFill>
            </a:endParaRPr>
          </a:p>
        </p:txBody>
      </p:sp>
    </p:spTree>
    <p:extLst>
      <p:ext uri="{BB962C8B-B14F-4D97-AF65-F5344CB8AC3E}">
        <p14:creationId xmlns:p14="http://schemas.microsoft.com/office/powerpoint/2010/main" val="620526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33962-E1F0-4A41-B466-1467A97CB5DF}"/>
              </a:ext>
            </a:extLst>
          </p:cNvPr>
          <p:cNvSpPr>
            <a:spLocks noGrp="1"/>
          </p:cNvSpPr>
          <p:nvPr>
            <p:ph type="title"/>
          </p:nvPr>
        </p:nvSpPr>
        <p:spPr>
          <a:xfrm>
            <a:off x="1136428" y="627564"/>
            <a:ext cx="7474172" cy="1325563"/>
          </a:xfrm>
        </p:spPr>
        <p:txBody>
          <a:bodyPr>
            <a:normAutofit/>
          </a:bodyPr>
          <a:lstStyle/>
          <a:p>
            <a:r>
              <a:rPr lang="en-US" dirty="0">
                <a:cs typeface="Arial" panose="020B0604020202020204" pitchFamily="34" charset="0"/>
              </a:rPr>
              <a:t>Detailed Reporting Requirements</a:t>
            </a:r>
          </a:p>
        </p:txBody>
      </p:sp>
      <p:sp>
        <p:nvSpPr>
          <p:cNvPr id="3" name="Content Placeholder 2">
            <a:extLst>
              <a:ext uri="{FF2B5EF4-FFF2-40B4-BE49-F238E27FC236}">
                <a16:creationId xmlns:a16="http://schemas.microsoft.com/office/drawing/2014/main" id="{AC83D68B-D3FC-4063-93FA-C4CCAF2C61B2}"/>
              </a:ext>
            </a:extLst>
          </p:cNvPr>
          <p:cNvSpPr>
            <a:spLocks noGrp="1"/>
          </p:cNvSpPr>
          <p:nvPr>
            <p:ph idx="1"/>
          </p:nvPr>
        </p:nvSpPr>
        <p:spPr>
          <a:xfrm>
            <a:off x="648182" y="2176041"/>
            <a:ext cx="7962417" cy="3552745"/>
          </a:xfrm>
        </p:spPr>
        <p:txBody>
          <a:bodyPr anchor="ctr">
            <a:noAutofit/>
          </a:bodyPr>
          <a:lstStyle/>
          <a:p>
            <a:pPr marL="0" indent="0">
              <a:buNone/>
            </a:pPr>
            <a:r>
              <a:rPr lang="en-US" sz="2000" dirty="0">
                <a:cs typeface="Arial" panose="020B0604020202020204" pitchFamily="34" charset="0"/>
              </a:rPr>
              <a:t>Child Protection Law requires a detailed report:</a:t>
            </a:r>
          </a:p>
          <a:p>
            <a:pPr lvl="1"/>
            <a:r>
              <a:rPr lang="en-US" sz="2000" dirty="0">
                <a:cs typeface="Arial" panose="020B0604020202020204" pitchFamily="34" charset="0"/>
              </a:rPr>
              <a:t>“The report shall contain other information available to the reporting person that might establish the cause of the child abuse or child neglect, and the manner in which the child abuse or child neglect occurred.”</a:t>
            </a:r>
          </a:p>
          <a:p>
            <a:pPr lvl="1"/>
            <a:r>
              <a:rPr lang="en-US" sz="2000" dirty="0">
                <a:cs typeface="Arial" panose="020B0604020202020204" pitchFamily="34" charset="0"/>
              </a:rPr>
              <a:t>This “other information available to the reporting person” includes details known about the child, family and the specific situation.  </a:t>
            </a:r>
            <a:r>
              <a:rPr lang="en-US" sz="2000" b="1" dirty="0">
                <a:cs typeface="Arial" panose="020B0604020202020204" pitchFamily="34" charset="0"/>
              </a:rPr>
              <a:t>Please explain the who, what, where, when, why and how. </a:t>
            </a:r>
          </a:p>
          <a:p>
            <a:pPr lvl="1"/>
            <a:r>
              <a:rPr lang="en-US" sz="2000" dirty="0">
                <a:cs typeface="Arial" panose="020B0604020202020204" pitchFamily="34" charset="0"/>
              </a:rPr>
              <a:t>Complaints should still be made if not all the information is known; however, as much information that is known, must be provided. </a:t>
            </a:r>
          </a:p>
        </p:txBody>
      </p:sp>
      <p:sp>
        <p:nvSpPr>
          <p:cNvPr id="14"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all center">
            <a:extLst>
              <a:ext uri="{FF2B5EF4-FFF2-40B4-BE49-F238E27FC236}">
                <a16:creationId xmlns:a16="http://schemas.microsoft.com/office/drawing/2014/main" id="{3DD46A3F-A926-4F97-ACFA-94ADDEFA7A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9517381" y="2857501"/>
            <a:ext cx="1142998" cy="1142998"/>
          </a:xfrm>
          <a:prstGeom prst="rect">
            <a:avLst/>
          </a:prstGeom>
        </p:spPr>
      </p:pic>
      <p:sp>
        <p:nvSpPr>
          <p:cNvPr id="5" name="Slide Number Placeholder 4">
            <a:extLst>
              <a:ext uri="{FF2B5EF4-FFF2-40B4-BE49-F238E27FC236}">
                <a16:creationId xmlns:a16="http://schemas.microsoft.com/office/drawing/2014/main" id="{D08D3CD7-9A47-4034-9E5D-BED077B1BD48}"/>
              </a:ext>
            </a:extLst>
          </p:cNvPr>
          <p:cNvSpPr>
            <a:spLocks noGrp="1"/>
          </p:cNvSpPr>
          <p:nvPr>
            <p:ph type="sldNum" sz="quarter" idx="12"/>
          </p:nvPr>
        </p:nvSpPr>
        <p:spPr>
          <a:xfrm>
            <a:off x="10341428" y="6356350"/>
            <a:ext cx="1012371" cy="365125"/>
          </a:xfrm>
        </p:spPr>
        <p:txBody>
          <a:bodyPr>
            <a:normAutofit/>
          </a:bodyPr>
          <a:lstStyle/>
          <a:p>
            <a:pPr>
              <a:spcAft>
                <a:spcPts val="600"/>
              </a:spcAft>
            </a:pPr>
            <a:fld id="{EFE5B314-58A9-4623-AD68-5EFC893E35A3}" type="slidenum">
              <a:rPr lang="en-US">
                <a:solidFill>
                  <a:srgbClr val="FFFFFF"/>
                </a:solidFill>
              </a:rPr>
              <a:pPr>
                <a:spcAft>
                  <a:spcPts val="600"/>
                </a:spcAft>
              </a:pPr>
              <a:t>29</a:t>
            </a:fld>
            <a:endParaRPr lang="en-US">
              <a:solidFill>
                <a:srgbClr val="FFFFFF"/>
              </a:solidFill>
            </a:endParaRPr>
          </a:p>
        </p:txBody>
      </p:sp>
    </p:spTree>
    <p:extLst>
      <p:ext uri="{BB962C8B-B14F-4D97-AF65-F5344CB8AC3E}">
        <p14:creationId xmlns:p14="http://schemas.microsoft.com/office/powerpoint/2010/main" val="3625348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2F10-016B-49EC-AFD9-65676C6D4573}"/>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b="1" dirty="0"/>
              <a:t>Training Objectives</a:t>
            </a:r>
          </a:p>
        </p:txBody>
      </p:sp>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B9EE993-09CF-4530-A8B6-054A60641DC2}"/>
              </a:ext>
            </a:extLst>
          </p:cNvPr>
          <p:cNvSpPr>
            <a:spLocks noGrp="1"/>
          </p:cNvSpPr>
          <p:nvPr>
            <p:ph sz="half" idx="1"/>
          </p:nvPr>
        </p:nvSpPr>
        <p:spPr>
          <a:xfrm>
            <a:off x="655321" y="2575034"/>
            <a:ext cx="5120113" cy="3462228"/>
          </a:xfrm>
        </p:spPr>
        <p:txBody>
          <a:bodyPr vert="horz" lIns="91440" tIns="45720" rIns="91440" bIns="45720" rtlCol="0">
            <a:normAutofit/>
          </a:bodyPr>
          <a:lstStyle/>
          <a:p>
            <a:pPr marL="0" indent="0">
              <a:buNone/>
            </a:pPr>
            <a:r>
              <a:rPr lang="en-US" sz="2400" dirty="0"/>
              <a:t>After successful completion, trainees will:</a:t>
            </a:r>
          </a:p>
          <a:p>
            <a:pPr marL="285750"/>
            <a:r>
              <a:rPr lang="en-US" sz="2400" dirty="0"/>
              <a:t>Understand mandated reporting.</a:t>
            </a:r>
          </a:p>
          <a:p>
            <a:pPr marL="285750"/>
            <a:r>
              <a:rPr lang="en-US" sz="2400" dirty="0"/>
              <a:t>Know components of the Child Protection Law (CPL).</a:t>
            </a:r>
          </a:p>
          <a:p>
            <a:pPr marL="285750"/>
            <a:r>
              <a:rPr lang="en-US" sz="2400" dirty="0"/>
              <a:t>Recognize certain signs of child abuse and neglect.</a:t>
            </a:r>
          </a:p>
          <a:p>
            <a:pPr marL="285750"/>
            <a:r>
              <a:rPr lang="en-US" sz="2400" dirty="0"/>
              <a:t>Know the MDHHS reporting process. </a:t>
            </a:r>
          </a:p>
          <a:p>
            <a:endParaRPr lang="en-US" sz="1800" dirty="0"/>
          </a:p>
        </p:txBody>
      </p:sp>
      <p:sp>
        <p:nvSpPr>
          <p:cNvPr id="6" name="Slide Number Placeholder 5">
            <a:extLst>
              <a:ext uri="{FF2B5EF4-FFF2-40B4-BE49-F238E27FC236}">
                <a16:creationId xmlns:a16="http://schemas.microsoft.com/office/drawing/2014/main" id="{75B95B5A-A5EF-4E45-8B5E-E8506D40F30D}"/>
              </a:ext>
            </a:extLst>
          </p:cNvPr>
          <p:cNvSpPr>
            <a:spLocks noGrp="1"/>
          </p:cNvSpPr>
          <p:nvPr>
            <p:ph type="sldNum" sz="quarter" idx="12"/>
          </p:nvPr>
        </p:nvSpPr>
        <p:spPr>
          <a:xfrm>
            <a:off x="6941820" y="6356350"/>
            <a:ext cx="1165860" cy="365125"/>
          </a:xfrm>
        </p:spPr>
        <p:txBody>
          <a:bodyPr vert="horz" lIns="91440" tIns="45720" rIns="91440" bIns="45720" rtlCol="0" anchor="ctr">
            <a:normAutofit/>
          </a:bodyPr>
          <a:lstStyle/>
          <a:p>
            <a:pPr>
              <a:spcAft>
                <a:spcPts val="600"/>
              </a:spcAft>
              <a:defRPr/>
            </a:pPr>
            <a:fld id="{EFE5B314-58A9-4623-AD68-5EFC893E35A3}" type="slidenum">
              <a:rPr lang="en-US" smtClean="0">
                <a:solidFill>
                  <a:prstClr val="black">
                    <a:tint val="75000"/>
                  </a:prstClr>
                </a:solidFill>
                <a:latin typeface="Calibri" panose="020F0502020204030204"/>
              </a:rPr>
              <a:pPr>
                <a:spcAft>
                  <a:spcPts val="600"/>
                </a:spcAft>
                <a:defRPr/>
              </a:pPr>
              <a:t>3</a:t>
            </a:fld>
            <a:endParaRPr lang="en-US">
              <a:solidFill>
                <a:prstClr val="black">
                  <a:tint val="75000"/>
                </a:prstClr>
              </a:solidFill>
              <a:latin typeface="Calibri" panose="020F0502020204030204"/>
            </a:endParaRPr>
          </a:p>
        </p:txBody>
      </p:sp>
      <p:pic>
        <p:nvPicPr>
          <p:cNvPr id="8" name="Content Placeholder 7">
            <a:extLst>
              <a:ext uri="{FF2B5EF4-FFF2-40B4-BE49-F238E27FC236}">
                <a16:creationId xmlns:a16="http://schemas.microsoft.com/office/drawing/2014/main" id="{5CF7DBF6-0005-467A-96E8-3FAF43A661F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8743" r="11295"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14840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13CA03-D969-4634-83AA-CBE76B308FFC}"/>
              </a:ext>
            </a:extLst>
          </p:cNvPr>
          <p:cNvSpPr>
            <a:spLocks noGrp="1"/>
          </p:cNvSpPr>
          <p:nvPr>
            <p:ph type="title"/>
          </p:nvPr>
        </p:nvSpPr>
        <p:spPr>
          <a:xfrm>
            <a:off x="643467" y="321734"/>
            <a:ext cx="10905066" cy="1135737"/>
          </a:xfrm>
        </p:spPr>
        <p:txBody>
          <a:bodyPr>
            <a:normAutofit/>
          </a:bodyPr>
          <a:lstStyle/>
          <a:p>
            <a:r>
              <a:rPr lang="en-US" sz="3600"/>
              <a:t>Provide as much detail as possible when making a report </a:t>
            </a:r>
          </a:p>
        </p:txBody>
      </p:sp>
      <p:sp>
        <p:nvSpPr>
          <p:cNvPr id="3" name="Content Placeholder 2">
            <a:extLst>
              <a:ext uri="{FF2B5EF4-FFF2-40B4-BE49-F238E27FC236}">
                <a16:creationId xmlns:a16="http://schemas.microsoft.com/office/drawing/2014/main" id="{E0857DCD-31CA-4762-9C2F-EC1E806EB9A4}"/>
              </a:ext>
            </a:extLst>
          </p:cNvPr>
          <p:cNvSpPr>
            <a:spLocks noGrp="1"/>
          </p:cNvSpPr>
          <p:nvPr>
            <p:ph idx="1"/>
          </p:nvPr>
        </p:nvSpPr>
        <p:spPr/>
        <p:txBody>
          <a:bodyPr>
            <a:normAutofit/>
          </a:bodyPr>
          <a:lstStyle/>
          <a:p>
            <a:pPr lvl="1"/>
            <a:endParaRPr lang="en-US" dirty="0"/>
          </a:p>
          <a:p>
            <a:pPr lvl="1"/>
            <a:endParaRPr lang="en-US" dirty="0"/>
          </a:p>
        </p:txBody>
      </p:sp>
      <p:sp>
        <p:nvSpPr>
          <p:cNvPr id="19" name="Rectangle 1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0AD93BE-6033-49A2-A3C5-D888943D3E55}"/>
              </a:ext>
            </a:extLst>
          </p:cNvPr>
          <p:cNvSpPr>
            <a:spLocks noGrp="1"/>
          </p:cNvSpPr>
          <p:nvPr>
            <p:ph type="sldNum" sz="quarter" idx="12"/>
          </p:nvPr>
        </p:nvSpPr>
        <p:spPr>
          <a:xfrm>
            <a:off x="8805333" y="6356350"/>
            <a:ext cx="2743200" cy="365125"/>
          </a:xfrm>
        </p:spPr>
        <p:txBody>
          <a:bodyPr>
            <a:normAutofit/>
          </a:bodyPr>
          <a:lstStyle/>
          <a:p>
            <a:pPr>
              <a:spcAft>
                <a:spcPts val="600"/>
              </a:spcAft>
            </a:pPr>
            <a:fld id="{EFE5B314-58A9-4623-AD68-5EFC893E35A3}" type="slidenum">
              <a:rPr lang="en-US">
                <a:solidFill>
                  <a:srgbClr val="FFFFFF"/>
                </a:solidFill>
              </a:rPr>
              <a:pPr>
                <a:spcAft>
                  <a:spcPts val="600"/>
                </a:spcAft>
              </a:pPr>
              <a:t>30</a:t>
            </a:fld>
            <a:endParaRPr lang="en-US">
              <a:solidFill>
                <a:srgbClr val="FFFFFF"/>
              </a:solidFill>
            </a:endParaRPr>
          </a:p>
        </p:txBody>
      </p:sp>
      <p:graphicFrame>
        <p:nvGraphicFramePr>
          <p:cNvPr id="12" name="Content Placeholder 11">
            <a:extLst>
              <a:ext uri="{FF2B5EF4-FFF2-40B4-BE49-F238E27FC236}">
                <a16:creationId xmlns:a16="http://schemas.microsoft.com/office/drawing/2014/main" id="{AE394CB3-102C-4300-AC7C-4A2890A38B89}"/>
              </a:ext>
            </a:extLst>
          </p:cNvPr>
          <p:cNvGraphicFramePr>
            <a:graphicFrameLocks noGrp="1"/>
          </p:cNvGraphicFramePr>
          <p:nvPr>
            <p:ph sz="half" idx="4294967295"/>
            <p:extLst>
              <p:ext uri="{D42A27DB-BD31-4B8C-83A1-F6EECF244321}">
                <p14:modId xmlns:p14="http://schemas.microsoft.com/office/powerpoint/2010/main" val="1155861902"/>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8202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2"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25">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Title 11">
            <a:extLst>
              <a:ext uri="{FF2B5EF4-FFF2-40B4-BE49-F238E27FC236}">
                <a16:creationId xmlns:a16="http://schemas.microsoft.com/office/drawing/2014/main" id="{C308C860-2642-4719-AC06-D329D82E9195}"/>
              </a:ext>
            </a:extLst>
          </p:cNvPr>
          <p:cNvSpPr>
            <a:spLocks noGrp="1"/>
          </p:cNvSpPr>
          <p:nvPr>
            <p:ph type="title"/>
          </p:nvPr>
        </p:nvSpPr>
        <p:spPr>
          <a:xfrm>
            <a:off x="1047280" y="759805"/>
            <a:ext cx="10306520" cy="1325563"/>
          </a:xfrm>
        </p:spPr>
        <p:txBody>
          <a:bodyPr>
            <a:normAutofit/>
          </a:bodyPr>
          <a:lstStyle/>
          <a:p>
            <a:r>
              <a:rPr lang="en-US" sz="4000" u="sng">
                <a:solidFill>
                  <a:srgbClr val="FFFFFF"/>
                </a:solidFill>
              </a:rPr>
              <a:t>State Law Protections for Reporters</a:t>
            </a:r>
            <a:br>
              <a:rPr lang="en-US" sz="4000" u="sng">
                <a:solidFill>
                  <a:srgbClr val="FFFFFF"/>
                </a:solidFill>
              </a:rPr>
            </a:br>
            <a:endParaRPr lang="en-US" sz="4000">
              <a:solidFill>
                <a:srgbClr val="FFFFFF"/>
              </a:solidFill>
            </a:endParaRPr>
          </a:p>
        </p:txBody>
      </p:sp>
      <p:pic>
        <p:nvPicPr>
          <p:cNvPr id="16" name="Graphic 15" descr="Judge">
            <a:extLst>
              <a:ext uri="{FF2B5EF4-FFF2-40B4-BE49-F238E27FC236}">
                <a16:creationId xmlns:a16="http://schemas.microsoft.com/office/drawing/2014/main" id="{4180BD90-CA56-40C0-8DB1-129F102A1D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4902" y="2669172"/>
            <a:ext cx="3209779" cy="3209779"/>
          </a:xfrm>
          <a:prstGeom prst="rect">
            <a:avLst/>
          </a:prstGeom>
        </p:spPr>
      </p:pic>
      <p:sp>
        <p:nvSpPr>
          <p:cNvPr id="3" name="Content Placeholder 2">
            <a:extLst>
              <a:ext uri="{FF2B5EF4-FFF2-40B4-BE49-F238E27FC236}">
                <a16:creationId xmlns:a16="http://schemas.microsoft.com/office/drawing/2014/main" id="{9806193A-1C19-4438-BA28-F7CAFC50164D}"/>
              </a:ext>
            </a:extLst>
          </p:cNvPr>
          <p:cNvSpPr>
            <a:spLocks noGrp="1"/>
          </p:cNvSpPr>
          <p:nvPr>
            <p:ph idx="1"/>
          </p:nvPr>
        </p:nvSpPr>
        <p:spPr>
          <a:xfrm>
            <a:off x="5295569" y="2494450"/>
            <a:ext cx="5471529" cy="3563159"/>
          </a:xfrm>
        </p:spPr>
        <p:txBody>
          <a:bodyPr vert="horz" lIns="91440" tIns="45720" rIns="91440" bIns="45720" rtlCol="0">
            <a:normAutofit/>
          </a:bodyPr>
          <a:lstStyle/>
          <a:p>
            <a:pPr marL="0" indent="0">
              <a:buNone/>
            </a:pPr>
            <a:r>
              <a:rPr lang="en-US" sz="1700" b="1"/>
              <a:t>Immunity Protection</a:t>
            </a:r>
          </a:p>
          <a:p>
            <a:r>
              <a:rPr lang="en-US" sz="1700"/>
              <a:t>A person making a report is presumed to have acted in good faith and is immune from civil or criminal liability.</a:t>
            </a:r>
          </a:p>
          <a:p>
            <a:r>
              <a:rPr lang="en-US" sz="1700"/>
              <a:t>This does not extend to a negligent act that causes personal injury or death.</a:t>
            </a:r>
          </a:p>
          <a:p>
            <a:pPr marL="0" indent="0">
              <a:buNone/>
            </a:pPr>
            <a:endParaRPr lang="en-US" sz="1700"/>
          </a:p>
          <a:p>
            <a:pPr marL="0" indent="0">
              <a:buNone/>
            </a:pPr>
            <a:r>
              <a:rPr lang="en-US" sz="1700" b="1"/>
              <a:t>Confidentiality Protection</a:t>
            </a:r>
            <a:endParaRPr lang="en-US" sz="1700"/>
          </a:p>
          <a:p>
            <a:r>
              <a:rPr lang="en-US" sz="1700"/>
              <a:t>The identity of the referral source is kept confidential without: </a:t>
            </a:r>
          </a:p>
          <a:p>
            <a:pPr lvl="1"/>
            <a:r>
              <a:rPr lang="en-US" sz="1700"/>
              <a:t>Consent of the reporter </a:t>
            </a:r>
          </a:p>
          <a:p>
            <a:pPr lvl="1"/>
            <a:r>
              <a:rPr lang="en-US" sz="1700"/>
              <a:t>Judicial order</a:t>
            </a:r>
          </a:p>
        </p:txBody>
      </p:sp>
      <p:sp>
        <p:nvSpPr>
          <p:cNvPr id="5" name="Slide Number Placeholder 4">
            <a:extLst>
              <a:ext uri="{FF2B5EF4-FFF2-40B4-BE49-F238E27FC236}">
                <a16:creationId xmlns:a16="http://schemas.microsoft.com/office/drawing/2014/main" id="{C0E2027B-A8DB-4414-BE33-AC80934E4840}"/>
              </a:ext>
            </a:extLst>
          </p:cNvPr>
          <p:cNvSpPr>
            <a:spLocks noGrp="1"/>
          </p:cNvSpPr>
          <p:nvPr>
            <p:ph type="sldNum" sz="quarter" idx="12"/>
          </p:nvPr>
        </p:nvSpPr>
        <p:spPr>
          <a:xfrm>
            <a:off x="10707624" y="6382512"/>
            <a:ext cx="685800" cy="320040"/>
          </a:xfrm>
        </p:spPr>
        <p:txBody>
          <a:bodyPr vert="horz" lIns="91440" tIns="45720" rIns="91440" bIns="45720" rtlCol="0">
            <a:normAutofit/>
          </a:bodyPr>
          <a:lstStyle/>
          <a:p>
            <a:pPr>
              <a:spcAft>
                <a:spcPts val="600"/>
              </a:spcAft>
              <a:defRPr/>
            </a:pPr>
            <a:fld id="{EFE5B314-58A9-4623-AD68-5EFC893E35A3}" type="slidenum">
              <a:rPr lang="en-US" sz="1000"/>
              <a:pPr>
                <a:spcAft>
                  <a:spcPts val="600"/>
                </a:spcAft>
                <a:defRPr/>
              </a:pPr>
              <a:t>31</a:t>
            </a:fld>
            <a:endParaRPr lang="en-US" sz="1000"/>
          </a:p>
        </p:txBody>
      </p:sp>
    </p:spTree>
    <p:extLst>
      <p:ext uri="{BB962C8B-B14F-4D97-AF65-F5344CB8AC3E}">
        <p14:creationId xmlns:p14="http://schemas.microsoft.com/office/powerpoint/2010/main" val="3370657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C7108B2-EFB9-4BF4-999F-4A1B31539AD8}"/>
              </a:ext>
            </a:extLst>
          </p:cNvPr>
          <p:cNvSpPr>
            <a:spLocks noGrp="1"/>
          </p:cNvSpPr>
          <p:nvPr>
            <p:ph sz="half" idx="2"/>
          </p:nvPr>
        </p:nvSpPr>
        <p:spPr>
          <a:xfrm>
            <a:off x="839788" y="1817370"/>
            <a:ext cx="5157787" cy="4372293"/>
          </a:xfrm>
        </p:spPr>
        <p:txBody>
          <a:bodyPr>
            <a:normAutofit/>
          </a:bodyPr>
          <a:lstStyle/>
          <a:p>
            <a:r>
              <a:rPr lang="en-US" sz="2000" b="1" dirty="0">
                <a:cs typeface="Arial" panose="020B0604020202020204" pitchFamily="34" charset="0"/>
              </a:rPr>
              <a:t>Criminal penalties</a:t>
            </a:r>
            <a:endParaRPr lang="en-US" sz="2000" dirty="0">
              <a:cs typeface="Arial" panose="020B0604020202020204" pitchFamily="34" charset="0"/>
            </a:endParaRPr>
          </a:p>
          <a:p>
            <a:pPr marL="800100" lvl="1" indent="-342900"/>
            <a:r>
              <a:rPr lang="en-US" sz="2000" dirty="0">
                <a:cs typeface="Arial" panose="020B0604020202020204" pitchFamily="34" charset="0"/>
              </a:rPr>
              <a:t>93 days in jail, or</a:t>
            </a:r>
          </a:p>
          <a:p>
            <a:pPr marL="800100" lvl="1" indent="-342900"/>
            <a:r>
              <a:rPr lang="en-US" sz="2000" dirty="0">
                <a:cs typeface="Arial" panose="020B0604020202020204" pitchFamily="34" charset="0"/>
              </a:rPr>
              <a:t>A fine not more than $500, or </a:t>
            </a:r>
          </a:p>
          <a:p>
            <a:pPr marL="800100" lvl="1" indent="-342900"/>
            <a:r>
              <a:rPr lang="en-US" sz="2000" dirty="0">
                <a:cs typeface="Arial" panose="020B0604020202020204" pitchFamily="34" charset="0"/>
              </a:rPr>
              <a:t>Both</a:t>
            </a:r>
          </a:p>
          <a:p>
            <a:pPr lvl="1"/>
            <a:endParaRPr lang="en-US" sz="2000" dirty="0">
              <a:cs typeface="Arial" panose="020B0604020202020204" pitchFamily="34" charset="0"/>
            </a:endParaRPr>
          </a:p>
          <a:p>
            <a:r>
              <a:rPr lang="en-US" sz="2000" b="1" dirty="0">
                <a:cs typeface="Arial" panose="020B0604020202020204" pitchFamily="34" charset="0"/>
              </a:rPr>
              <a:t>Civil penalties </a:t>
            </a:r>
          </a:p>
          <a:p>
            <a:pPr marL="800100" lvl="1" indent="-342900"/>
            <a:r>
              <a:rPr lang="en-US" sz="2000" dirty="0">
                <a:cs typeface="Arial" panose="020B0604020202020204" pitchFamily="34" charset="0"/>
              </a:rPr>
              <a:t>Liable for injuries</a:t>
            </a:r>
          </a:p>
          <a:p>
            <a:pPr marL="800100" lvl="1" indent="-342900"/>
            <a:r>
              <a:rPr lang="en-US" sz="2000" dirty="0">
                <a:cs typeface="Arial" panose="020B0604020202020204" pitchFamily="34" charset="0"/>
              </a:rPr>
              <a:t>Liable for future loss/damages  </a:t>
            </a:r>
          </a:p>
          <a:p>
            <a:endParaRPr lang="en-US" dirty="0"/>
          </a:p>
        </p:txBody>
      </p:sp>
      <p:sp>
        <p:nvSpPr>
          <p:cNvPr id="5" name="Text Placeholder 4">
            <a:extLst>
              <a:ext uri="{FF2B5EF4-FFF2-40B4-BE49-F238E27FC236}">
                <a16:creationId xmlns:a16="http://schemas.microsoft.com/office/drawing/2014/main" id="{FA9D5623-4509-4423-9BCC-19C21236911A}"/>
              </a:ext>
            </a:extLst>
          </p:cNvPr>
          <p:cNvSpPr>
            <a:spLocks noGrp="1"/>
          </p:cNvSpPr>
          <p:nvPr>
            <p:ph type="body" sz="quarter" idx="3"/>
          </p:nvPr>
        </p:nvSpPr>
        <p:spPr>
          <a:xfrm>
            <a:off x="6169024" y="561023"/>
            <a:ext cx="5183188" cy="823912"/>
          </a:xfrm>
        </p:spPr>
        <p:txBody>
          <a:bodyPr/>
          <a:lstStyle/>
          <a:p>
            <a:r>
              <a:rPr lang="en-US" b="0" u="sng" dirty="0">
                <a:latin typeface="+mj-lt"/>
              </a:rPr>
              <a:t>State Law Penalties for False Reporting </a:t>
            </a:r>
          </a:p>
        </p:txBody>
      </p:sp>
      <p:sp>
        <p:nvSpPr>
          <p:cNvPr id="6" name="Content Placeholder 5">
            <a:extLst>
              <a:ext uri="{FF2B5EF4-FFF2-40B4-BE49-F238E27FC236}">
                <a16:creationId xmlns:a16="http://schemas.microsoft.com/office/drawing/2014/main" id="{04491F84-F54E-44A5-A075-2B0897D9E7D3}"/>
              </a:ext>
            </a:extLst>
          </p:cNvPr>
          <p:cNvSpPr>
            <a:spLocks noGrp="1"/>
          </p:cNvSpPr>
          <p:nvPr>
            <p:ph sz="quarter" idx="4"/>
          </p:nvPr>
        </p:nvSpPr>
        <p:spPr>
          <a:xfrm>
            <a:off x="6096000" y="1817370"/>
            <a:ext cx="5183188" cy="4263390"/>
          </a:xfrm>
        </p:spPr>
        <p:txBody>
          <a:bodyPr>
            <a:normAutofit/>
          </a:bodyPr>
          <a:lstStyle/>
          <a:p>
            <a:r>
              <a:rPr lang="en-US" sz="2000" dirty="0"/>
              <a:t>If the child abuse or neglect reported would not constitute a crime or would constitute as a </a:t>
            </a:r>
            <a:r>
              <a:rPr lang="en-US" sz="2000" b="1" dirty="0"/>
              <a:t>misdemeanor</a:t>
            </a:r>
            <a:r>
              <a:rPr lang="en-US" sz="2000" dirty="0"/>
              <a:t>, if the report were true: </a:t>
            </a:r>
          </a:p>
          <a:p>
            <a:pPr lvl="1"/>
            <a:r>
              <a:rPr lang="en-US" sz="1900" dirty="0"/>
              <a:t>93 days in jail, or </a:t>
            </a:r>
          </a:p>
          <a:p>
            <a:pPr lvl="1"/>
            <a:r>
              <a:rPr lang="en-US" sz="1900" dirty="0"/>
              <a:t>A fine of not more than $100, or </a:t>
            </a:r>
          </a:p>
          <a:p>
            <a:pPr lvl="1"/>
            <a:r>
              <a:rPr lang="en-US" sz="1900" dirty="0"/>
              <a:t>Both </a:t>
            </a:r>
          </a:p>
          <a:p>
            <a:r>
              <a:rPr lang="en-US" sz="2000" dirty="0"/>
              <a:t>If the child abuse or neglect reported would constitute a </a:t>
            </a:r>
            <a:r>
              <a:rPr lang="en-US" sz="2000" b="1" dirty="0"/>
              <a:t>felony,</a:t>
            </a:r>
            <a:r>
              <a:rPr lang="en-US" sz="2000" dirty="0"/>
              <a:t> if the report were true is punishable by the lesser of the following: </a:t>
            </a:r>
          </a:p>
          <a:p>
            <a:pPr lvl="1"/>
            <a:r>
              <a:rPr lang="en-US" sz="1900" dirty="0"/>
              <a:t>The penalty for the child abuse or neglect falsely reported. </a:t>
            </a:r>
          </a:p>
          <a:p>
            <a:pPr lvl="1"/>
            <a:r>
              <a:rPr lang="en-US" sz="1900" dirty="0"/>
              <a:t>Imprisonment for not more than 4 years, or a fine of not more than $5000, or both. </a:t>
            </a:r>
          </a:p>
        </p:txBody>
      </p:sp>
      <p:sp>
        <p:nvSpPr>
          <p:cNvPr id="8" name="Slide Number Placeholder 7">
            <a:extLst>
              <a:ext uri="{FF2B5EF4-FFF2-40B4-BE49-F238E27FC236}">
                <a16:creationId xmlns:a16="http://schemas.microsoft.com/office/drawing/2014/main" id="{47D78A7C-937B-4A05-83A6-18425C3B47D1}"/>
              </a:ext>
            </a:extLst>
          </p:cNvPr>
          <p:cNvSpPr>
            <a:spLocks noGrp="1"/>
          </p:cNvSpPr>
          <p:nvPr>
            <p:ph type="sldNum" sz="quarter" idx="12"/>
          </p:nvPr>
        </p:nvSpPr>
        <p:spPr/>
        <p:txBody>
          <a:bodyPr/>
          <a:lstStyle/>
          <a:p>
            <a:fld id="{EFE5B314-58A9-4623-AD68-5EFC893E35A3}" type="slidenum">
              <a:rPr lang="en-US" smtClean="0"/>
              <a:t>32</a:t>
            </a:fld>
            <a:endParaRPr lang="en-US"/>
          </a:p>
        </p:txBody>
      </p:sp>
      <p:sp>
        <p:nvSpPr>
          <p:cNvPr id="9" name="Text Placeholder 7">
            <a:extLst>
              <a:ext uri="{FF2B5EF4-FFF2-40B4-BE49-F238E27FC236}">
                <a16:creationId xmlns:a16="http://schemas.microsoft.com/office/drawing/2014/main" id="{4C451AF2-1D70-4C5B-896D-F97173DC62A0}"/>
              </a:ext>
            </a:extLst>
          </p:cNvPr>
          <p:cNvSpPr>
            <a:spLocks noGrp="1"/>
          </p:cNvSpPr>
          <p:nvPr>
            <p:ph type="body" idx="1"/>
          </p:nvPr>
        </p:nvSpPr>
        <p:spPr>
          <a:xfrm>
            <a:off x="839788" y="561023"/>
            <a:ext cx="5157787" cy="823912"/>
          </a:xfrm>
        </p:spPr>
        <p:txBody>
          <a:bodyPr>
            <a:normAutofit/>
          </a:bodyPr>
          <a:lstStyle/>
          <a:p>
            <a:r>
              <a:rPr lang="en-US" b="0" u="sng" dirty="0">
                <a:latin typeface="+mj-lt"/>
              </a:rPr>
              <a:t>State Law Penalties for Not Reporting</a:t>
            </a:r>
          </a:p>
        </p:txBody>
      </p:sp>
    </p:spTree>
    <p:extLst>
      <p:ext uri="{BB962C8B-B14F-4D97-AF65-F5344CB8AC3E}">
        <p14:creationId xmlns:p14="http://schemas.microsoft.com/office/powerpoint/2010/main" val="3684086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44522E-9EF6-41E6-9F6E-4A33822B86E7}"/>
              </a:ext>
            </a:extLst>
          </p:cNvPr>
          <p:cNvSpPr>
            <a:spLocks noGrp="1"/>
          </p:cNvSpPr>
          <p:nvPr>
            <p:ph type="title"/>
          </p:nvPr>
        </p:nvSpPr>
        <p:spPr>
          <a:xfrm>
            <a:off x="838200" y="963877"/>
            <a:ext cx="3494362" cy="4930246"/>
          </a:xfrm>
        </p:spPr>
        <p:txBody>
          <a:bodyPr>
            <a:normAutofit/>
          </a:bodyPr>
          <a:lstStyle/>
          <a:p>
            <a:pPr algn="r"/>
            <a:r>
              <a:rPr lang="en-US" b="1" dirty="0">
                <a:solidFill>
                  <a:schemeClr val="accent1"/>
                </a:solidFill>
                <a:cs typeface="Arial" panose="020B0604020202020204" pitchFamily="34" charset="0"/>
              </a:rPr>
              <a:t>Reporting:</a:t>
            </a:r>
            <a:br>
              <a:rPr lang="en-US" b="1" dirty="0">
                <a:solidFill>
                  <a:schemeClr val="accent1"/>
                </a:solidFill>
                <a:cs typeface="Arial" panose="020B0604020202020204" pitchFamily="34" charset="0"/>
              </a:rPr>
            </a:br>
            <a:r>
              <a:rPr lang="en-US" b="1" dirty="0">
                <a:solidFill>
                  <a:schemeClr val="accent1"/>
                </a:solidFill>
                <a:cs typeface="Arial" panose="020B0604020202020204" pitchFamily="34" charset="0"/>
              </a:rPr>
              <a:t>Centralized Intake</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C839D67-F1F1-4981-A646-8C2AFA6FCEA0}"/>
              </a:ext>
            </a:extLst>
          </p:cNvPr>
          <p:cNvSpPr>
            <a:spLocks noGrp="1"/>
          </p:cNvSpPr>
          <p:nvPr>
            <p:ph idx="1"/>
          </p:nvPr>
        </p:nvSpPr>
        <p:spPr>
          <a:xfrm>
            <a:off x="4976031" y="963877"/>
            <a:ext cx="6377769" cy="4930246"/>
          </a:xfrm>
        </p:spPr>
        <p:txBody>
          <a:bodyPr anchor="ctr">
            <a:normAutofit/>
          </a:bodyPr>
          <a:lstStyle/>
          <a:p>
            <a:pPr marL="0" indent="0">
              <a:buNone/>
            </a:pPr>
            <a:r>
              <a:rPr lang="en-US" sz="2400" b="1" dirty="0">
                <a:cs typeface="Arial" panose="020B0604020202020204" pitchFamily="34" charset="0"/>
              </a:rPr>
              <a:t>Centralized Intake will gather the following from the reporter:</a:t>
            </a:r>
          </a:p>
          <a:p>
            <a:r>
              <a:rPr lang="en-US" sz="2400" dirty="0">
                <a:cs typeface="Arial" panose="020B0604020202020204" pitchFamily="34" charset="0"/>
              </a:rPr>
              <a:t>Name of the child, parents, and/or legal guardians.</a:t>
            </a:r>
          </a:p>
          <a:p>
            <a:r>
              <a:rPr lang="en-US" sz="2400" dirty="0">
                <a:cs typeface="Arial" panose="020B0604020202020204" pitchFamily="34" charset="0"/>
              </a:rPr>
              <a:t>Description of suspected abuse or neglect.</a:t>
            </a:r>
          </a:p>
          <a:p>
            <a:r>
              <a:rPr lang="en-US" sz="2400" dirty="0">
                <a:cs typeface="Arial" panose="020B0604020202020204" pitchFamily="34" charset="0"/>
              </a:rPr>
              <a:t>Any information that might establish the cause of suspected abuse or neglect.</a:t>
            </a:r>
          </a:p>
          <a:p>
            <a:r>
              <a:rPr lang="en-US" sz="2400" dirty="0">
                <a:cs typeface="Arial" panose="020B0604020202020204" pitchFamily="34" charset="0"/>
              </a:rPr>
              <a:t>Who, what, when, where, why and how.</a:t>
            </a:r>
          </a:p>
          <a:p>
            <a:r>
              <a:rPr lang="en-US" sz="2400" dirty="0">
                <a:cs typeface="Arial" panose="020B0604020202020204" pitchFamily="34" charset="0"/>
              </a:rPr>
              <a:t>Your contact information.</a:t>
            </a:r>
          </a:p>
        </p:txBody>
      </p:sp>
      <p:sp>
        <p:nvSpPr>
          <p:cNvPr id="5" name="Slide Number Placeholder 4">
            <a:extLst>
              <a:ext uri="{FF2B5EF4-FFF2-40B4-BE49-F238E27FC236}">
                <a16:creationId xmlns:a16="http://schemas.microsoft.com/office/drawing/2014/main" id="{54C0E415-65B2-4330-B3E2-967CD5F1FA11}"/>
              </a:ext>
            </a:extLst>
          </p:cNvPr>
          <p:cNvSpPr>
            <a:spLocks noGrp="1"/>
          </p:cNvSpPr>
          <p:nvPr>
            <p:ph type="sldNum" sz="quarter" idx="12"/>
          </p:nvPr>
        </p:nvSpPr>
        <p:spPr>
          <a:xfrm>
            <a:off x="10571516" y="6033479"/>
            <a:ext cx="782283" cy="365125"/>
          </a:xfrm>
        </p:spPr>
        <p:txBody>
          <a:bodyPr>
            <a:normAutofit/>
          </a:bodyPr>
          <a:lstStyle/>
          <a:p>
            <a:pPr>
              <a:spcAft>
                <a:spcPts val="600"/>
              </a:spcAft>
            </a:pPr>
            <a:fld id="{EFE5B314-58A9-4623-AD68-5EFC893E35A3}" type="slidenum">
              <a:rPr lang="en-US" sz="1050">
                <a:solidFill>
                  <a:schemeClr val="tx1">
                    <a:alpha val="80000"/>
                  </a:schemeClr>
                </a:solidFill>
              </a:rPr>
              <a:pPr>
                <a:spcAft>
                  <a:spcPts val="600"/>
                </a:spcAft>
              </a:pPr>
              <a:t>33</a:t>
            </a:fld>
            <a:endParaRPr lang="en-US" sz="1050">
              <a:solidFill>
                <a:schemeClr val="tx1">
                  <a:alpha val="80000"/>
                </a:schemeClr>
              </a:solidFill>
            </a:endParaRPr>
          </a:p>
        </p:txBody>
      </p:sp>
    </p:spTree>
    <p:extLst>
      <p:ext uri="{BB962C8B-B14F-4D97-AF65-F5344CB8AC3E}">
        <p14:creationId xmlns:p14="http://schemas.microsoft.com/office/powerpoint/2010/main" val="4204137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37A74-9054-4BD8-9A0B-51CA0F061D91}"/>
              </a:ext>
            </a:extLst>
          </p:cNvPr>
          <p:cNvSpPr>
            <a:spLocks noGrp="1"/>
          </p:cNvSpPr>
          <p:nvPr>
            <p:ph type="title"/>
          </p:nvPr>
        </p:nvSpPr>
        <p:spPr>
          <a:xfrm>
            <a:off x="1514292" y="513612"/>
            <a:ext cx="9894133" cy="1031216"/>
          </a:xfrm>
        </p:spPr>
        <p:txBody>
          <a:bodyPr anchor="b">
            <a:normAutofit/>
          </a:bodyPr>
          <a:lstStyle/>
          <a:p>
            <a:r>
              <a:rPr lang="en-US" b="1" dirty="0">
                <a:cs typeface="Arial" panose="020B0604020202020204" pitchFamily="34" charset="0"/>
              </a:rPr>
              <a:t>Reporting DHS-3200 Form</a:t>
            </a:r>
          </a:p>
        </p:txBody>
      </p:sp>
      <p:pic>
        <p:nvPicPr>
          <p:cNvPr id="9" name="Content Placeholder 8">
            <a:extLst>
              <a:ext uri="{FF2B5EF4-FFF2-40B4-BE49-F238E27FC236}">
                <a16:creationId xmlns:a16="http://schemas.microsoft.com/office/drawing/2014/main" id="{0D192DAE-5F18-4981-96A5-04D29B4714E9}"/>
              </a:ext>
            </a:extLst>
          </p:cNvPr>
          <p:cNvPicPr>
            <a:picLocks noChangeAspect="1"/>
          </p:cNvPicPr>
          <p:nvPr/>
        </p:nvPicPr>
        <p:blipFill rotWithShape="1">
          <a:blip r:embed="rId3">
            <a:extLst>
              <a:ext uri="{28A0092B-C50C-407E-A947-70E740481C1C}">
                <a14:useLocalDpi xmlns:a14="http://schemas.microsoft.com/office/drawing/2010/main" val="0"/>
              </a:ext>
            </a:extLst>
          </a:blip>
          <a:srcRect l="3310" r="-1" b="-1"/>
          <a:stretch/>
        </p:blipFill>
        <p:spPr>
          <a:xfrm>
            <a:off x="1701607" y="2589086"/>
            <a:ext cx="4694753" cy="2755478"/>
          </a:xfrm>
          <a:prstGeom prst="rect">
            <a:avLst/>
          </a:prstGeom>
        </p:spPr>
      </p:pic>
      <p:sp>
        <p:nvSpPr>
          <p:cNvPr id="18" name="Freeform: Shape 17">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20" name="Freeform: Shape 19">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Content Placeholder 12">
            <a:extLst>
              <a:ext uri="{FF2B5EF4-FFF2-40B4-BE49-F238E27FC236}">
                <a16:creationId xmlns:a16="http://schemas.microsoft.com/office/drawing/2014/main" id="{EA334BF6-885A-42F1-A81D-FFFE8E89E977}"/>
              </a:ext>
            </a:extLst>
          </p:cNvPr>
          <p:cNvSpPr>
            <a:spLocks noGrp="1"/>
          </p:cNvSpPr>
          <p:nvPr>
            <p:ph idx="1"/>
          </p:nvPr>
        </p:nvSpPr>
        <p:spPr>
          <a:xfrm>
            <a:off x="7781373" y="2279151"/>
            <a:ext cx="3627063" cy="3387145"/>
          </a:xfrm>
        </p:spPr>
        <p:txBody>
          <a:bodyPr anchor="ctr">
            <a:normAutofit/>
          </a:bodyPr>
          <a:lstStyle/>
          <a:p>
            <a:pPr marL="171450" indent="-171450">
              <a:spcBef>
                <a:spcPts val="0"/>
              </a:spcBef>
              <a:spcAft>
                <a:spcPts val="600"/>
              </a:spcAft>
              <a:buFont typeface="Wingdings" panose="05000000000000000000" pitchFamily="2" charset="2"/>
              <a:buChar char="§"/>
              <a:defRPr/>
            </a:pPr>
            <a:r>
              <a:rPr lang="en-US" sz="2400" dirty="0"/>
              <a:t>Go to http://michigan.gov/dhhs.</a:t>
            </a:r>
          </a:p>
          <a:p>
            <a:pPr marL="171450" indent="-171450">
              <a:spcBef>
                <a:spcPts val="0"/>
              </a:spcBef>
              <a:spcAft>
                <a:spcPts val="600"/>
              </a:spcAft>
              <a:buFont typeface="Wingdings" panose="05000000000000000000" pitchFamily="2" charset="2"/>
              <a:buChar char="§"/>
              <a:defRPr/>
            </a:pPr>
            <a:r>
              <a:rPr lang="en-US" sz="2400" dirty="0"/>
              <a:t>Click on “Abuse and Neglect” tab in the middle of screen.</a:t>
            </a:r>
          </a:p>
          <a:p>
            <a:pPr marL="171450" indent="-171450">
              <a:spcBef>
                <a:spcPts val="0"/>
              </a:spcBef>
              <a:spcAft>
                <a:spcPts val="600"/>
              </a:spcAft>
              <a:buFont typeface="Wingdings" panose="05000000000000000000" pitchFamily="2" charset="2"/>
              <a:buChar char="§"/>
              <a:defRPr/>
            </a:pPr>
            <a:r>
              <a:rPr lang="en-US" sz="2400" dirty="0"/>
              <a:t>On right side of screen, click on the PDF that corresponds with the DHS 3200. </a:t>
            </a:r>
          </a:p>
        </p:txBody>
      </p:sp>
      <p:sp>
        <p:nvSpPr>
          <p:cNvPr id="5" name="Slide Number Placeholder 4">
            <a:extLst>
              <a:ext uri="{FF2B5EF4-FFF2-40B4-BE49-F238E27FC236}">
                <a16:creationId xmlns:a16="http://schemas.microsoft.com/office/drawing/2014/main" id="{96D232E9-BDD7-4258-B46E-7F40F06228C2}"/>
              </a:ext>
            </a:extLst>
          </p:cNvPr>
          <p:cNvSpPr>
            <a:spLocks noGrp="1"/>
          </p:cNvSpPr>
          <p:nvPr>
            <p:ph type="sldNum" sz="quarter" idx="12"/>
          </p:nvPr>
        </p:nvSpPr>
        <p:spPr>
          <a:xfrm>
            <a:off x="8610600" y="6356350"/>
            <a:ext cx="2743200" cy="365125"/>
          </a:xfrm>
        </p:spPr>
        <p:txBody>
          <a:bodyPr>
            <a:normAutofit/>
          </a:bodyPr>
          <a:lstStyle/>
          <a:p>
            <a:pPr>
              <a:spcAft>
                <a:spcPts val="600"/>
              </a:spcAft>
            </a:pPr>
            <a:fld id="{EFE5B314-58A9-4623-AD68-5EFC893E35A3}" type="slidenum">
              <a:rPr lang="en-US">
                <a:solidFill>
                  <a:prstClr val="black">
                    <a:tint val="75000"/>
                  </a:prstClr>
                </a:solidFill>
              </a:rPr>
              <a:pPr>
                <a:spcAft>
                  <a:spcPts val="600"/>
                </a:spcAft>
              </a:pPr>
              <a:t>34</a:t>
            </a:fld>
            <a:endParaRPr lang="en-US">
              <a:solidFill>
                <a:prstClr val="black">
                  <a:tint val="75000"/>
                </a:prstClr>
              </a:solidFill>
            </a:endParaRPr>
          </a:p>
        </p:txBody>
      </p:sp>
    </p:spTree>
    <p:extLst>
      <p:ext uri="{BB962C8B-B14F-4D97-AF65-F5344CB8AC3E}">
        <p14:creationId xmlns:p14="http://schemas.microsoft.com/office/powerpoint/2010/main" val="3725307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BAE78-2E24-42A5-8E1F-5EA75EF171F9}"/>
              </a:ext>
            </a:extLst>
          </p:cNvPr>
          <p:cNvSpPr>
            <a:spLocks noGrp="1"/>
          </p:cNvSpPr>
          <p:nvPr>
            <p:ph type="title"/>
          </p:nvPr>
        </p:nvSpPr>
        <p:spPr>
          <a:xfrm>
            <a:off x="613457" y="451414"/>
            <a:ext cx="8507393" cy="1501714"/>
          </a:xfrm>
        </p:spPr>
        <p:txBody>
          <a:bodyPr>
            <a:normAutofit/>
          </a:bodyPr>
          <a:lstStyle/>
          <a:p>
            <a:r>
              <a:rPr lang="en-US" b="1" dirty="0">
                <a:cs typeface="Arial" panose="020B0604020202020204" pitchFamily="34" charset="0"/>
              </a:rPr>
              <a:t>Next Steps for CPS</a:t>
            </a:r>
          </a:p>
        </p:txBody>
      </p:sp>
      <p:sp>
        <p:nvSpPr>
          <p:cNvPr id="3" name="Content Placeholder 2">
            <a:extLst>
              <a:ext uri="{FF2B5EF4-FFF2-40B4-BE49-F238E27FC236}">
                <a16:creationId xmlns:a16="http://schemas.microsoft.com/office/drawing/2014/main" id="{4950CE79-63D9-45C9-BDEE-74FF1C198767}"/>
              </a:ext>
            </a:extLst>
          </p:cNvPr>
          <p:cNvSpPr>
            <a:spLocks noGrp="1"/>
          </p:cNvSpPr>
          <p:nvPr>
            <p:ph idx="1"/>
          </p:nvPr>
        </p:nvSpPr>
        <p:spPr>
          <a:xfrm>
            <a:off x="770669" y="1855263"/>
            <a:ext cx="7436071" cy="4328367"/>
          </a:xfrm>
        </p:spPr>
        <p:txBody>
          <a:bodyPr anchor="ctr">
            <a:normAutofit/>
          </a:bodyPr>
          <a:lstStyle/>
          <a:p>
            <a:pPr marL="0" indent="0">
              <a:buNone/>
            </a:pPr>
            <a:r>
              <a:rPr lang="en-US" sz="2400" b="1" dirty="0">
                <a:cs typeface="Arial" panose="020B0604020202020204" pitchFamily="34" charset="0"/>
              </a:rPr>
              <a:t>Notification process for mandated reporters includes:</a:t>
            </a:r>
          </a:p>
          <a:p>
            <a:r>
              <a:rPr lang="en-US" sz="2400" dirty="0">
                <a:cs typeface="Arial" panose="020B0604020202020204" pitchFamily="34" charset="0"/>
              </a:rPr>
              <a:t>If the report </a:t>
            </a:r>
            <a:r>
              <a:rPr lang="en-US" sz="2400" b="1" dirty="0">
                <a:cs typeface="Arial" panose="020B0604020202020204" pitchFamily="34" charset="0"/>
              </a:rPr>
              <a:t>IS</a:t>
            </a:r>
            <a:r>
              <a:rPr lang="en-US" sz="2400" dirty="0">
                <a:cs typeface="Arial" panose="020B0604020202020204" pitchFamily="34" charset="0"/>
              </a:rPr>
              <a:t> investigated, you will receive a letter from the appropriate MDHHS county office following the investigation.</a:t>
            </a:r>
          </a:p>
          <a:p>
            <a:endParaRPr lang="en-US" sz="2400" dirty="0">
              <a:cs typeface="Arial" panose="020B0604020202020204" pitchFamily="34" charset="0"/>
            </a:endParaRPr>
          </a:p>
          <a:p>
            <a:pPr marL="0" indent="0">
              <a:buNone/>
            </a:pPr>
            <a:r>
              <a:rPr lang="en-US" sz="2400" b="1" dirty="0">
                <a:cs typeface="Arial" panose="020B0604020202020204" pitchFamily="34" charset="0"/>
              </a:rPr>
              <a:t>CPS is no longer required to contact the mandated reporter for additional information; however, the investigator may do so if necessary.</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Laptop Secure">
            <a:extLst>
              <a:ext uri="{FF2B5EF4-FFF2-40B4-BE49-F238E27FC236}">
                <a16:creationId xmlns:a16="http://schemas.microsoft.com/office/drawing/2014/main" id="{56950974-A7A1-43AE-A889-9AEC5CA8BE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id="{627FF652-6877-433C-B17A-0C2AD8CE4643}"/>
              </a:ext>
            </a:extLst>
          </p:cNvPr>
          <p:cNvSpPr>
            <a:spLocks noGrp="1"/>
          </p:cNvSpPr>
          <p:nvPr>
            <p:ph type="sldNum" sz="quarter" idx="12"/>
          </p:nvPr>
        </p:nvSpPr>
        <p:spPr>
          <a:xfrm>
            <a:off x="10341428" y="6356350"/>
            <a:ext cx="1012371" cy="365125"/>
          </a:xfrm>
        </p:spPr>
        <p:txBody>
          <a:bodyPr>
            <a:normAutofit/>
          </a:bodyPr>
          <a:lstStyle/>
          <a:p>
            <a:pPr>
              <a:spcAft>
                <a:spcPts val="600"/>
              </a:spcAft>
            </a:pPr>
            <a:fld id="{EFE5B314-58A9-4623-AD68-5EFC893E35A3}" type="slidenum">
              <a:rPr lang="en-US">
                <a:solidFill>
                  <a:srgbClr val="FFFFFF"/>
                </a:solidFill>
              </a:rPr>
              <a:pPr>
                <a:spcAft>
                  <a:spcPts val="600"/>
                </a:spcAft>
              </a:pPr>
              <a:t>35</a:t>
            </a:fld>
            <a:endParaRPr lang="en-US">
              <a:solidFill>
                <a:srgbClr val="FFFFFF"/>
              </a:solidFill>
            </a:endParaRPr>
          </a:p>
        </p:txBody>
      </p:sp>
    </p:spTree>
    <p:extLst>
      <p:ext uri="{BB962C8B-B14F-4D97-AF65-F5344CB8AC3E}">
        <p14:creationId xmlns:p14="http://schemas.microsoft.com/office/powerpoint/2010/main" val="3287457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8DF1E-4A2F-4CF2-8C9B-51039E3D8E3E}"/>
              </a:ext>
            </a:extLst>
          </p:cNvPr>
          <p:cNvSpPr>
            <a:spLocks noGrp="1"/>
          </p:cNvSpPr>
          <p:nvPr>
            <p:ph type="title"/>
          </p:nvPr>
        </p:nvSpPr>
        <p:spPr>
          <a:xfrm>
            <a:off x="7751686" y="1033555"/>
            <a:ext cx="3494362" cy="4930246"/>
          </a:xfrm>
        </p:spPr>
        <p:txBody>
          <a:bodyPr>
            <a:normAutofit/>
          </a:bodyPr>
          <a:lstStyle/>
          <a:p>
            <a:pPr algn="r"/>
            <a:r>
              <a:rPr lang="en-US" b="1" dirty="0">
                <a:solidFill>
                  <a:schemeClr val="accent1"/>
                </a:solidFill>
                <a:cs typeface="Arial" panose="020B0604020202020204" pitchFamily="34" charset="0"/>
              </a:rPr>
              <a:t>Next Steps for CPS</a:t>
            </a:r>
          </a:p>
        </p:txBody>
      </p:sp>
      <p:sp>
        <p:nvSpPr>
          <p:cNvPr id="3" name="Content Placeholder 2">
            <a:extLst>
              <a:ext uri="{FF2B5EF4-FFF2-40B4-BE49-F238E27FC236}">
                <a16:creationId xmlns:a16="http://schemas.microsoft.com/office/drawing/2014/main" id="{2C64A18E-B4C1-46EB-B215-607DFF342DA8}"/>
              </a:ext>
            </a:extLst>
          </p:cNvPr>
          <p:cNvSpPr>
            <a:spLocks noGrp="1"/>
          </p:cNvSpPr>
          <p:nvPr>
            <p:ph idx="1"/>
          </p:nvPr>
        </p:nvSpPr>
        <p:spPr>
          <a:xfrm>
            <a:off x="857266" y="963877"/>
            <a:ext cx="6377769" cy="4930246"/>
          </a:xfrm>
        </p:spPr>
        <p:txBody>
          <a:bodyPr anchor="ctr">
            <a:normAutofit/>
          </a:bodyPr>
          <a:lstStyle/>
          <a:p>
            <a:r>
              <a:rPr lang="en-US" sz="2400" dirty="0">
                <a:cs typeface="Arial" panose="020B0604020202020204" pitchFamily="34" charset="0"/>
              </a:rPr>
              <a:t>Complaint will be reviewed for assignment.</a:t>
            </a:r>
          </a:p>
          <a:p>
            <a:r>
              <a:rPr lang="en-US" sz="2400" dirty="0">
                <a:cs typeface="Arial" panose="020B0604020202020204" pitchFamily="34" charset="0"/>
              </a:rPr>
              <a:t>If assigned, a caseworker begins an investigation within 24 hours. </a:t>
            </a:r>
          </a:p>
          <a:p>
            <a:r>
              <a:rPr lang="en-US" sz="2400" dirty="0">
                <a:cs typeface="Arial" panose="020B0604020202020204" pitchFamily="34" charset="0"/>
              </a:rPr>
              <a:t>An investigation is normally completed within 30 days. </a:t>
            </a:r>
          </a:p>
          <a:p>
            <a:r>
              <a:rPr lang="en-US" sz="2400" dirty="0">
                <a:cs typeface="Arial" panose="020B0604020202020204" pitchFamily="34" charset="0"/>
              </a:rPr>
              <a:t>Services may be offered to the family.</a:t>
            </a:r>
          </a:p>
          <a:p>
            <a:r>
              <a:rPr lang="en-US" sz="2400" dirty="0">
                <a:cs typeface="Arial" panose="020B0604020202020204" pitchFamily="34" charset="0"/>
              </a:rPr>
              <a:t>Protecting interventions may be necessary. </a:t>
            </a:r>
          </a:p>
          <a:p>
            <a:r>
              <a:rPr lang="en-US" sz="2400" dirty="0">
                <a:cs typeface="Arial" panose="020B0604020202020204" pitchFamily="34" charset="0"/>
              </a:rPr>
              <a:t>CPS will keep your information confidential.</a:t>
            </a:r>
          </a:p>
          <a:p>
            <a:pPr lvl="1">
              <a:buFont typeface="Wingdings" panose="05000000000000000000" pitchFamily="2" charset="2"/>
              <a:buChar char="v"/>
            </a:pPr>
            <a:r>
              <a:rPr lang="en-US" b="1" dirty="0">
                <a:cs typeface="Arial" panose="020B0604020202020204" pitchFamily="34" charset="0"/>
              </a:rPr>
              <a:t>Per the CPL, your identifying information will not be shared unless court ordered.</a:t>
            </a:r>
          </a:p>
        </p:txBody>
      </p:sp>
      <p:cxnSp>
        <p:nvCxnSpPr>
          <p:cNvPr id="14"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8571" y="2209249"/>
            <a:ext cx="0" cy="250664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4EB51EAE-1550-4077-A252-F087990E32FF}"/>
              </a:ext>
            </a:extLst>
          </p:cNvPr>
          <p:cNvSpPr>
            <a:spLocks noGrp="1"/>
          </p:cNvSpPr>
          <p:nvPr>
            <p:ph type="sldNum" sz="quarter" idx="12"/>
          </p:nvPr>
        </p:nvSpPr>
        <p:spPr>
          <a:xfrm>
            <a:off x="10571516" y="6033479"/>
            <a:ext cx="782283" cy="365125"/>
          </a:xfrm>
        </p:spPr>
        <p:txBody>
          <a:bodyPr>
            <a:normAutofit/>
          </a:bodyPr>
          <a:lstStyle/>
          <a:p>
            <a:pPr>
              <a:spcAft>
                <a:spcPts val="600"/>
              </a:spcAft>
            </a:pPr>
            <a:fld id="{EFE5B314-58A9-4623-AD68-5EFC893E35A3}" type="slidenum">
              <a:rPr lang="en-US" sz="1050">
                <a:solidFill>
                  <a:schemeClr val="tx1">
                    <a:alpha val="80000"/>
                  </a:schemeClr>
                </a:solidFill>
              </a:rPr>
              <a:pPr>
                <a:spcAft>
                  <a:spcPts val="600"/>
                </a:spcAft>
              </a:pPr>
              <a:t>36</a:t>
            </a:fld>
            <a:endParaRPr lang="en-US" sz="1050">
              <a:solidFill>
                <a:schemeClr val="tx1">
                  <a:alpha val="80000"/>
                </a:schemeClr>
              </a:solidFill>
            </a:endParaRPr>
          </a:p>
        </p:txBody>
      </p:sp>
    </p:spTree>
    <p:extLst>
      <p:ext uri="{BB962C8B-B14F-4D97-AF65-F5344CB8AC3E}">
        <p14:creationId xmlns:p14="http://schemas.microsoft.com/office/powerpoint/2010/main" val="3882840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F1B9-67BC-479E-AD70-DF411AF027EF}"/>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b="1" dirty="0"/>
              <a:t>Investigating</a:t>
            </a:r>
            <a:br>
              <a:rPr lang="en-US" b="1" dirty="0"/>
            </a:br>
            <a:r>
              <a:rPr lang="en-US" b="1" dirty="0"/>
              <a:t>Next Steps for CPS</a:t>
            </a:r>
            <a:endParaRPr lang="en-US" b="1"/>
          </a:p>
        </p:txBody>
      </p:sp>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89EEA1-37F0-467E-9893-456AA6B8F8C7}"/>
              </a:ext>
            </a:extLst>
          </p:cNvPr>
          <p:cNvSpPr>
            <a:spLocks noGrp="1"/>
          </p:cNvSpPr>
          <p:nvPr>
            <p:ph sz="half" idx="1"/>
          </p:nvPr>
        </p:nvSpPr>
        <p:spPr>
          <a:xfrm>
            <a:off x="655321" y="2575034"/>
            <a:ext cx="5120113" cy="3462228"/>
          </a:xfrm>
        </p:spPr>
        <p:txBody>
          <a:bodyPr vert="horz" lIns="91440" tIns="45720" rIns="91440" bIns="45720" rtlCol="0">
            <a:noAutofit/>
          </a:bodyPr>
          <a:lstStyle/>
          <a:p>
            <a:r>
              <a:rPr lang="en-US" sz="2400" dirty="0"/>
              <a:t>CPS will interview children, adults, neighbors, family, professional staff, etc.</a:t>
            </a:r>
          </a:p>
          <a:p>
            <a:r>
              <a:rPr lang="en-US" sz="2400" dirty="0"/>
              <a:t>CPS will coordinate with law enforcement in certain investigations. </a:t>
            </a:r>
          </a:p>
          <a:p>
            <a:r>
              <a:rPr lang="en-US" sz="2400" dirty="0"/>
              <a:t>Approximately 85% of investigations are not confirmed. </a:t>
            </a:r>
          </a:p>
          <a:p>
            <a:r>
              <a:rPr lang="en-US" sz="2400" dirty="0"/>
              <a:t>MDHHS will inform mandated reporters in writing as to the result of the investigation.</a:t>
            </a:r>
          </a:p>
        </p:txBody>
      </p:sp>
      <p:sp>
        <p:nvSpPr>
          <p:cNvPr id="6" name="Slide Number Placeholder 5">
            <a:extLst>
              <a:ext uri="{FF2B5EF4-FFF2-40B4-BE49-F238E27FC236}">
                <a16:creationId xmlns:a16="http://schemas.microsoft.com/office/drawing/2014/main" id="{016BE31F-95B5-4941-8D58-27A48819715E}"/>
              </a:ext>
            </a:extLst>
          </p:cNvPr>
          <p:cNvSpPr>
            <a:spLocks noGrp="1"/>
          </p:cNvSpPr>
          <p:nvPr>
            <p:ph type="sldNum" sz="quarter" idx="12"/>
          </p:nvPr>
        </p:nvSpPr>
        <p:spPr>
          <a:xfrm>
            <a:off x="6941820" y="6356350"/>
            <a:ext cx="1165860" cy="365125"/>
          </a:xfrm>
        </p:spPr>
        <p:txBody>
          <a:bodyPr vert="horz" lIns="91440" tIns="45720" rIns="91440" bIns="45720" rtlCol="0" anchor="ctr">
            <a:normAutofit/>
          </a:bodyPr>
          <a:lstStyle/>
          <a:p>
            <a:pPr>
              <a:spcAft>
                <a:spcPts val="600"/>
              </a:spcAft>
              <a:defRPr/>
            </a:pPr>
            <a:fld id="{EFE5B314-58A9-4623-AD68-5EFC893E35A3}" type="slidenum">
              <a:rPr lang="en-US" smtClean="0">
                <a:solidFill>
                  <a:prstClr val="black">
                    <a:tint val="75000"/>
                  </a:prstClr>
                </a:solidFill>
                <a:latin typeface="Calibri" panose="020F0502020204030204"/>
              </a:rPr>
              <a:pPr>
                <a:spcAft>
                  <a:spcPts val="600"/>
                </a:spcAft>
                <a:defRPr/>
              </a:pPr>
              <a:t>37</a:t>
            </a:fld>
            <a:endParaRPr lang="en-US">
              <a:solidFill>
                <a:prstClr val="black">
                  <a:tint val="75000"/>
                </a:prstClr>
              </a:solidFill>
              <a:latin typeface="Calibri" panose="020F0502020204030204"/>
            </a:endParaRPr>
          </a:p>
        </p:txBody>
      </p:sp>
      <p:pic>
        <p:nvPicPr>
          <p:cNvPr id="8" name="Content Placeholder 7">
            <a:extLst>
              <a:ext uri="{FF2B5EF4-FFF2-40B4-BE49-F238E27FC236}">
                <a16:creationId xmlns:a16="http://schemas.microsoft.com/office/drawing/2014/main" id="{C6ED27DD-03DE-4AE4-8E72-4E2404D005D5}"/>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0245" r="3" b="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45330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1FC1C-0F8C-49B7-9673-131C7A5DA19E}"/>
              </a:ext>
            </a:extLst>
          </p:cNvPr>
          <p:cNvSpPr>
            <a:spLocks noGrp="1"/>
          </p:cNvSpPr>
          <p:nvPr>
            <p:ph type="title"/>
          </p:nvPr>
        </p:nvSpPr>
        <p:spPr>
          <a:xfrm>
            <a:off x="735330" y="156527"/>
            <a:ext cx="8980170" cy="800735"/>
          </a:xfrm>
        </p:spPr>
        <p:txBody>
          <a:bodyPr>
            <a:normAutofit/>
          </a:bodyPr>
          <a:lstStyle/>
          <a:p>
            <a:r>
              <a:rPr lang="en-US" b="1" dirty="0"/>
              <a:t>Outcomes of CPS Investigations</a:t>
            </a:r>
          </a:p>
        </p:txBody>
      </p:sp>
      <p:sp>
        <p:nvSpPr>
          <p:cNvPr id="5" name="Slide Number Placeholder 4">
            <a:extLst>
              <a:ext uri="{FF2B5EF4-FFF2-40B4-BE49-F238E27FC236}">
                <a16:creationId xmlns:a16="http://schemas.microsoft.com/office/drawing/2014/main" id="{73ACB1FC-3AC8-4366-A53A-7432A39C75A9}"/>
              </a:ext>
            </a:extLst>
          </p:cNvPr>
          <p:cNvSpPr>
            <a:spLocks noGrp="1"/>
          </p:cNvSpPr>
          <p:nvPr>
            <p:ph type="sldNum" sz="quarter" idx="12"/>
          </p:nvPr>
        </p:nvSpPr>
        <p:spPr>
          <a:xfrm>
            <a:off x="8961120" y="6326188"/>
            <a:ext cx="2743200" cy="365125"/>
          </a:xfrm>
        </p:spPr>
        <p:txBody>
          <a:bodyPr>
            <a:normAutofit/>
          </a:bodyPr>
          <a:lstStyle/>
          <a:p>
            <a:pPr>
              <a:spcAft>
                <a:spcPts val="600"/>
              </a:spcAft>
            </a:pPr>
            <a:fld id="{EFE5B314-58A9-4623-AD68-5EFC893E35A3}" type="slidenum">
              <a:rPr lang="en-US"/>
              <a:pPr>
                <a:spcAft>
                  <a:spcPts val="600"/>
                </a:spcAft>
              </a:pPr>
              <a:t>38</a:t>
            </a:fld>
            <a:endParaRPr lang="en-US"/>
          </a:p>
        </p:txBody>
      </p:sp>
      <p:graphicFrame>
        <p:nvGraphicFramePr>
          <p:cNvPr id="8" name="Content Placeholder 7">
            <a:extLst>
              <a:ext uri="{FF2B5EF4-FFF2-40B4-BE49-F238E27FC236}">
                <a16:creationId xmlns:a16="http://schemas.microsoft.com/office/drawing/2014/main" id="{0BD2E497-59D0-49BE-8D8F-BB6F64092C56}"/>
              </a:ext>
            </a:extLst>
          </p:cNvPr>
          <p:cNvGraphicFramePr>
            <a:graphicFrameLocks noGrp="1"/>
          </p:cNvGraphicFramePr>
          <p:nvPr>
            <p:ph idx="1"/>
            <p:extLst>
              <p:ext uri="{D42A27DB-BD31-4B8C-83A1-F6EECF244321}">
                <p14:modId xmlns:p14="http://schemas.microsoft.com/office/powerpoint/2010/main" val="3711991046"/>
              </p:ext>
            </p:extLst>
          </p:nvPr>
        </p:nvGraphicFramePr>
        <p:xfrm>
          <a:off x="352425" y="1177290"/>
          <a:ext cx="11487150" cy="5514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8869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015AE-CA1A-4CB2-AF3F-DB238FCACF6C}"/>
              </a:ext>
            </a:extLst>
          </p:cNvPr>
          <p:cNvSpPr>
            <a:spLocks noGrp="1"/>
          </p:cNvSpPr>
          <p:nvPr>
            <p:ph type="title"/>
          </p:nvPr>
        </p:nvSpPr>
        <p:spPr>
          <a:xfrm>
            <a:off x="648928" y="4675886"/>
            <a:ext cx="3685032" cy="1608328"/>
          </a:xfrm>
        </p:spPr>
        <p:txBody>
          <a:bodyPr>
            <a:normAutofit/>
          </a:bodyPr>
          <a:lstStyle/>
          <a:p>
            <a:r>
              <a:rPr lang="en-US" sz="3600" b="1" dirty="0"/>
              <a:t>Additional Information</a:t>
            </a:r>
          </a:p>
        </p:txBody>
      </p:sp>
      <p:sp>
        <p:nvSpPr>
          <p:cNvPr id="12" name="Rectangle 11">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B627CD0-9C95-42D7-BABE-A139906DB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699" y="856191"/>
            <a:ext cx="7606599" cy="3118707"/>
          </a:xfrm>
          <a:prstGeom prst="rect">
            <a:avLst/>
          </a:prstGeom>
        </p:spPr>
      </p:pic>
      <p:sp>
        <p:nvSpPr>
          <p:cNvPr id="3" name="Content Placeholder 2">
            <a:extLst>
              <a:ext uri="{FF2B5EF4-FFF2-40B4-BE49-F238E27FC236}">
                <a16:creationId xmlns:a16="http://schemas.microsoft.com/office/drawing/2014/main" id="{73DC71FD-5E12-4F5B-BC07-AE813D35E1A9}"/>
              </a:ext>
            </a:extLst>
          </p:cNvPr>
          <p:cNvSpPr>
            <a:spLocks noGrp="1"/>
          </p:cNvSpPr>
          <p:nvPr>
            <p:ph idx="1"/>
          </p:nvPr>
        </p:nvSpPr>
        <p:spPr>
          <a:xfrm>
            <a:off x="4178301" y="4865567"/>
            <a:ext cx="6675627" cy="1605083"/>
          </a:xfrm>
        </p:spPr>
        <p:txBody>
          <a:bodyPr anchor="ctr">
            <a:normAutofit/>
          </a:bodyPr>
          <a:lstStyle/>
          <a:p>
            <a:pPr marL="0" indent="0">
              <a:buNone/>
            </a:pPr>
            <a:r>
              <a:rPr lang="en-US" sz="2000" b="1" dirty="0"/>
              <a:t>Mandated Reporter resources are available online at:</a:t>
            </a:r>
          </a:p>
          <a:p>
            <a:pPr marL="0" indent="0">
              <a:buNone/>
            </a:pPr>
            <a:r>
              <a:rPr lang="en-US" sz="2000" dirty="0">
                <a:hlinkClick r:id="rId4"/>
              </a:rPr>
              <a:t>www.michigan.gov/mandatedreporter</a:t>
            </a:r>
            <a:endParaRPr lang="en-US" sz="2000" dirty="0"/>
          </a:p>
          <a:p>
            <a:pPr marL="0" indent="0">
              <a:buNone/>
            </a:pPr>
            <a:endParaRPr lang="en-US" sz="2000" dirty="0"/>
          </a:p>
        </p:txBody>
      </p:sp>
      <p:sp>
        <p:nvSpPr>
          <p:cNvPr id="5" name="Slide Number Placeholder 4">
            <a:extLst>
              <a:ext uri="{FF2B5EF4-FFF2-40B4-BE49-F238E27FC236}">
                <a16:creationId xmlns:a16="http://schemas.microsoft.com/office/drawing/2014/main" id="{8C848C85-2C72-4668-8B47-147834D1FABE}"/>
              </a:ext>
            </a:extLst>
          </p:cNvPr>
          <p:cNvSpPr>
            <a:spLocks noGrp="1"/>
          </p:cNvSpPr>
          <p:nvPr>
            <p:ph type="sldNum" sz="quarter" idx="12"/>
          </p:nvPr>
        </p:nvSpPr>
        <p:spPr>
          <a:xfrm>
            <a:off x="10853928" y="6356350"/>
            <a:ext cx="685800" cy="365125"/>
          </a:xfrm>
        </p:spPr>
        <p:txBody>
          <a:bodyPr>
            <a:normAutofit/>
          </a:bodyPr>
          <a:lstStyle/>
          <a:p>
            <a:pPr algn="l">
              <a:spcAft>
                <a:spcPts val="600"/>
              </a:spcAft>
            </a:pPr>
            <a:fld id="{EFE5B314-58A9-4623-AD68-5EFC893E35A3}" type="slidenum">
              <a:rPr lang="en-US">
                <a:solidFill>
                  <a:srgbClr val="898989"/>
                </a:solidFill>
              </a:rPr>
              <a:pPr algn="l">
                <a:spcAft>
                  <a:spcPts val="600"/>
                </a:spcAft>
              </a:pPr>
              <a:t>39</a:t>
            </a:fld>
            <a:endParaRPr lang="en-US">
              <a:solidFill>
                <a:srgbClr val="898989"/>
              </a:solidFill>
            </a:endParaRPr>
          </a:p>
        </p:txBody>
      </p:sp>
    </p:spTree>
    <p:extLst>
      <p:ext uri="{BB962C8B-B14F-4D97-AF65-F5344CB8AC3E}">
        <p14:creationId xmlns:p14="http://schemas.microsoft.com/office/powerpoint/2010/main" val="2083081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5CF5052-E07E-4E0B-8767-D4C8AEB79DCC}"/>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1753" b="3661"/>
          <a:stretch/>
        </p:blipFill>
        <p:spPr>
          <a:xfrm>
            <a:off x="-1" y="10"/>
            <a:ext cx="12192000" cy="6857990"/>
          </a:xfrm>
          <a:prstGeom prst="rect">
            <a:avLst/>
          </a:prstGeom>
        </p:spPr>
      </p:pic>
      <p:sp>
        <p:nvSpPr>
          <p:cNvPr id="1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1653DED-26D2-4F0C-B780-F0D3226E6BEC}"/>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2800" b="1" dirty="0"/>
              <a:t>State Law</a:t>
            </a:r>
            <a:br>
              <a:rPr lang="en-US" sz="2800" b="1" dirty="0"/>
            </a:br>
            <a:r>
              <a:rPr lang="en-US" sz="2800" b="1" dirty="0"/>
              <a:t>Child Protection Law, </a:t>
            </a:r>
            <a:br>
              <a:rPr lang="en-US" sz="2800" b="1" dirty="0"/>
            </a:br>
            <a:r>
              <a:rPr lang="en-US" sz="2800" b="1" dirty="0"/>
              <a:t>1975 PA 238</a:t>
            </a:r>
          </a:p>
        </p:txBody>
      </p:sp>
      <p:sp>
        <p:nvSpPr>
          <p:cNvPr id="5" name="Slide Number Placeholder 4">
            <a:extLst>
              <a:ext uri="{FF2B5EF4-FFF2-40B4-BE49-F238E27FC236}">
                <a16:creationId xmlns:a16="http://schemas.microsoft.com/office/drawing/2014/main" id="{106C3FE4-B4A8-4371-AC6B-7B0CDAF18BD9}"/>
              </a:ext>
            </a:extLst>
          </p:cNvPr>
          <p:cNvSpPr>
            <a:spLocks noGrp="1"/>
          </p:cNvSpPr>
          <p:nvPr>
            <p:ph type="sldNum" sz="quarter" idx="12"/>
          </p:nvPr>
        </p:nvSpPr>
        <p:spPr>
          <a:xfrm>
            <a:off x="11561732" y="6325599"/>
            <a:ext cx="365760" cy="365125"/>
          </a:xfrm>
          <a:prstGeom prst="ellipse">
            <a:avLst/>
          </a:prstGeom>
          <a:solidFill>
            <a:schemeClr val="bg1">
              <a:alpha val="70000"/>
            </a:schemeClr>
          </a:solidFill>
          <a:ln>
            <a:solidFill>
              <a:schemeClr val="tx1">
                <a:lumMod val="75000"/>
                <a:lumOff val="25000"/>
              </a:schemeClr>
            </a:solidFill>
          </a:ln>
        </p:spPr>
        <p:txBody>
          <a:bodyPr vert="horz" lIns="91440" tIns="45720" rIns="91440" bIns="45720" rtlCol="0" anchor="ctr">
            <a:normAutofit/>
          </a:bodyPr>
          <a:lstStyle/>
          <a:p>
            <a:pPr algn="ctr">
              <a:lnSpc>
                <a:spcPct val="90000"/>
              </a:lnSpc>
              <a:spcAft>
                <a:spcPts val="600"/>
              </a:spcAft>
              <a:defRPr/>
            </a:pPr>
            <a:fld id="{EFE5B314-58A9-4623-AD68-5EFC893E35A3}" type="slidenum">
              <a:rPr lang="en-US" sz="1100">
                <a:solidFill>
                  <a:schemeClr val="tx1"/>
                </a:solidFill>
                <a:latin typeface="Calibri" panose="020F0502020204030204"/>
              </a:rPr>
              <a:pPr algn="ctr">
                <a:lnSpc>
                  <a:spcPct val="90000"/>
                </a:lnSpc>
                <a:spcAft>
                  <a:spcPts val="600"/>
                </a:spcAft>
                <a:defRPr/>
              </a:pPr>
              <a:t>4</a:t>
            </a:fld>
            <a:endParaRPr lang="en-US" sz="1100" dirty="0">
              <a:solidFill>
                <a:schemeClr val="tx1"/>
              </a:solidFill>
              <a:latin typeface="Calibri" panose="020F0502020204030204"/>
            </a:endParaRPr>
          </a:p>
        </p:txBody>
      </p:sp>
      <p:cxnSp>
        <p:nvCxnSpPr>
          <p:cNvPr id="16" name="Straight Connector 15">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5D99AF-3BA9-40BB-B5FF-0C7A590DBA08}"/>
              </a:ext>
            </a:extLst>
          </p:cNvPr>
          <p:cNvSpPr>
            <a:spLocks noGrp="1"/>
          </p:cNvSpPr>
          <p:nvPr>
            <p:ph sz="half" idx="1"/>
          </p:nvPr>
        </p:nvSpPr>
        <p:spPr>
          <a:xfrm>
            <a:off x="78828" y="3337139"/>
            <a:ext cx="6017172" cy="2700273"/>
          </a:xfrm>
        </p:spPr>
        <p:txBody>
          <a:bodyPr vert="horz" lIns="91440" tIns="45720" rIns="91440" bIns="45720" rtlCol="0" anchor="ctr">
            <a:normAutofit/>
          </a:bodyPr>
          <a:lstStyle/>
          <a:p>
            <a:pPr marL="0" indent="0">
              <a:buNone/>
            </a:pPr>
            <a:r>
              <a:rPr lang="en-US" sz="2400" dirty="0"/>
              <a:t>The Michigan Child Protection Law, 1975 PA 238, requires the reporting of suspected child abuse and neglect by certain persons (called </a:t>
            </a:r>
            <a:r>
              <a:rPr lang="en-US" sz="2400" b="1" dirty="0"/>
              <a:t>mandated reporters</a:t>
            </a:r>
            <a:r>
              <a:rPr lang="en-US" sz="2400" dirty="0"/>
              <a:t>) and encourages the reporting of suspected child abuse and neglect by all persons.</a:t>
            </a:r>
          </a:p>
        </p:txBody>
      </p:sp>
    </p:spTree>
    <p:extLst>
      <p:ext uri="{BB962C8B-B14F-4D97-AF65-F5344CB8AC3E}">
        <p14:creationId xmlns:p14="http://schemas.microsoft.com/office/powerpoint/2010/main" val="4210227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E5EA80-CEFF-467B-823D-46530CD954CF}"/>
              </a:ext>
            </a:extLst>
          </p:cNvPr>
          <p:cNvPicPr>
            <a:picLocks noChangeAspect="1"/>
          </p:cNvPicPr>
          <p:nvPr/>
        </p:nvPicPr>
        <p:blipFill rotWithShape="1">
          <a:blip r:embed="rId3">
            <a:extLst>
              <a:ext uri="{28A0092B-C50C-407E-A947-70E740481C1C}">
                <a14:useLocalDpi xmlns:a14="http://schemas.microsoft.com/office/drawing/2010/main" val="0"/>
              </a:ext>
            </a:extLst>
          </a:blip>
          <a:srcRect b="22145"/>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D3F2F3-A980-43DD-9A89-EBBD78F46E9B}"/>
              </a:ext>
            </a:extLst>
          </p:cNvPr>
          <p:cNvSpPr>
            <a:spLocks noGrp="1"/>
          </p:cNvSpPr>
          <p:nvPr>
            <p:ph type="title"/>
          </p:nvPr>
        </p:nvSpPr>
        <p:spPr>
          <a:xfrm>
            <a:off x="838200" y="365125"/>
            <a:ext cx="10515600" cy="1325563"/>
          </a:xfrm>
        </p:spPr>
        <p:txBody>
          <a:bodyPr>
            <a:normAutofit/>
          </a:bodyPr>
          <a:lstStyle/>
          <a:p>
            <a:r>
              <a:rPr lang="en-US" b="1" dirty="0">
                <a:cs typeface="Arial" panose="020B0604020202020204" pitchFamily="34" charset="0"/>
              </a:rPr>
              <a:t>Mandated Reporters</a:t>
            </a:r>
          </a:p>
        </p:txBody>
      </p:sp>
      <p:sp>
        <p:nvSpPr>
          <p:cNvPr id="3" name="Content Placeholder 2">
            <a:extLst>
              <a:ext uri="{FF2B5EF4-FFF2-40B4-BE49-F238E27FC236}">
                <a16:creationId xmlns:a16="http://schemas.microsoft.com/office/drawing/2014/main" id="{06F51403-23FA-4B21-AFFF-4415F13CC9C6}"/>
              </a:ext>
            </a:extLst>
          </p:cNvPr>
          <p:cNvSpPr>
            <a:spLocks noGrp="1"/>
          </p:cNvSpPr>
          <p:nvPr>
            <p:ph idx="1"/>
          </p:nvPr>
        </p:nvSpPr>
        <p:spPr>
          <a:xfrm>
            <a:off x="838200" y="1825625"/>
            <a:ext cx="10515600" cy="4351338"/>
          </a:xfrm>
        </p:spPr>
        <p:txBody>
          <a:bodyPr>
            <a:normAutofit/>
          </a:bodyPr>
          <a:lstStyle/>
          <a:p>
            <a:pPr marL="0" indent="0">
              <a:buNone/>
            </a:pPr>
            <a:r>
              <a:rPr lang="en-US" b="1" dirty="0">
                <a:cs typeface="Arial" panose="020B0604020202020204" pitchFamily="34" charset="0"/>
              </a:rPr>
              <a:t>People in the following professional roles are required to report suspected child abuse or neglect:</a:t>
            </a:r>
          </a:p>
          <a:p>
            <a:pPr marL="457200"/>
            <a:r>
              <a:rPr lang="en-US" dirty="0">
                <a:cs typeface="Arial" panose="020B0604020202020204" pitchFamily="34" charset="0"/>
              </a:rPr>
              <a:t>Medical and health care providers</a:t>
            </a:r>
          </a:p>
          <a:p>
            <a:pPr marL="457200"/>
            <a:r>
              <a:rPr lang="en-US" dirty="0">
                <a:cs typeface="Arial" panose="020B0604020202020204" pitchFamily="34" charset="0"/>
              </a:rPr>
              <a:t>Social workers and counselors</a:t>
            </a:r>
          </a:p>
          <a:p>
            <a:pPr marL="457200"/>
            <a:r>
              <a:rPr lang="en-US" dirty="0">
                <a:cs typeface="Arial" panose="020B0604020202020204" pitchFamily="34" charset="0"/>
              </a:rPr>
              <a:t>Childcare providers</a:t>
            </a:r>
          </a:p>
          <a:p>
            <a:pPr marL="457200"/>
            <a:r>
              <a:rPr lang="en-US" dirty="0">
                <a:cs typeface="Arial" panose="020B0604020202020204" pitchFamily="34" charset="0"/>
              </a:rPr>
              <a:t>Clergy and faith leaders</a:t>
            </a:r>
          </a:p>
          <a:p>
            <a:pPr marL="457200"/>
            <a:r>
              <a:rPr lang="en-US" dirty="0">
                <a:cs typeface="Arial" panose="020B0604020202020204" pitchFamily="34" charset="0"/>
              </a:rPr>
              <a:t>Law enforcement</a:t>
            </a:r>
          </a:p>
          <a:p>
            <a:pPr marL="457200"/>
            <a:r>
              <a:rPr lang="en-US" dirty="0">
                <a:cs typeface="Arial" panose="020B0604020202020204" pitchFamily="34" charset="0"/>
              </a:rPr>
              <a:t>School administrators and teachers</a:t>
            </a:r>
          </a:p>
        </p:txBody>
      </p:sp>
      <p:sp>
        <p:nvSpPr>
          <p:cNvPr id="5" name="Slide Number Placeholder 4">
            <a:extLst>
              <a:ext uri="{FF2B5EF4-FFF2-40B4-BE49-F238E27FC236}">
                <a16:creationId xmlns:a16="http://schemas.microsoft.com/office/drawing/2014/main" id="{A1FF14D5-2D70-44AC-B914-A24D29E02D71}"/>
              </a:ext>
            </a:extLst>
          </p:cNvPr>
          <p:cNvSpPr>
            <a:spLocks noGrp="1"/>
          </p:cNvSpPr>
          <p:nvPr>
            <p:ph type="sldNum" sz="quarter" idx="12"/>
          </p:nvPr>
        </p:nvSpPr>
        <p:spPr>
          <a:xfrm>
            <a:off x="8610600" y="6356350"/>
            <a:ext cx="2743200" cy="365125"/>
          </a:xfrm>
        </p:spPr>
        <p:txBody>
          <a:bodyPr>
            <a:normAutofit/>
          </a:bodyPr>
          <a:lstStyle/>
          <a:p>
            <a:pPr>
              <a:spcAft>
                <a:spcPts val="600"/>
              </a:spcAft>
            </a:pPr>
            <a:fld id="{EFE5B314-58A9-4623-AD68-5EFC893E35A3}" type="slidenum">
              <a:rPr lang="en-US">
                <a:solidFill>
                  <a:schemeClr val="tx1">
                    <a:lumMod val="50000"/>
                    <a:lumOff val="50000"/>
                  </a:schemeClr>
                </a:solidFill>
              </a:rPr>
              <a:pPr>
                <a:spcAft>
                  <a:spcPts val="600"/>
                </a:spcAft>
              </a:pPr>
              <a:t>5</a:t>
            </a:fld>
            <a:endParaRPr lang="en-US">
              <a:solidFill>
                <a:schemeClr val="tx1">
                  <a:lumMod val="50000"/>
                  <a:lumOff val="50000"/>
                </a:schemeClr>
              </a:solidFill>
            </a:endParaRPr>
          </a:p>
        </p:txBody>
      </p:sp>
    </p:spTree>
    <p:extLst>
      <p:ext uri="{BB962C8B-B14F-4D97-AF65-F5344CB8AC3E}">
        <p14:creationId xmlns:p14="http://schemas.microsoft.com/office/powerpoint/2010/main" val="2765532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4D7B-AC7E-44D7-855F-DBD74A7BF480}"/>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b="1"/>
              <a:t>Types of Child Abuse and Neglect</a:t>
            </a:r>
          </a:p>
        </p:txBody>
      </p:sp>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91910C3-2EF4-4AA7-830C-608C495AFA8F}"/>
              </a:ext>
            </a:extLst>
          </p:cNvPr>
          <p:cNvSpPr>
            <a:spLocks noGrp="1"/>
          </p:cNvSpPr>
          <p:nvPr>
            <p:ph sz="half" idx="1"/>
          </p:nvPr>
        </p:nvSpPr>
        <p:spPr>
          <a:xfrm>
            <a:off x="655321" y="2575034"/>
            <a:ext cx="5120113" cy="3462228"/>
          </a:xfrm>
        </p:spPr>
        <p:txBody>
          <a:bodyPr vert="horz" lIns="91440" tIns="45720" rIns="91440" bIns="45720" rtlCol="0">
            <a:normAutofit/>
          </a:bodyPr>
          <a:lstStyle/>
          <a:p>
            <a:r>
              <a:rPr lang="en-US" sz="2400" dirty="0"/>
              <a:t>Physical abuse</a:t>
            </a:r>
          </a:p>
          <a:p>
            <a:r>
              <a:rPr lang="en-US" sz="2400" dirty="0"/>
              <a:t>Sexual abuse</a:t>
            </a:r>
          </a:p>
          <a:p>
            <a:r>
              <a:rPr lang="en-US" sz="2400" dirty="0"/>
              <a:t>Mental injury</a:t>
            </a:r>
          </a:p>
          <a:p>
            <a:r>
              <a:rPr lang="en-US" sz="2400" dirty="0"/>
              <a:t>Physical neglect</a:t>
            </a:r>
          </a:p>
          <a:p>
            <a:r>
              <a:rPr lang="en-US" sz="2400" dirty="0"/>
              <a:t>Maltreatment</a:t>
            </a:r>
          </a:p>
          <a:p>
            <a:pPr marL="0"/>
            <a:endParaRPr lang="en-US" sz="1800" dirty="0"/>
          </a:p>
        </p:txBody>
      </p:sp>
      <p:sp>
        <p:nvSpPr>
          <p:cNvPr id="6" name="Slide Number Placeholder 5">
            <a:extLst>
              <a:ext uri="{FF2B5EF4-FFF2-40B4-BE49-F238E27FC236}">
                <a16:creationId xmlns:a16="http://schemas.microsoft.com/office/drawing/2014/main" id="{F8FF0428-6A88-4F11-9B1B-5CC1D9CB78D9}"/>
              </a:ext>
            </a:extLst>
          </p:cNvPr>
          <p:cNvSpPr>
            <a:spLocks noGrp="1"/>
          </p:cNvSpPr>
          <p:nvPr>
            <p:ph type="sldNum" sz="quarter" idx="12"/>
          </p:nvPr>
        </p:nvSpPr>
        <p:spPr>
          <a:xfrm>
            <a:off x="6941820" y="6356350"/>
            <a:ext cx="1165860" cy="365125"/>
          </a:xfrm>
        </p:spPr>
        <p:txBody>
          <a:bodyPr vert="horz" lIns="91440" tIns="45720" rIns="91440" bIns="45720" rtlCol="0" anchor="ctr">
            <a:normAutofit/>
          </a:bodyPr>
          <a:lstStyle/>
          <a:p>
            <a:pPr>
              <a:spcAft>
                <a:spcPts val="600"/>
              </a:spcAft>
              <a:defRPr/>
            </a:pPr>
            <a:fld id="{EFE5B314-58A9-4623-AD68-5EFC893E35A3}" type="slidenum">
              <a:rPr lang="en-US" smtClean="0">
                <a:solidFill>
                  <a:prstClr val="black">
                    <a:tint val="75000"/>
                  </a:prstClr>
                </a:solidFill>
                <a:latin typeface="Calibri" panose="020F0502020204030204"/>
              </a:rPr>
              <a:pPr>
                <a:spcAft>
                  <a:spcPts val="600"/>
                </a:spcAft>
                <a:defRPr/>
              </a:pPr>
              <a:t>6</a:t>
            </a:fld>
            <a:endParaRPr lang="en-US">
              <a:solidFill>
                <a:prstClr val="black">
                  <a:tint val="75000"/>
                </a:prstClr>
              </a:solidFill>
              <a:latin typeface="Calibri" panose="020F0502020204030204"/>
            </a:endParaRPr>
          </a:p>
        </p:txBody>
      </p:sp>
      <p:pic>
        <p:nvPicPr>
          <p:cNvPr id="8" name="Content Placeholder 7">
            <a:extLst>
              <a:ext uri="{FF2B5EF4-FFF2-40B4-BE49-F238E27FC236}">
                <a16:creationId xmlns:a16="http://schemas.microsoft.com/office/drawing/2014/main" id="{4184B4B6-2B06-4C52-A8FD-CC509658506C}"/>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7880" r="12721" b="-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45297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8F5025-11FE-4EAD-8A4E-8069203DAB36}"/>
              </a:ext>
            </a:extLst>
          </p:cNvPr>
          <p:cNvSpPr>
            <a:spLocks noGrp="1"/>
          </p:cNvSpPr>
          <p:nvPr>
            <p:ph type="title"/>
          </p:nvPr>
        </p:nvSpPr>
        <p:spPr>
          <a:xfrm>
            <a:off x="838200" y="963877"/>
            <a:ext cx="3494362" cy="4930246"/>
          </a:xfrm>
        </p:spPr>
        <p:txBody>
          <a:bodyPr>
            <a:normAutofit/>
          </a:bodyPr>
          <a:lstStyle/>
          <a:p>
            <a:pPr algn="r"/>
            <a:r>
              <a:rPr lang="en-US" b="1" dirty="0">
                <a:solidFill>
                  <a:schemeClr val="accent1"/>
                </a:solidFill>
                <a:cs typeface="Arial" panose="020B0604020202020204" pitchFamily="34" charset="0"/>
              </a:rPr>
              <a:t>State Law: Definition of Child Abuse </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1DE31AE-C26B-4374-A0B7-F16077466B29}"/>
              </a:ext>
            </a:extLst>
          </p:cNvPr>
          <p:cNvSpPr>
            <a:spLocks noGrp="1"/>
          </p:cNvSpPr>
          <p:nvPr>
            <p:ph idx="1"/>
          </p:nvPr>
        </p:nvSpPr>
        <p:spPr>
          <a:xfrm>
            <a:off x="4976031" y="963877"/>
            <a:ext cx="6377769" cy="4930246"/>
          </a:xfrm>
        </p:spPr>
        <p:txBody>
          <a:bodyPr anchor="ctr">
            <a:normAutofit/>
          </a:bodyPr>
          <a:lstStyle/>
          <a:p>
            <a:pPr marL="0" indent="0">
              <a:buNone/>
            </a:pPr>
            <a:r>
              <a:rPr lang="en-US" sz="2400" b="1" dirty="0">
                <a:cs typeface="Arial" panose="020B0604020202020204" pitchFamily="34" charset="0"/>
              </a:rPr>
              <a:t>Harm or threatened harm to a child’s health or welfare that occurs:</a:t>
            </a:r>
          </a:p>
          <a:p>
            <a:r>
              <a:rPr lang="en-US" sz="2400" dirty="0">
                <a:cs typeface="Arial" panose="020B0604020202020204" pitchFamily="34" charset="0"/>
              </a:rPr>
              <a:t>By non-accidental physical or mental injury, sexual abuse, sexual exploitation or maltreatment,</a:t>
            </a:r>
          </a:p>
          <a:p>
            <a:r>
              <a:rPr lang="en-US" sz="2400" dirty="0">
                <a:cs typeface="Arial" panose="020B0604020202020204" pitchFamily="34" charset="0"/>
              </a:rPr>
              <a:t>To a child under 18 years of age,</a:t>
            </a:r>
          </a:p>
          <a:p>
            <a:r>
              <a:rPr lang="en-US" sz="2400" dirty="0">
                <a:cs typeface="Arial" panose="020B0604020202020204" pitchFamily="34" charset="0"/>
              </a:rPr>
              <a:t>By the child’s parent, legal guardian, or other person who is responsible for the child’s health or welfare.</a:t>
            </a:r>
          </a:p>
        </p:txBody>
      </p:sp>
      <p:sp>
        <p:nvSpPr>
          <p:cNvPr id="5" name="Slide Number Placeholder 4">
            <a:extLst>
              <a:ext uri="{FF2B5EF4-FFF2-40B4-BE49-F238E27FC236}">
                <a16:creationId xmlns:a16="http://schemas.microsoft.com/office/drawing/2014/main" id="{68F9F099-BBC2-4203-9BC3-48E70B12B016}"/>
              </a:ext>
            </a:extLst>
          </p:cNvPr>
          <p:cNvSpPr>
            <a:spLocks noGrp="1"/>
          </p:cNvSpPr>
          <p:nvPr>
            <p:ph type="sldNum" sz="quarter" idx="12"/>
          </p:nvPr>
        </p:nvSpPr>
        <p:spPr>
          <a:xfrm>
            <a:off x="10571516" y="6033479"/>
            <a:ext cx="782283" cy="365125"/>
          </a:xfrm>
        </p:spPr>
        <p:txBody>
          <a:bodyPr>
            <a:normAutofit/>
          </a:bodyPr>
          <a:lstStyle/>
          <a:p>
            <a:pPr>
              <a:spcAft>
                <a:spcPts val="600"/>
              </a:spcAft>
            </a:pPr>
            <a:fld id="{EFE5B314-58A9-4623-AD68-5EFC893E35A3}" type="slidenum">
              <a:rPr lang="en-US" sz="1050">
                <a:solidFill>
                  <a:schemeClr val="tx1">
                    <a:alpha val="80000"/>
                  </a:schemeClr>
                </a:solidFill>
              </a:rPr>
              <a:pPr>
                <a:spcAft>
                  <a:spcPts val="600"/>
                </a:spcAft>
              </a:pPr>
              <a:t>7</a:t>
            </a:fld>
            <a:endParaRPr lang="en-US" sz="1050">
              <a:solidFill>
                <a:schemeClr val="tx1">
                  <a:alpha val="80000"/>
                </a:schemeClr>
              </a:solidFill>
            </a:endParaRPr>
          </a:p>
        </p:txBody>
      </p:sp>
    </p:spTree>
    <p:extLst>
      <p:ext uri="{BB962C8B-B14F-4D97-AF65-F5344CB8AC3E}">
        <p14:creationId xmlns:p14="http://schemas.microsoft.com/office/powerpoint/2010/main" val="3474974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DD1CA-E1D8-4CD9-B7C1-B07B01193722}"/>
              </a:ext>
            </a:extLst>
          </p:cNvPr>
          <p:cNvSpPr>
            <a:spLocks noGrp="1"/>
          </p:cNvSpPr>
          <p:nvPr>
            <p:ph type="title"/>
          </p:nvPr>
        </p:nvSpPr>
        <p:spPr>
          <a:xfrm>
            <a:off x="6109498" y="908344"/>
            <a:ext cx="5244301" cy="1538130"/>
          </a:xfrm>
        </p:spPr>
        <p:txBody>
          <a:bodyPr vert="horz" lIns="91440" tIns="45720" rIns="91440" bIns="45720" rtlCol="0" anchor="ctr">
            <a:normAutofit/>
          </a:bodyPr>
          <a:lstStyle/>
          <a:p>
            <a:r>
              <a:rPr lang="en-US" b="1" kern="1200">
                <a:solidFill>
                  <a:schemeClr val="tx1"/>
                </a:solidFill>
                <a:latin typeface="+mj-lt"/>
                <a:ea typeface="+mj-ea"/>
                <a:cs typeface="+mj-cs"/>
              </a:rPr>
              <a:t>Recognizing Physical Abuse</a:t>
            </a:r>
          </a:p>
        </p:txBody>
      </p:sp>
      <p:sp>
        <p:nvSpPr>
          <p:cNvPr id="13"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8" name="Content Placeholder 7">
            <a:extLst>
              <a:ext uri="{FF2B5EF4-FFF2-40B4-BE49-F238E27FC236}">
                <a16:creationId xmlns:a16="http://schemas.microsoft.com/office/drawing/2014/main" id="{EC002A9E-6F0F-4CAC-A4D5-111BC88DD48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84096" y="1450448"/>
            <a:ext cx="3060095" cy="3948511"/>
          </a:xfrm>
          <a:prstGeom prst="rect">
            <a:avLst/>
          </a:prstGeom>
        </p:spPr>
      </p:pic>
      <p:sp>
        <p:nvSpPr>
          <p:cNvPr id="3" name="Content Placeholder 2">
            <a:extLst>
              <a:ext uri="{FF2B5EF4-FFF2-40B4-BE49-F238E27FC236}">
                <a16:creationId xmlns:a16="http://schemas.microsoft.com/office/drawing/2014/main" id="{4AABF0B6-9563-4131-B47F-7C5B714D50B5}"/>
              </a:ext>
            </a:extLst>
          </p:cNvPr>
          <p:cNvSpPr>
            <a:spLocks noGrp="1"/>
          </p:cNvSpPr>
          <p:nvPr>
            <p:ph sz="half" idx="1"/>
          </p:nvPr>
        </p:nvSpPr>
        <p:spPr>
          <a:xfrm>
            <a:off x="5911158" y="2446475"/>
            <a:ext cx="5383652" cy="3730488"/>
          </a:xfrm>
        </p:spPr>
        <p:txBody>
          <a:bodyPr vert="horz" lIns="91440" tIns="45720" rIns="91440" bIns="45720" rtlCol="0">
            <a:normAutofit fontScale="92500"/>
          </a:bodyPr>
          <a:lstStyle/>
          <a:p>
            <a:pPr marL="0" indent="0">
              <a:buNone/>
            </a:pPr>
            <a:r>
              <a:rPr lang="en-US" sz="2400" b="1" dirty="0"/>
              <a:t>Physical abuse is a </a:t>
            </a:r>
            <a:r>
              <a:rPr lang="en-US" sz="2400" b="1" u="sng" dirty="0"/>
              <a:t>non-accidental</a:t>
            </a:r>
            <a:r>
              <a:rPr lang="en-US" sz="2400" b="1" dirty="0"/>
              <a:t> injury. </a:t>
            </a:r>
          </a:p>
          <a:p>
            <a:pPr marL="0" indent="0">
              <a:buNone/>
            </a:pPr>
            <a:r>
              <a:rPr lang="en-US" sz="2400" dirty="0"/>
              <a:t>Physical abuse indicators may include:</a:t>
            </a:r>
          </a:p>
          <a:p>
            <a:r>
              <a:rPr lang="en-US" sz="2400" dirty="0"/>
              <a:t>Bruises</a:t>
            </a:r>
          </a:p>
          <a:p>
            <a:pPr lvl="1">
              <a:buFont typeface="Wingdings" panose="05000000000000000000" pitchFamily="2" charset="2"/>
              <a:buChar char="§"/>
            </a:pPr>
            <a:r>
              <a:rPr lang="en-US" sz="2000" dirty="0"/>
              <a:t>Bruises on an infant are suspicious for abuse</a:t>
            </a:r>
            <a:r>
              <a:rPr lang="en-US" sz="2000" i="1" dirty="0"/>
              <a:t>.</a:t>
            </a:r>
            <a:r>
              <a:rPr lang="en-US" sz="2000" dirty="0"/>
              <a:t> </a:t>
            </a:r>
          </a:p>
          <a:p>
            <a:r>
              <a:rPr lang="en-US" sz="2400" dirty="0"/>
              <a:t>Burns</a:t>
            </a:r>
          </a:p>
          <a:p>
            <a:r>
              <a:rPr lang="en-US" sz="2400" dirty="0"/>
              <a:t>Broken bones</a:t>
            </a:r>
          </a:p>
          <a:p>
            <a:r>
              <a:rPr lang="en-US" sz="2400" dirty="0"/>
              <a:t>Injuries that are patterned, would not occur through normal play, and are symmetric on multiple planes of the body</a:t>
            </a:r>
          </a:p>
          <a:p>
            <a:endParaRPr lang="en-US" sz="2400" dirty="0"/>
          </a:p>
        </p:txBody>
      </p:sp>
      <p:sp>
        <p:nvSpPr>
          <p:cNvPr id="6" name="Slide Number Placeholder 5">
            <a:extLst>
              <a:ext uri="{FF2B5EF4-FFF2-40B4-BE49-F238E27FC236}">
                <a16:creationId xmlns:a16="http://schemas.microsoft.com/office/drawing/2014/main" id="{5DACC088-E9AE-4608-8AEC-D2B7138116F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FE5B314-58A9-4623-AD68-5EFC893E35A3}" type="slidenum">
              <a:rPr lang="en-US">
                <a:solidFill>
                  <a:prstClr val="black">
                    <a:tint val="75000"/>
                  </a:prstClr>
                </a:solidFill>
              </a:rPr>
              <a:pPr>
                <a:spcAft>
                  <a:spcPts val="600"/>
                </a:spcAft>
              </a:pPr>
              <a:t>8</a:t>
            </a:fld>
            <a:endParaRPr lang="en-US">
              <a:solidFill>
                <a:prstClr val="black">
                  <a:tint val="75000"/>
                </a:prstClr>
              </a:solidFill>
            </a:endParaRPr>
          </a:p>
        </p:txBody>
      </p:sp>
    </p:spTree>
    <p:extLst>
      <p:ext uri="{BB962C8B-B14F-4D97-AF65-F5344CB8AC3E}">
        <p14:creationId xmlns:p14="http://schemas.microsoft.com/office/powerpoint/2010/main" val="1068584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C4CE47-D0BC-40A0-9EAF-BDC833B23EF2}"/>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Non-Accidental vs. Accidental </a:t>
            </a:r>
          </a:p>
        </p:txBody>
      </p:sp>
      <p:sp>
        <p:nvSpPr>
          <p:cNvPr id="3" name="Content Placeholder 2">
            <a:extLst>
              <a:ext uri="{FF2B5EF4-FFF2-40B4-BE49-F238E27FC236}">
                <a16:creationId xmlns:a16="http://schemas.microsoft.com/office/drawing/2014/main" id="{1E117CE5-7C13-404F-AE6D-92FF34221178}"/>
              </a:ext>
            </a:extLst>
          </p:cNvPr>
          <p:cNvSpPr>
            <a:spLocks noGrp="1"/>
          </p:cNvSpPr>
          <p:nvPr>
            <p:ph sz="half" idx="1"/>
          </p:nvPr>
        </p:nvSpPr>
        <p:spPr>
          <a:xfrm>
            <a:off x="4380855" y="1412489"/>
            <a:ext cx="3427283" cy="4363844"/>
          </a:xfrm>
        </p:spPr>
        <p:txBody>
          <a:bodyPr>
            <a:normAutofit/>
          </a:bodyPr>
          <a:lstStyle/>
          <a:p>
            <a:pPr marL="0" indent="0">
              <a:buNone/>
            </a:pPr>
            <a:r>
              <a:rPr lang="en-US" sz="2400" u="sng" dirty="0"/>
              <a:t>Non-Accidental </a:t>
            </a:r>
          </a:p>
          <a:p>
            <a:r>
              <a:rPr lang="en-US" sz="2400" dirty="0"/>
              <a:t>Parent or other household member hit or shook a child hard enough to cause injury. </a:t>
            </a:r>
          </a:p>
          <a:p>
            <a:r>
              <a:rPr lang="en-US" sz="2400" dirty="0"/>
              <a:t>Injuries are inconsistent with the explanation provided. </a:t>
            </a:r>
          </a:p>
          <a:p>
            <a:r>
              <a:rPr lang="en-US" sz="2400" dirty="0"/>
              <a:t>Bruising on an infant may be suspicious for abuse.</a:t>
            </a:r>
          </a:p>
          <a:p>
            <a:pPr marL="0" indent="0">
              <a:buNone/>
            </a:pPr>
            <a:endParaRPr lang="en-US" sz="2000" dirty="0"/>
          </a:p>
          <a:p>
            <a:endParaRPr lang="en-US" sz="2000" dirty="0"/>
          </a:p>
          <a:p>
            <a:endParaRPr lang="en-US" sz="2000" dirty="0"/>
          </a:p>
        </p:txBody>
      </p:sp>
      <p:cxnSp>
        <p:nvCxnSpPr>
          <p:cNvPr id="27" name="Straight Connector 26">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8DE4E07-17F0-46D5-B3D4-1210D2502237}"/>
              </a:ext>
            </a:extLst>
          </p:cNvPr>
          <p:cNvSpPr>
            <a:spLocks noGrp="1"/>
          </p:cNvSpPr>
          <p:nvPr>
            <p:ph sz="half" idx="2"/>
          </p:nvPr>
        </p:nvSpPr>
        <p:spPr>
          <a:xfrm>
            <a:off x="8451604" y="1412489"/>
            <a:ext cx="3197701" cy="4363844"/>
          </a:xfrm>
        </p:spPr>
        <p:txBody>
          <a:bodyPr>
            <a:normAutofit/>
          </a:bodyPr>
          <a:lstStyle/>
          <a:p>
            <a:pPr marL="0" indent="0">
              <a:buNone/>
            </a:pPr>
            <a:r>
              <a:rPr lang="en-US" sz="2400" u="sng" dirty="0"/>
              <a:t>Accidental </a:t>
            </a:r>
          </a:p>
          <a:p>
            <a:r>
              <a:rPr lang="en-US" sz="2400" dirty="0"/>
              <a:t>Child was injured during normal child play. </a:t>
            </a:r>
          </a:p>
          <a:p>
            <a:r>
              <a:rPr lang="en-US" sz="2400" dirty="0"/>
              <a:t>Parent or other household member inadvertently injured the child. </a:t>
            </a:r>
          </a:p>
        </p:txBody>
      </p:sp>
      <p:sp>
        <p:nvSpPr>
          <p:cNvPr id="6" name="Slide Number Placeholder 5">
            <a:extLst>
              <a:ext uri="{FF2B5EF4-FFF2-40B4-BE49-F238E27FC236}">
                <a16:creationId xmlns:a16="http://schemas.microsoft.com/office/drawing/2014/main" id="{043CE95C-D38F-4F96-9F14-66B5CA99DFF4}"/>
              </a:ext>
            </a:extLst>
          </p:cNvPr>
          <p:cNvSpPr>
            <a:spLocks noGrp="1"/>
          </p:cNvSpPr>
          <p:nvPr>
            <p:ph type="sldNum" sz="quarter" idx="12"/>
          </p:nvPr>
        </p:nvSpPr>
        <p:spPr>
          <a:xfrm>
            <a:off x="9202366" y="6356350"/>
            <a:ext cx="2151434" cy="365125"/>
          </a:xfrm>
        </p:spPr>
        <p:txBody>
          <a:bodyPr>
            <a:normAutofit/>
          </a:bodyPr>
          <a:lstStyle/>
          <a:p>
            <a:pPr>
              <a:spcAft>
                <a:spcPts val="600"/>
              </a:spcAft>
            </a:pPr>
            <a:fld id="{EFE5B314-58A9-4623-AD68-5EFC893E35A3}" type="slidenum">
              <a:rPr lang="en-US"/>
              <a:pPr>
                <a:spcAft>
                  <a:spcPts val="600"/>
                </a:spcAft>
              </a:pPr>
              <a:t>9</a:t>
            </a:fld>
            <a:endParaRPr lang="en-US"/>
          </a:p>
        </p:txBody>
      </p:sp>
    </p:spTree>
    <p:extLst>
      <p:ext uri="{BB962C8B-B14F-4D97-AF65-F5344CB8AC3E}">
        <p14:creationId xmlns:p14="http://schemas.microsoft.com/office/powerpoint/2010/main" val="3399007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4379</Words>
  <Application>Microsoft Office PowerPoint</Application>
  <PresentationFormat>Widescreen</PresentationFormat>
  <Paragraphs>443</Paragraphs>
  <Slides>39</Slides>
  <Notes>36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Courier New</vt:lpstr>
      <vt:lpstr>Wingdings</vt:lpstr>
      <vt:lpstr>Office Theme</vt:lpstr>
      <vt:lpstr> </vt:lpstr>
      <vt:lpstr>Name of Local Organization</vt:lpstr>
      <vt:lpstr>Training Objectives</vt:lpstr>
      <vt:lpstr>State Law Child Protection Law,  1975 PA 238</vt:lpstr>
      <vt:lpstr>Mandated Reporters</vt:lpstr>
      <vt:lpstr>Types of Child Abuse and Neglect</vt:lpstr>
      <vt:lpstr>State Law: Definition of Child Abuse </vt:lpstr>
      <vt:lpstr>Recognizing Physical Abuse</vt:lpstr>
      <vt:lpstr>Non-Accidental vs. Accidental </vt:lpstr>
      <vt:lpstr>Recognizing Mental Injury</vt:lpstr>
      <vt:lpstr>Recognizing Mental Injury</vt:lpstr>
      <vt:lpstr>Recognizing Sexual Abuse or Sexual Exploitation</vt:lpstr>
      <vt:lpstr>Recognizing Sexual Abuse</vt:lpstr>
      <vt:lpstr>Human Trafficking</vt:lpstr>
      <vt:lpstr>Human Trafficking Indicators </vt:lpstr>
      <vt:lpstr>Recognizing Maltreatment</vt:lpstr>
      <vt:lpstr>State Law:  Definition of Child Neglect</vt:lpstr>
      <vt:lpstr>Recognizing Neglect</vt:lpstr>
      <vt:lpstr>Concerns That Do Not Involve Neglect</vt:lpstr>
      <vt:lpstr>Substance Use Concerns  </vt:lpstr>
      <vt:lpstr>What is NOT investigated? </vt:lpstr>
      <vt:lpstr>Disproportionality </vt:lpstr>
      <vt:lpstr>Communities Protecting Children</vt:lpstr>
      <vt:lpstr>Prevention</vt:lpstr>
      <vt:lpstr>Goals of CPS </vt:lpstr>
      <vt:lpstr>How to Respond When A Child Tells You Something Happened Abuse or Neglect</vt:lpstr>
      <vt:lpstr>Reporting Concerns</vt:lpstr>
      <vt:lpstr>Ways to Report</vt:lpstr>
      <vt:lpstr>Detailed Reporting Requirements</vt:lpstr>
      <vt:lpstr>Provide as much detail as possible when making a report </vt:lpstr>
      <vt:lpstr>State Law Protections for Reporters </vt:lpstr>
      <vt:lpstr>PowerPoint Presentation</vt:lpstr>
      <vt:lpstr>Reporting: Centralized Intake</vt:lpstr>
      <vt:lpstr>Reporting DHS-3200 Form</vt:lpstr>
      <vt:lpstr>Next Steps for CPS</vt:lpstr>
      <vt:lpstr>Next Steps for CPS</vt:lpstr>
      <vt:lpstr>Investigating Next Steps for CPS</vt:lpstr>
      <vt:lpstr>Outcomes of CPS Investigations</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Mandated Reporter Training Presentation</dc:title>
  <dc:creator>Michigan Department of Health and Human Services</dc:creator>
  <cp:lastModifiedBy>Sanders, Neila (DHHS)</cp:lastModifiedBy>
  <cp:revision>18</cp:revision>
  <dcterms:created xsi:type="dcterms:W3CDTF">2020-05-19T19:41:31Z</dcterms:created>
  <dcterms:modified xsi:type="dcterms:W3CDTF">2021-09-09T23:09:59Z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2021-09-09T21:53:35Z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09a67292-a9f3-47dc-97bd-11433e341710</vt:lpwstr>
  </property>
  <property fmtid="{D5CDD505-2E9C-101B-9397-08002B2CF9AE}" pid="8" name="MSIP_Label_3a2fed65-62e7-46ea-af74-187e0c17143a_ContentBits">
    <vt:lpwstr>0</vt:lpwstr>
  </property>
</Properties>
</file>