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9" r:id="rId3"/>
    <p:sldId id="282" r:id="rId4"/>
    <p:sldId id="260" r:id="rId5"/>
    <p:sldId id="261" r:id="rId6"/>
    <p:sldId id="273" r:id="rId7"/>
    <p:sldId id="262" r:id="rId8"/>
    <p:sldId id="264" r:id="rId9"/>
    <p:sldId id="263" r:id="rId10"/>
    <p:sldId id="265" r:id="rId11"/>
    <p:sldId id="280" r:id="rId12"/>
    <p:sldId id="274" r:id="rId13"/>
    <p:sldId id="270" r:id="rId14"/>
    <p:sldId id="283" r:id="rId15"/>
    <p:sldId id="275" r:id="rId16"/>
    <p:sldId id="28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6" autoAdjust="0"/>
    <p:restoredTop sz="79005" autoAdjust="0"/>
  </p:normalViewPr>
  <p:slideViewPr>
    <p:cSldViewPr snapToGrid="0">
      <p:cViewPr varScale="1">
        <p:scale>
          <a:sx n="81" d="100"/>
          <a:sy n="81" d="100"/>
        </p:scale>
        <p:origin x="114" y="8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6BA656-F38E-41DF-872F-CCFA0E51C652}"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AED3E-9EA2-436F-9A7B-CA0698B44702}" type="slidenum">
              <a:rPr lang="en-US" smtClean="0"/>
              <a:t>‹#›</a:t>
            </a:fld>
            <a:endParaRPr lang="en-US"/>
          </a:p>
        </p:txBody>
      </p:sp>
    </p:spTree>
    <p:extLst>
      <p:ext uri="{BB962C8B-B14F-4D97-AF65-F5344CB8AC3E}">
        <p14:creationId xmlns:p14="http://schemas.microsoft.com/office/powerpoint/2010/main" val="1067527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t>Thank you, commissioners.   It is always a pleasure to share with you some of the work we do to promote aviation safety.  It has been several years since I have presented an update on our airspace permitting requirements, so I appreciate the offer to share this information with you.   </a:t>
            </a:r>
          </a:p>
        </p:txBody>
      </p:sp>
      <p:sp>
        <p:nvSpPr>
          <p:cNvPr id="4" name="Slide Number Placeholder 3"/>
          <p:cNvSpPr>
            <a:spLocks noGrp="1"/>
          </p:cNvSpPr>
          <p:nvPr>
            <p:ph type="sldNum" sz="quarter" idx="5"/>
          </p:nvPr>
        </p:nvSpPr>
        <p:spPr/>
        <p:txBody>
          <a:bodyPr/>
          <a:lstStyle/>
          <a:p>
            <a:fld id="{F9EAED3E-9EA2-436F-9A7B-CA0698B44702}" type="slidenum">
              <a:rPr lang="en-US" smtClean="0"/>
              <a:t>1</a:t>
            </a:fld>
            <a:endParaRPr lang="en-US"/>
          </a:p>
        </p:txBody>
      </p:sp>
    </p:spTree>
    <p:extLst>
      <p:ext uri="{BB962C8B-B14F-4D97-AF65-F5344CB8AC3E}">
        <p14:creationId xmlns:p14="http://schemas.microsoft.com/office/powerpoint/2010/main" val="689062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tool is simple to use and only requires that you provide coordinate information and elevations.</a:t>
            </a:r>
          </a:p>
          <a:p>
            <a:endParaRPr lang="en-US" dirty="0"/>
          </a:p>
          <a:p>
            <a:r>
              <a:rPr lang="en-US" dirty="0"/>
              <a:t>Unfortunately, the system does have a few issues when analyzing the filing requirements in proximity to airports with instrument approach procedures.  If any error occurs, the system will send a notice that “the FAA request that you file”.  The FAA is aware of the issue and we offer assistance to applicants when this is encountered, and they bring it to our attention.  We </a:t>
            </a:r>
            <a:r>
              <a:rPr lang="en-US" dirty="0" err="1"/>
              <a:t>ofter</a:t>
            </a:r>
            <a:r>
              <a:rPr lang="en-US" dirty="0"/>
              <a:t> run a preliminary analysis with our software program ASM.</a:t>
            </a:r>
          </a:p>
        </p:txBody>
      </p:sp>
      <p:sp>
        <p:nvSpPr>
          <p:cNvPr id="4" name="Slide Number Placeholder 3"/>
          <p:cNvSpPr>
            <a:spLocks noGrp="1"/>
          </p:cNvSpPr>
          <p:nvPr>
            <p:ph type="sldNum" sz="quarter" idx="5"/>
          </p:nvPr>
        </p:nvSpPr>
        <p:spPr/>
        <p:txBody>
          <a:bodyPr/>
          <a:lstStyle/>
          <a:p>
            <a:fld id="{F9EAED3E-9EA2-436F-9A7B-CA0698B44702}" type="slidenum">
              <a:rPr lang="en-US" smtClean="0"/>
              <a:t>10</a:t>
            </a:fld>
            <a:endParaRPr lang="en-US"/>
          </a:p>
        </p:txBody>
      </p:sp>
    </p:spTree>
    <p:extLst>
      <p:ext uri="{BB962C8B-B14F-4D97-AF65-F5344CB8AC3E}">
        <p14:creationId xmlns:p14="http://schemas.microsoft.com/office/powerpoint/2010/main" val="4118115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MDOT Aero staff play such an important role in the process assisting all parties through this process and we try to start that at day one.</a:t>
            </a:r>
          </a:p>
          <a:p>
            <a:pPr marL="171450" indent="-171450">
              <a:buFont typeface="Arial" panose="020B0604020202020204" pitchFamily="34" charset="0"/>
              <a:buChar char="•"/>
            </a:pPr>
            <a:r>
              <a:rPr lang="en-US" dirty="0"/>
              <a:t>As I already discussed, we assist with the application process from the very beginning</a:t>
            </a:r>
          </a:p>
          <a:p>
            <a:pPr marL="171450" indent="-171450">
              <a:buFont typeface="Arial" panose="020B0604020202020204" pitchFamily="34" charset="0"/>
              <a:buChar char="•"/>
            </a:pPr>
            <a:r>
              <a:rPr lang="en-US" dirty="0"/>
              <a:t>We offer to be a Liaison for airport zoning issues</a:t>
            </a:r>
          </a:p>
          <a:p>
            <a:pPr marL="171450" indent="-171450">
              <a:buFont typeface="Arial" panose="020B0604020202020204" pitchFamily="34" charset="0"/>
              <a:buChar char="•"/>
            </a:pPr>
            <a:r>
              <a:rPr lang="en-US" dirty="0"/>
              <a:t>Typically, we are the Liaison for the applicant as they navigate the  FAA extended study process</a:t>
            </a:r>
          </a:p>
          <a:p>
            <a:pPr marL="171450" indent="-171450">
              <a:buFont typeface="Arial" panose="020B0604020202020204" pitchFamily="34" charset="0"/>
              <a:buChar char="•"/>
            </a:pPr>
            <a:r>
              <a:rPr lang="en-US" dirty="0"/>
              <a:t>We continual participate in Outreach programs target to assist airport sponsors and concerned citizens with all matters related to airspace protection and airport zoning issues. </a:t>
            </a:r>
          </a:p>
          <a:p>
            <a:pPr marL="171450" indent="-171450">
              <a:buFont typeface="Arial" panose="020B0604020202020204" pitchFamily="34" charset="0"/>
              <a:buChar char="•"/>
            </a:pPr>
            <a:r>
              <a:rPr lang="en-US" dirty="0"/>
              <a:t>Through outreach and education, we promote a better understanding of the requirements early in the development of off airport projects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AED3E-9EA2-436F-9A7B-CA0698B447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2146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total Tall Structure process takes approximately 60 days. It can take longer if the FAA issues a Notice of Presumed Hazard, or if the structure penetrates a surface and a public comment period is required as part of an extended studies</a:t>
            </a:r>
          </a:p>
          <a:p>
            <a:endParaRPr lang="en-US" dirty="0"/>
          </a:p>
          <a:p>
            <a:r>
              <a:rPr lang="en-US" dirty="0"/>
              <a:t>Temporary construction equipment typically is processed in a shorter time period as short-term mitigation is much easier to coordinate than permanent restrictions or airspace modifications.</a:t>
            </a:r>
          </a:p>
        </p:txBody>
      </p:sp>
      <p:sp>
        <p:nvSpPr>
          <p:cNvPr id="4" name="Slide Number Placeholder 3"/>
          <p:cNvSpPr>
            <a:spLocks noGrp="1"/>
          </p:cNvSpPr>
          <p:nvPr>
            <p:ph type="sldNum" sz="quarter" idx="10"/>
          </p:nvPr>
        </p:nvSpPr>
        <p:spPr/>
        <p:txBody>
          <a:bodyPr/>
          <a:lstStyle/>
          <a:p>
            <a:fld id="{F9EAED3E-9EA2-436F-9A7B-CA0698B44702}" type="slidenum">
              <a:rPr lang="en-US" smtClean="0"/>
              <a:t>12</a:t>
            </a:fld>
            <a:endParaRPr lang="en-US"/>
          </a:p>
        </p:txBody>
      </p:sp>
    </p:spTree>
    <p:extLst>
      <p:ext uri="{BB962C8B-B14F-4D97-AF65-F5344CB8AC3E}">
        <p14:creationId xmlns:p14="http://schemas.microsoft.com/office/powerpoint/2010/main" val="435412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EAED3E-9EA2-436F-9A7B-CA0698B44702}" type="slidenum">
              <a:rPr lang="en-US" smtClean="0"/>
              <a:t>13</a:t>
            </a:fld>
            <a:endParaRPr lang="en-US"/>
          </a:p>
        </p:txBody>
      </p:sp>
    </p:spTree>
    <p:extLst>
      <p:ext uri="{BB962C8B-B14F-4D97-AF65-F5344CB8AC3E}">
        <p14:creationId xmlns:p14="http://schemas.microsoft.com/office/powerpoint/2010/main" val="3960320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community outreach, airport manager/sponsor training as well as many partnerships with the FAA and local zoning administrators, compliance is near an all-time high.  The use of GPS, GIS software and mapping programs has greatly increased our ability to response more efficiently to request.  This directly improves compliance rates.</a:t>
            </a:r>
          </a:p>
        </p:txBody>
      </p:sp>
      <p:sp>
        <p:nvSpPr>
          <p:cNvPr id="4" name="Slide Number Placeholder 3"/>
          <p:cNvSpPr>
            <a:spLocks noGrp="1"/>
          </p:cNvSpPr>
          <p:nvPr>
            <p:ph type="sldNum" sz="quarter" idx="10"/>
          </p:nvPr>
        </p:nvSpPr>
        <p:spPr/>
        <p:txBody>
          <a:bodyPr/>
          <a:lstStyle/>
          <a:p>
            <a:fld id="{F9EAED3E-9EA2-436F-9A7B-CA0698B44702}" type="slidenum">
              <a:rPr lang="en-US" smtClean="0"/>
              <a:t>14</a:t>
            </a:fld>
            <a:endParaRPr lang="en-US"/>
          </a:p>
        </p:txBody>
      </p:sp>
    </p:spTree>
    <p:extLst>
      <p:ext uri="{BB962C8B-B14F-4D97-AF65-F5344CB8AC3E}">
        <p14:creationId xmlns:p14="http://schemas.microsoft.com/office/powerpoint/2010/main" val="7142380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EAED3E-9EA2-436F-9A7B-CA0698B44702}" type="slidenum">
              <a:rPr lang="en-US" smtClean="0"/>
              <a:t>15</a:t>
            </a:fld>
            <a:endParaRPr lang="en-US"/>
          </a:p>
        </p:txBody>
      </p:sp>
    </p:spTree>
    <p:extLst>
      <p:ext uri="{BB962C8B-B14F-4D97-AF65-F5344CB8AC3E}">
        <p14:creationId xmlns:p14="http://schemas.microsoft.com/office/powerpoint/2010/main" val="534467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AED3E-9EA2-436F-9A7B-CA0698B447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7626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From cell phone towers, buildings near airports, power lines, wild turbines  or even highway construction projects there is competing interest for the airspace surrounding our public use airports.  </a:t>
            </a:r>
          </a:p>
          <a:p>
            <a:endParaRPr lang="en-US" dirty="0"/>
          </a:p>
          <a:p>
            <a:r>
              <a:rPr lang="en-US" dirty="0"/>
              <a:t>Both public and private groups have interest in developing the land and areas around airports, or in close proximity, and heights to flyways.  </a:t>
            </a:r>
          </a:p>
          <a:p>
            <a:endParaRPr lang="en-US" dirty="0"/>
          </a:p>
          <a:p>
            <a:r>
              <a:rPr lang="en-US" dirty="0"/>
              <a:t>I want to start with a brief overview of the rules and regulations of various agencies and then discuss the coordination process to get to a final determination to issue or deny a permit.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AED3E-9EA2-436F-9A7B-CA0698B447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301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There are multiple rules, regulations laws that are enforced by multiple agencies that regulate height restrictions and land use controls.  </a:t>
            </a:r>
          </a:p>
          <a:p>
            <a:pPr marL="171450" indent="-171450">
              <a:buFont typeface="Arial" panose="020B0604020202020204" pitchFamily="34" charset="0"/>
              <a:buChar char="•"/>
            </a:pPr>
            <a:r>
              <a:rPr lang="en-US" dirty="0"/>
              <a:t>FAA issues a determination that is not enforceable (they only control how pilots fly and airports operate)</a:t>
            </a:r>
          </a:p>
          <a:p>
            <a:pPr marL="171450" indent="-171450">
              <a:buFont typeface="Arial" panose="020B0604020202020204" pitchFamily="34" charset="0"/>
              <a:buChar char="•"/>
            </a:pPr>
            <a:r>
              <a:rPr lang="en-US" dirty="0"/>
              <a:t>Local agencies can control zoning, but height restrictions must be based on a plan approved by the commission (AIRPORT Approach Plan)</a:t>
            </a:r>
          </a:p>
          <a:p>
            <a:pPr marL="171450" indent="-171450">
              <a:buFont typeface="Arial" panose="020B0604020202020204" pitchFamily="34" charset="0"/>
              <a:buChar char="•"/>
            </a:pPr>
            <a:r>
              <a:rPr lang="en-US" dirty="0"/>
              <a:t>Airport Zoning is the only regulation that controls land use </a:t>
            </a:r>
          </a:p>
          <a:p>
            <a:pPr marL="171450" indent="-171450">
              <a:buFont typeface="Arial" panose="020B0604020202020204" pitchFamily="34" charset="0"/>
              <a:buChar char="•"/>
            </a:pPr>
            <a:r>
              <a:rPr lang="en-US" dirty="0"/>
              <a:t>But only one agency can issue a permit and that is the MAC  that delegates the authority to the Office of Aeronautics.  </a:t>
            </a:r>
          </a:p>
          <a:p>
            <a:pPr marL="171450" indent="-171450">
              <a:buFont typeface="Arial" panose="020B0604020202020204" pitchFamily="34" charset="0"/>
              <a:buChar char="•"/>
            </a:pPr>
            <a:endParaRPr lang="en-US" dirty="0"/>
          </a:p>
          <a:p>
            <a:r>
              <a:rPr lang="en-US" dirty="0"/>
              <a:t>Since 1945 Michigan recognized the need to protect people in the air and on the ground in the areas surrounding airports and flyways.  Eventually this led to additional protection offered through airport zoning enacted in 1950.  Over the next several years a better understanding of safety requirements led to the adoption of the Michigan Tall Structures Act in 1959.  Soon after in 1960, the FAA include Part 77 within the code of federal regulations.  Over the years the courts helped define the roles of the Federal, State and Local controls.  Each has their place and when coordinated, in my opinion, works very well.</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EAED3E-9EA2-436F-9A7B-CA0698B4470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4342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with defining what structures and heights need to be filed?  </a:t>
            </a:r>
          </a:p>
          <a:p>
            <a:endParaRPr lang="en-US" dirty="0"/>
          </a:p>
          <a:p>
            <a:r>
              <a:rPr lang="en-US" dirty="0"/>
              <a:t>First Anything over 200’ AGL a</a:t>
            </a:r>
          </a:p>
          <a:p>
            <a:endParaRPr lang="en-US" dirty="0"/>
          </a:p>
          <a:p>
            <a:r>
              <a:rPr lang="en-US" dirty="0"/>
              <a:t>Then we move to any structure within 20,000’ of an airport, but only if it exceed a 1:100 imaginary surface from the nearest point on the nearest runway.</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9EAED3E-9EA2-436F-9A7B-CA0698B44702}" type="slidenum">
              <a:rPr lang="en-US" smtClean="0"/>
              <a:t>4</a:t>
            </a:fld>
            <a:endParaRPr lang="en-US"/>
          </a:p>
        </p:txBody>
      </p:sp>
    </p:spTree>
    <p:extLst>
      <p:ext uri="{BB962C8B-B14F-4D97-AF65-F5344CB8AC3E}">
        <p14:creationId xmlns:p14="http://schemas.microsoft.com/office/powerpoint/2010/main" val="1333462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very similar to FAA Part 77.  The only difference is with temporary structures or a shielded structure</a:t>
            </a:r>
          </a:p>
        </p:txBody>
      </p:sp>
      <p:sp>
        <p:nvSpPr>
          <p:cNvPr id="4" name="Slide Number Placeholder 3"/>
          <p:cNvSpPr>
            <a:spLocks noGrp="1"/>
          </p:cNvSpPr>
          <p:nvPr>
            <p:ph type="sldNum" sz="quarter" idx="5"/>
          </p:nvPr>
        </p:nvSpPr>
        <p:spPr/>
        <p:txBody>
          <a:bodyPr/>
          <a:lstStyle/>
          <a:p>
            <a:fld id="{F9EAED3E-9EA2-436F-9A7B-CA0698B44702}" type="slidenum">
              <a:rPr lang="en-US" smtClean="0"/>
              <a:t>5</a:t>
            </a:fld>
            <a:endParaRPr lang="en-US"/>
          </a:p>
        </p:txBody>
      </p:sp>
    </p:spTree>
    <p:extLst>
      <p:ext uri="{BB962C8B-B14F-4D97-AF65-F5344CB8AC3E}">
        <p14:creationId xmlns:p14="http://schemas.microsoft.com/office/powerpoint/2010/main" val="4035647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request of the FAA and NTSB, many States including Michigan adopted an amendment to their Tall Structures Act to include MET Towers.  This changed the notice criteria and set standards more the marking of these structures that posed potential danger to aerial </a:t>
            </a:r>
            <a:r>
              <a:rPr lang="en-US" dirty="0" err="1"/>
              <a:t>applicatiors</a:t>
            </a:r>
            <a:r>
              <a:rPr lang="en-US" dirty="0"/>
              <a:t>.</a:t>
            </a:r>
          </a:p>
        </p:txBody>
      </p:sp>
      <p:sp>
        <p:nvSpPr>
          <p:cNvPr id="4" name="Slide Number Placeholder 3"/>
          <p:cNvSpPr>
            <a:spLocks noGrp="1"/>
          </p:cNvSpPr>
          <p:nvPr>
            <p:ph type="sldNum" sz="quarter" idx="10"/>
          </p:nvPr>
        </p:nvSpPr>
        <p:spPr/>
        <p:txBody>
          <a:bodyPr/>
          <a:lstStyle/>
          <a:p>
            <a:fld id="{F9EAED3E-9EA2-436F-9A7B-CA0698B44702}" type="slidenum">
              <a:rPr lang="en-US" smtClean="0"/>
              <a:t>6</a:t>
            </a:fld>
            <a:endParaRPr lang="en-US"/>
          </a:p>
        </p:txBody>
      </p:sp>
    </p:spTree>
    <p:extLst>
      <p:ext uri="{BB962C8B-B14F-4D97-AF65-F5344CB8AC3E}">
        <p14:creationId xmlns:p14="http://schemas.microsoft.com/office/powerpoint/2010/main" val="2093025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Local ordinance with the ability to grant variances to both height and land use.  These plans are based on a MAC approved approach plan so the height restrictions are consistent throughout the State.</a:t>
            </a:r>
          </a:p>
        </p:txBody>
      </p:sp>
      <p:sp>
        <p:nvSpPr>
          <p:cNvPr id="4" name="Slide Number Placeholder 3"/>
          <p:cNvSpPr>
            <a:spLocks noGrp="1"/>
          </p:cNvSpPr>
          <p:nvPr>
            <p:ph type="sldNum" sz="quarter" idx="5"/>
          </p:nvPr>
        </p:nvSpPr>
        <p:spPr/>
        <p:txBody>
          <a:bodyPr/>
          <a:lstStyle/>
          <a:p>
            <a:fld id="{F9EAED3E-9EA2-436F-9A7B-CA0698B44702}" type="slidenum">
              <a:rPr lang="en-US" smtClean="0"/>
              <a:t>7</a:t>
            </a:fld>
            <a:endParaRPr lang="en-US"/>
          </a:p>
        </p:txBody>
      </p:sp>
    </p:spTree>
    <p:extLst>
      <p:ext uri="{BB962C8B-B14F-4D97-AF65-F5344CB8AC3E}">
        <p14:creationId xmlns:p14="http://schemas.microsoft.com/office/powerpoint/2010/main" val="182678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process typically starts with our partners at the FAA, however our office offers assistance to first time users of the on-line filing system.  Once the on-line filing is completed, the data sharing agreement with the FAA allows our airspace team to download application information and the State and Local process then runs concurrently saving substantial time.  We are at a point now that we can often offer same day service once the FAA has issued their final determination. </a:t>
            </a:r>
          </a:p>
        </p:txBody>
      </p:sp>
      <p:sp>
        <p:nvSpPr>
          <p:cNvPr id="4" name="Slide Number Placeholder 3"/>
          <p:cNvSpPr>
            <a:spLocks noGrp="1"/>
          </p:cNvSpPr>
          <p:nvPr>
            <p:ph type="sldNum" sz="quarter" idx="5"/>
          </p:nvPr>
        </p:nvSpPr>
        <p:spPr/>
        <p:txBody>
          <a:bodyPr/>
          <a:lstStyle/>
          <a:p>
            <a:fld id="{F9EAED3E-9EA2-436F-9A7B-CA0698B44702}" type="slidenum">
              <a:rPr lang="en-US" smtClean="0"/>
              <a:t>8</a:t>
            </a:fld>
            <a:endParaRPr lang="en-US"/>
          </a:p>
        </p:txBody>
      </p:sp>
    </p:spTree>
    <p:extLst>
      <p:ext uri="{BB962C8B-B14F-4D97-AF65-F5344CB8AC3E}">
        <p14:creationId xmlns:p14="http://schemas.microsoft.com/office/powerpoint/2010/main" val="1408039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FAA has a very useful on-line </a:t>
            </a:r>
            <a:r>
              <a:rPr lang="en-US" dirty="0" err="1"/>
              <a:t>notic</a:t>
            </a:r>
            <a:r>
              <a:rPr lang="en-US" dirty="0"/>
              <a:t> criteria tool.</a:t>
            </a:r>
          </a:p>
        </p:txBody>
      </p:sp>
      <p:sp>
        <p:nvSpPr>
          <p:cNvPr id="4" name="Slide Number Placeholder 3"/>
          <p:cNvSpPr>
            <a:spLocks noGrp="1"/>
          </p:cNvSpPr>
          <p:nvPr>
            <p:ph type="sldNum" sz="quarter" idx="5"/>
          </p:nvPr>
        </p:nvSpPr>
        <p:spPr/>
        <p:txBody>
          <a:bodyPr/>
          <a:lstStyle/>
          <a:p>
            <a:fld id="{F9EAED3E-9EA2-436F-9A7B-CA0698B44702}" type="slidenum">
              <a:rPr lang="en-US" smtClean="0"/>
              <a:t>9</a:t>
            </a:fld>
            <a:endParaRPr lang="en-US"/>
          </a:p>
        </p:txBody>
      </p:sp>
    </p:spTree>
    <p:extLst>
      <p:ext uri="{BB962C8B-B14F-4D97-AF65-F5344CB8AC3E}">
        <p14:creationId xmlns:p14="http://schemas.microsoft.com/office/powerpoint/2010/main" val="702130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D667F-0888-4AC6-BC5F-45E3CC3997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7B4746-F195-4090-9060-F9A10162B8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FE9B46-3663-4AC6-9325-8DBFA9656D5A}"/>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5" name="Footer Placeholder 4">
            <a:extLst>
              <a:ext uri="{FF2B5EF4-FFF2-40B4-BE49-F238E27FC236}">
                <a16:creationId xmlns:a16="http://schemas.microsoft.com/office/drawing/2014/main" id="{842B8D8E-1E8B-4B7B-87E5-CA1FAC5070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FD7DD1-FDE8-4144-9AF1-F5B8F797E0CC}"/>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27369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589F5-2517-4967-9884-42A44EAF9E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7DB6BF-5C32-4709-B185-7DB739B2B4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FB3F15-2032-4356-9AF4-C3D02B6F9342}"/>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5" name="Footer Placeholder 4">
            <a:extLst>
              <a:ext uri="{FF2B5EF4-FFF2-40B4-BE49-F238E27FC236}">
                <a16:creationId xmlns:a16="http://schemas.microsoft.com/office/drawing/2014/main" id="{BBBA4C61-24F1-4723-9CD0-490CBFCD4C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E02F1E-97F0-4B26-836B-6ABE50E3F9A9}"/>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313416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342E7F-7708-4709-B2A4-56EE18DBCE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CAB7DF-BD0B-453F-8788-4E22561DBD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42939-7F29-44A3-8E1F-4D666FC6393B}"/>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5" name="Footer Placeholder 4">
            <a:extLst>
              <a:ext uri="{FF2B5EF4-FFF2-40B4-BE49-F238E27FC236}">
                <a16:creationId xmlns:a16="http://schemas.microsoft.com/office/drawing/2014/main" id="{873993F7-2F05-475A-981B-CE6DEF124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42A410-EE52-419C-9372-FEC4CB4F3824}"/>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188718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75570-73BB-4EF1-AEAA-B1AAD927A0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0B7A9C-9D17-49A4-978D-B4510B7C7A2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582B4A-FC3E-4836-9E64-DF40EF5A57B6}"/>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5" name="Footer Placeholder 4">
            <a:extLst>
              <a:ext uri="{FF2B5EF4-FFF2-40B4-BE49-F238E27FC236}">
                <a16:creationId xmlns:a16="http://schemas.microsoft.com/office/drawing/2014/main" id="{68F9ADE2-9ECB-484F-9C66-BD9FE8112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00E457-DCCF-4786-8BB0-D8CEFF8A94BF}"/>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325628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CC4C5-79DC-4076-8923-F1097F6F7D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4E5768-27AE-4DC0-A839-FAD1098ABD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253731-E09B-4890-8016-6E6EA71A85BF}"/>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5" name="Footer Placeholder 4">
            <a:extLst>
              <a:ext uri="{FF2B5EF4-FFF2-40B4-BE49-F238E27FC236}">
                <a16:creationId xmlns:a16="http://schemas.microsoft.com/office/drawing/2014/main" id="{A8A21B23-7DB4-4F3D-82D6-B636946018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D4C4AA-2D30-420A-A28C-3FCB641F937B}"/>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2998439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240B7-7835-451B-8666-BCF883086A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AD686E-52A1-4D4A-B9C7-255295E1A0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D4AEBF-FB22-4BBF-9CDA-216C0BD4048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20083D-C2D8-4E60-9A0A-95F4AEB5586C}"/>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6" name="Footer Placeholder 5">
            <a:extLst>
              <a:ext uri="{FF2B5EF4-FFF2-40B4-BE49-F238E27FC236}">
                <a16:creationId xmlns:a16="http://schemas.microsoft.com/office/drawing/2014/main" id="{7FC7BE1D-C9A7-4802-AA0E-130E4536AB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1F6E32-F386-4016-A023-25F35259C6F3}"/>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428686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5203A-498F-4E50-8B52-E4DDBEC06F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48612-8BCE-4E09-98A0-09F74274D6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A02A1A1-23A1-4F8B-83F6-8B21B343A86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785795-AB47-4E60-B855-364EE49D1F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54F066F-A941-4125-95DE-BDEFF15DF0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BC213B-A9BD-4059-B189-212556DCF868}"/>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8" name="Footer Placeholder 7">
            <a:extLst>
              <a:ext uri="{FF2B5EF4-FFF2-40B4-BE49-F238E27FC236}">
                <a16:creationId xmlns:a16="http://schemas.microsoft.com/office/drawing/2014/main" id="{0D2FEE66-CFC3-4523-91C5-856DDDA1E8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C459E7-17C1-4390-8DA7-C4C208EB0ECD}"/>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198362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4A4B5-CED3-4D20-B5A3-6350EAB149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D40B87-CAF7-4BFE-87EB-521BD84FB8F9}"/>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4" name="Footer Placeholder 3">
            <a:extLst>
              <a:ext uri="{FF2B5EF4-FFF2-40B4-BE49-F238E27FC236}">
                <a16:creationId xmlns:a16="http://schemas.microsoft.com/office/drawing/2014/main" id="{82AEE143-E314-43D9-8653-C378DC1710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01D71-726B-4399-928C-32E6B86FAC51}"/>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161247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06ED6A-1AFD-484E-BD56-AC6F498B7BB6}"/>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3" name="Footer Placeholder 2">
            <a:extLst>
              <a:ext uri="{FF2B5EF4-FFF2-40B4-BE49-F238E27FC236}">
                <a16:creationId xmlns:a16="http://schemas.microsoft.com/office/drawing/2014/main" id="{DF2BE8B8-8AEB-4C95-A196-9E12478A5B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7AF15B-A2D3-4A33-BA96-1B9339B68A05}"/>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130576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7F95C-AD4A-4619-A105-199AE9020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646044-2190-4D33-8A4D-01CBC5BD5B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C3F138-0425-4D7E-973D-FBFE0F4AF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7BBEAB-CB57-4880-AE81-CFF71DBD7E3E}"/>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6" name="Footer Placeholder 5">
            <a:extLst>
              <a:ext uri="{FF2B5EF4-FFF2-40B4-BE49-F238E27FC236}">
                <a16:creationId xmlns:a16="http://schemas.microsoft.com/office/drawing/2014/main" id="{80C2456E-6376-4991-AE05-C96A42726E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6FECE7-999A-40A3-B192-DDC851023456}"/>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3193210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02F1D-0AE0-4281-A0BC-CF8E9D561C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1B097D-995B-4F72-95FC-0B6D8DF27B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863BA9-51EF-4442-857F-C1BBBFEEE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77D755-94E9-4A95-ADB6-4B1A808BA275}"/>
              </a:ext>
            </a:extLst>
          </p:cNvPr>
          <p:cNvSpPr>
            <a:spLocks noGrp="1"/>
          </p:cNvSpPr>
          <p:nvPr>
            <p:ph type="dt" sz="half" idx="10"/>
          </p:nvPr>
        </p:nvSpPr>
        <p:spPr/>
        <p:txBody>
          <a:bodyPr/>
          <a:lstStyle/>
          <a:p>
            <a:fld id="{4AE7A7AC-A838-4C66-99BF-A7F5932CA158}" type="datetimeFigureOut">
              <a:rPr lang="en-US" smtClean="0"/>
              <a:t>1/14/2021</a:t>
            </a:fld>
            <a:endParaRPr lang="en-US"/>
          </a:p>
        </p:txBody>
      </p:sp>
      <p:sp>
        <p:nvSpPr>
          <p:cNvPr id="6" name="Footer Placeholder 5">
            <a:extLst>
              <a:ext uri="{FF2B5EF4-FFF2-40B4-BE49-F238E27FC236}">
                <a16:creationId xmlns:a16="http://schemas.microsoft.com/office/drawing/2014/main" id="{9FD035AA-9DF0-4B9F-A7A1-2F8BE3C03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EE8EED-3161-436B-B0BC-29CD5A0125BD}"/>
              </a:ext>
            </a:extLst>
          </p:cNvPr>
          <p:cNvSpPr>
            <a:spLocks noGrp="1"/>
          </p:cNvSpPr>
          <p:nvPr>
            <p:ph type="sldNum" sz="quarter" idx="12"/>
          </p:nvPr>
        </p:nvSpPr>
        <p:spPr/>
        <p:txBody>
          <a:bodyPr/>
          <a:lstStyle/>
          <a:p>
            <a:fld id="{1BD22F54-4AED-453F-806A-56524CCBDC5D}" type="slidenum">
              <a:rPr lang="en-US" smtClean="0"/>
              <a:t>‹#›</a:t>
            </a:fld>
            <a:endParaRPr lang="en-US"/>
          </a:p>
        </p:txBody>
      </p:sp>
    </p:spTree>
    <p:extLst>
      <p:ext uri="{BB962C8B-B14F-4D97-AF65-F5344CB8AC3E}">
        <p14:creationId xmlns:p14="http://schemas.microsoft.com/office/powerpoint/2010/main" val="155488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BDE16F-66C2-4E12-BEA9-718669B787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7ECDDFA-C0FF-434F-A0FA-989DA521EA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28350B-5EFD-40BE-ACFD-96A2B704C1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E7A7AC-A838-4C66-99BF-A7F5932CA158}" type="datetimeFigureOut">
              <a:rPr lang="en-US" smtClean="0"/>
              <a:t>1/14/2021</a:t>
            </a:fld>
            <a:endParaRPr lang="en-US"/>
          </a:p>
        </p:txBody>
      </p:sp>
      <p:sp>
        <p:nvSpPr>
          <p:cNvPr id="5" name="Footer Placeholder 4">
            <a:extLst>
              <a:ext uri="{FF2B5EF4-FFF2-40B4-BE49-F238E27FC236}">
                <a16:creationId xmlns:a16="http://schemas.microsoft.com/office/drawing/2014/main" id="{6D677CDB-6DF7-472F-A6FE-14A562DC96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943DF0-67B0-4AE2-8FA6-876A01FFF6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D22F54-4AED-453F-806A-56524CCBDC5D}" type="slidenum">
              <a:rPr lang="en-US" smtClean="0"/>
              <a:t>‹#›</a:t>
            </a:fld>
            <a:endParaRPr lang="en-US"/>
          </a:p>
        </p:txBody>
      </p:sp>
    </p:spTree>
    <p:extLst>
      <p:ext uri="{BB962C8B-B14F-4D97-AF65-F5344CB8AC3E}">
        <p14:creationId xmlns:p14="http://schemas.microsoft.com/office/powerpoint/2010/main" val="1923808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mailto:SmithL50@Michigan.gov"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6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ctrTitle"/>
          </p:nvPr>
        </p:nvSpPr>
        <p:spPr>
          <a:xfrm>
            <a:off x="1523999" y="464837"/>
            <a:ext cx="9144000" cy="2387600"/>
          </a:xfrm>
          <a:noFill/>
          <a:ln>
            <a:noFill/>
          </a:ln>
        </p:spPr>
        <p:txBody>
          <a:bodyPr>
            <a:normAutofit fontScale="90000"/>
          </a:bodyPr>
          <a:lstStyle/>
          <a:p>
            <a:r>
              <a:rPr lang="en-US" b="1" dirty="0"/>
              <a:t>Navigating Airspace Permitting Requirements</a:t>
            </a:r>
            <a:br>
              <a:rPr lang="en-US" b="1" dirty="0"/>
            </a:br>
            <a:r>
              <a:rPr lang="en-US" b="1" dirty="0"/>
              <a:t>Airspace 101</a:t>
            </a:r>
            <a:br>
              <a:rPr lang="en-US" b="1" dirty="0"/>
            </a:br>
            <a:endParaRPr lang="en-US" sz="2200" b="1" dirty="0"/>
          </a:p>
        </p:txBody>
      </p:sp>
      <p:pic>
        <p:nvPicPr>
          <p:cNvPr id="1026" name="Picture 2" descr="image001">
            <a:extLst>
              <a:ext uri="{FF2B5EF4-FFF2-40B4-BE49-F238E27FC236}">
                <a16:creationId xmlns:a16="http://schemas.microsoft.com/office/drawing/2014/main" id="{53CDDE9A-1FDE-4128-BBCA-F13806A7C3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2886" y="5069188"/>
            <a:ext cx="40862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16473AA3-C8C2-4DB9-B535-A517B8806356}"/>
              </a:ext>
            </a:extLst>
          </p:cNvPr>
          <p:cNvSpPr txBox="1">
            <a:spLocks/>
          </p:cNvSpPr>
          <p:nvPr/>
        </p:nvSpPr>
        <p:spPr>
          <a:xfrm>
            <a:off x="1523998" y="2590416"/>
            <a:ext cx="9144000" cy="2387600"/>
          </a:xfrm>
          <a:prstGeom prst="rect">
            <a:avLst/>
          </a:prstGeom>
          <a:noFill/>
          <a:ln>
            <a:no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900" b="1" dirty="0"/>
              <a:t>Linn Smith</a:t>
            </a:r>
          </a:p>
          <a:p>
            <a:r>
              <a:rPr lang="en-US" sz="2900" b="1" dirty="0"/>
              <a:t>Project Support Unit</a:t>
            </a:r>
          </a:p>
          <a:p>
            <a:r>
              <a:rPr lang="en-US" sz="2900" b="1" dirty="0"/>
              <a:t>Planning and Aviation Services Section</a:t>
            </a:r>
            <a:br>
              <a:rPr lang="en-US" b="1" dirty="0"/>
            </a:br>
            <a:endParaRPr lang="en-US" sz="2200" b="1" dirty="0"/>
          </a:p>
        </p:txBody>
      </p:sp>
    </p:spTree>
    <p:extLst>
      <p:ext uri="{BB962C8B-B14F-4D97-AF65-F5344CB8AC3E}">
        <p14:creationId xmlns:p14="http://schemas.microsoft.com/office/powerpoint/2010/main" val="6936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OE/AAA Notice Criteria Tool</a:t>
            </a:r>
          </a:p>
        </p:txBody>
      </p:sp>
      <p:pic>
        <p:nvPicPr>
          <p:cNvPr id="7" name="Picture 6">
            <a:extLst>
              <a:ext uri="{FF2B5EF4-FFF2-40B4-BE49-F238E27FC236}">
                <a16:creationId xmlns:a16="http://schemas.microsoft.com/office/drawing/2014/main" id="{1F5EFE5E-86AD-40CB-BDAB-7C2F273893B9}"/>
              </a:ext>
            </a:extLst>
          </p:cNvPr>
          <p:cNvPicPr>
            <a:picLocks noChangeAspect="1"/>
          </p:cNvPicPr>
          <p:nvPr/>
        </p:nvPicPr>
        <p:blipFill>
          <a:blip r:embed="rId4"/>
          <a:stretch>
            <a:fillRect/>
          </a:stretch>
        </p:blipFill>
        <p:spPr>
          <a:xfrm>
            <a:off x="3291238" y="1433839"/>
            <a:ext cx="5609524" cy="5219048"/>
          </a:xfrm>
          <a:prstGeom prst="rect">
            <a:avLst/>
          </a:prstGeom>
        </p:spPr>
      </p:pic>
    </p:spTree>
    <p:extLst>
      <p:ext uri="{BB962C8B-B14F-4D97-AF65-F5344CB8AC3E}">
        <p14:creationId xmlns:p14="http://schemas.microsoft.com/office/powerpoint/2010/main" val="1563476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Coordination</a:t>
            </a:r>
          </a:p>
        </p:txBody>
      </p:sp>
      <p:sp>
        <p:nvSpPr>
          <p:cNvPr id="3" name="Subtitle 2">
            <a:extLst>
              <a:ext uri="{FF2B5EF4-FFF2-40B4-BE49-F238E27FC236}">
                <a16:creationId xmlns:a16="http://schemas.microsoft.com/office/drawing/2014/main" id="{B444600A-7A8C-470A-8CEB-A98A8BC63066}"/>
              </a:ext>
            </a:extLst>
          </p:cNvPr>
          <p:cNvSpPr>
            <a:spLocks noGrp="1"/>
          </p:cNvSpPr>
          <p:nvPr>
            <p:ph sz="half" idx="1"/>
          </p:nvPr>
        </p:nvSpPr>
        <p:spPr>
          <a:xfrm>
            <a:off x="786062" y="1813594"/>
            <a:ext cx="10752221" cy="4351338"/>
          </a:xfrm>
        </p:spPr>
        <p:txBody>
          <a:bodyPr>
            <a:normAutofit/>
          </a:bodyPr>
          <a:lstStyle/>
          <a:p>
            <a:pPr lvl="1"/>
            <a:r>
              <a:rPr lang="en-US" dirty="0"/>
              <a:t>FAA receives initial filing but MDOT – Aero coordinates </a:t>
            </a:r>
          </a:p>
          <a:p>
            <a:pPr lvl="2"/>
            <a:r>
              <a:rPr lang="en-US" dirty="0"/>
              <a:t>Airspace Requirements for Each Airport</a:t>
            </a:r>
          </a:p>
          <a:p>
            <a:pPr lvl="3"/>
            <a:r>
              <a:rPr lang="en-US" dirty="0"/>
              <a:t>Licensed public use vs Private use</a:t>
            </a:r>
          </a:p>
          <a:p>
            <a:pPr lvl="1"/>
            <a:r>
              <a:rPr lang="en-US" dirty="0"/>
              <a:t>Preliminary Analysis</a:t>
            </a:r>
          </a:p>
          <a:p>
            <a:pPr lvl="2"/>
            <a:r>
              <a:rPr lang="en-US" dirty="0"/>
              <a:t>We receive approximately 5000 applications annually with and additional 750 preliminary analysis to determine if a permit is required.  Typically, these preliminary analysis are for  MDOT – Highway projects and temporary cranes.</a:t>
            </a:r>
          </a:p>
          <a:p>
            <a:pPr lvl="1"/>
            <a:r>
              <a:rPr lang="en-US" dirty="0"/>
              <a:t>Airport Approach Plans</a:t>
            </a:r>
          </a:p>
          <a:p>
            <a:pPr lvl="1"/>
            <a:r>
              <a:rPr lang="en-US" dirty="0"/>
              <a:t>Airport Zoning</a:t>
            </a:r>
          </a:p>
          <a:p>
            <a:pPr lvl="1"/>
            <a:r>
              <a:rPr lang="en-US" dirty="0"/>
              <a:t>Final Determination</a:t>
            </a:r>
          </a:p>
          <a:p>
            <a:pPr lvl="1"/>
            <a:r>
              <a:rPr lang="en-US" dirty="0"/>
              <a:t>On airport vs of Airport</a:t>
            </a:r>
          </a:p>
          <a:p>
            <a:pPr marL="914400" lvl="2" indent="0">
              <a:buNone/>
            </a:pPr>
            <a:r>
              <a:rPr lang="en-US" dirty="0"/>
              <a:t>	</a:t>
            </a:r>
          </a:p>
          <a:p>
            <a:pPr marL="457200" lvl="1" indent="0">
              <a:buNone/>
            </a:pPr>
            <a:endParaRPr lang="en-US" dirty="0"/>
          </a:p>
          <a:p>
            <a:pPr lvl="1"/>
            <a:endParaRPr lang="en-US" dirty="0"/>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19872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Tall Structure Process  </a:t>
            </a:r>
          </a:p>
        </p:txBody>
      </p:sp>
      <p:sp>
        <p:nvSpPr>
          <p:cNvPr id="6" name="Content Placeholder 5">
            <a:extLst>
              <a:ext uri="{FF2B5EF4-FFF2-40B4-BE49-F238E27FC236}">
                <a16:creationId xmlns:a16="http://schemas.microsoft.com/office/drawing/2014/main" id="{24AE493B-AE61-42EF-B8C9-7E2AF6B9093A}"/>
              </a:ext>
            </a:extLst>
          </p:cNvPr>
          <p:cNvSpPr>
            <a:spLocks noGrp="1"/>
          </p:cNvSpPr>
          <p:nvPr>
            <p:ph sz="half" idx="2"/>
          </p:nvPr>
        </p:nvSpPr>
        <p:spPr>
          <a:xfrm>
            <a:off x="748145" y="1825625"/>
            <a:ext cx="10605655" cy="4351338"/>
          </a:xfrm>
        </p:spPr>
        <p:txBody>
          <a:bodyPr>
            <a:normAutofit/>
          </a:bodyPr>
          <a:lstStyle/>
          <a:p>
            <a:r>
              <a:rPr lang="en-US" sz="2400" dirty="0"/>
              <a:t>Typically structures exceeding 200’ above ground require marking and/or lighting</a:t>
            </a:r>
          </a:p>
          <a:p>
            <a:r>
              <a:rPr lang="en-US" sz="2400" dirty="0"/>
              <a:t>Structure in close proximity to an airport may require marking and/or lighting even below 200’ above ground level</a:t>
            </a:r>
          </a:p>
          <a:p>
            <a:r>
              <a:rPr lang="en-US" sz="2400" dirty="0"/>
              <a:t>Certain types of studies require special airspace review and extended studies that include a public comment period</a:t>
            </a:r>
          </a:p>
          <a:p>
            <a:r>
              <a:rPr lang="en-US" sz="2400" dirty="0"/>
              <a:t>FAA and Aero maintain separate databases, with Aero staff assisting FAA with theirs </a:t>
            </a:r>
          </a:p>
          <a:p>
            <a:endParaRPr lang="en-US" sz="2400" dirty="0"/>
          </a:p>
        </p:txBody>
      </p:sp>
    </p:spTree>
    <p:extLst>
      <p:ext uri="{BB962C8B-B14F-4D97-AF65-F5344CB8AC3E}">
        <p14:creationId xmlns:p14="http://schemas.microsoft.com/office/powerpoint/2010/main" val="1411911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Special Airspace Study</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lstStyle/>
          <a:p>
            <a:r>
              <a:rPr lang="en-US" dirty="0"/>
              <a:t>Special airspace study required for a structure that:</a:t>
            </a:r>
          </a:p>
          <a:p>
            <a:pPr lvl="1"/>
            <a:r>
              <a:rPr lang="en-US" dirty="0"/>
              <a:t>is over 500’ AGL within 2 miles of a well-defined natural landmark (shoreline, river); manmade landmark (railroad, canal, road); or low altitude airway</a:t>
            </a:r>
          </a:p>
          <a:p>
            <a:pPr lvl="1"/>
            <a:r>
              <a:rPr lang="en-US" dirty="0"/>
              <a:t>would increase minimum obstruction clearance altitude</a:t>
            </a:r>
          </a:p>
          <a:p>
            <a:pPr lvl="1"/>
            <a:r>
              <a:rPr lang="en-US" dirty="0"/>
              <a:t>would encroach into a primary surface (runway or heliport)</a:t>
            </a:r>
          </a:p>
          <a:p>
            <a:pPr lvl="1"/>
            <a:r>
              <a:rPr lang="en-US" dirty="0"/>
              <a:t>would penetrate approach surface (runway or heliport)</a:t>
            </a:r>
          </a:p>
          <a:p>
            <a:pPr lvl="1"/>
            <a:r>
              <a:rPr lang="en-US" dirty="0"/>
              <a:t>would penetrate transitional surface</a:t>
            </a:r>
          </a:p>
          <a:p>
            <a:pPr lvl="1"/>
            <a:r>
              <a:rPr lang="en-US" dirty="0"/>
              <a:t>would penetrate horizontal surface</a:t>
            </a:r>
          </a:p>
          <a:p>
            <a:pPr lvl="1"/>
            <a:r>
              <a:rPr lang="en-US" dirty="0"/>
              <a:t>would penetrate conical surface </a:t>
            </a:r>
          </a:p>
        </p:txBody>
      </p:sp>
    </p:spTree>
    <p:extLst>
      <p:ext uri="{BB962C8B-B14F-4D97-AF65-F5344CB8AC3E}">
        <p14:creationId xmlns:p14="http://schemas.microsoft.com/office/powerpoint/2010/main" val="1698873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Compliance and Continued Coordination</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normAutofit/>
          </a:bodyPr>
          <a:lstStyle/>
          <a:p>
            <a:r>
              <a:rPr lang="en-US" dirty="0"/>
              <a:t>Request as-built survey information (7460-2)</a:t>
            </a:r>
          </a:p>
          <a:p>
            <a:r>
              <a:rPr lang="en-US" dirty="0"/>
              <a:t>Review of each colocation request to verify height and lighting requirements along with aeronautical charting (structures over 200’)</a:t>
            </a:r>
          </a:p>
          <a:p>
            <a:r>
              <a:rPr lang="en-US" dirty="0"/>
              <a:t>Review of Airport Layout Plans and obstacles within 14,000 of the airport</a:t>
            </a:r>
          </a:p>
          <a:p>
            <a:r>
              <a:rPr lang="en-US" dirty="0"/>
              <a:t>Yearly outreach program to airport managers and sponsors regarding aeronautical  notification program</a:t>
            </a:r>
          </a:p>
          <a:p>
            <a:r>
              <a:rPr lang="en-US" dirty="0"/>
              <a:t>The ability to use drones to quickly and safely verify height and location if necessary</a:t>
            </a:r>
          </a:p>
        </p:txBody>
      </p:sp>
    </p:spTree>
    <p:extLst>
      <p:ext uri="{BB962C8B-B14F-4D97-AF65-F5344CB8AC3E}">
        <p14:creationId xmlns:p14="http://schemas.microsoft.com/office/powerpoint/2010/main" val="2071118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Tall Structure Contacts</a:t>
            </a:r>
          </a:p>
        </p:txBody>
      </p:sp>
      <p:sp>
        <p:nvSpPr>
          <p:cNvPr id="6" name="Content Placeholder 5">
            <a:extLst>
              <a:ext uri="{FF2B5EF4-FFF2-40B4-BE49-F238E27FC236}">
                <a16:creationId xmlns:a16="http://schemas.microsoft.com/office/drawing/2014/main" id="{24AE493B-AE61-42EF-B8C9-7E2AF6B9093A}"/>
              </a:ext>
            </a:extLst>
          </p:cNvPr>
          <p:cNvSpPr>
            <a:spLocks noGrp="1"/>
          </p:cNvSpPr>
          <p:nvPr>
            <p:ph sz="half" idx="2"/>
          </p:nvPr>
        </p:nvSpPr>
        <p:spPr>
          <a:xfrm>
            <a:off x="3627922" y="1346934"/>
            <a:ext cx="5120640" cy="2240281"/>
          </a:xfrm>
        </p:spPr>
        <p:txBody>
          <a:bodyPr>
            <a:noAutofit/>
          </a:bodyPr>
          <a:lstStyle/>
          <a:p>
            <a:pPr marL="0" indent="0" algn="ctr">
              <a:buNone/>
            </a:pPr>
            <a:r>
              <a:rPr lang="en-US" sz="2400" dirty="0"/>
              <a:t>Hilary </a:t>
            </a:r>
            <a:r>
              <a:rPr lang="en-US" sz="2400" dirty="0" err="1"/>
              <a:t>Hoose</a:t>
            </a:r>
            <a:endParaRPr lang="en-US" sz="2400" dirty="0"/>
          </a:p>
          <a:p>
            <a:pPr marL="0" indent="0" algn="ctr">
              <a:buNone/>
            </a:pPr>
            <a:r>
              <a:rPr lang="en-US" sz="2400" dirty="0"/>
              <a:t>517-335-9418</a:t>
            </a:r>
          </a:p>
          <a:p>
            <a:pPr marL="0" indent="0" algn="ctr">
              <a:buNone/>
            </a:pPr>
            <a:r>
              <a:rPr lang="en-US" sz="2400" dirty="0"/>
              <a:t>Kelly Badra</a:t>
            </a:r>
          </a:p>
          <a:p>
            <a:pPr marL="0" indent="0" algn="ctr">
              <a:buNone/>
            </a:pPr>
            <a:r>
              <a:rPr lang="en-US" sz="2400" dirty="0"/>
              <a:t>517-335-9282</a:t>
            </a:r>
          </a:p>
          <a:p>
            <a:pPr marL="0" indent="0" algn="ctr">
              <a:buNone/>
            </a:pPr>
            <a:endParaRPr lang="en-US" sz="2400" dirty="0"/>
          </a:p>
          <a:p>
            <a:pPr marL="0" indent="0">
              <a:buNone/>
            </a:pPr>
            <a:endParaRPr lang="en-US" sz="2400" dirty="0"/>
          </a:p>
        </p:txBody>
      </p:sp>
      <p:sp>
        <p:nvSpPr>
          <p:cNvPr id="4" name="TextBox 3">
            <a:extLst>
              <a:ext uri="{FF2B5EF4-FFF2-40B4-BE49-F238E27FC236}">
                <a16:creationId xmlns:a16="http://schemas.microsoft.com/office/drawing/2014/main" id="{C0FC4255-4C3C-4344-A1BA-F595D41E87FC}"/>
              </a:ext>
            </a:extLst>
          </p:cNvPr>
          <p:cNvSpPr txBox="1"/>
          <p:nvPr/>
        </p:nvSpPr>
        <p:spPr>
          <a:xfrm>
            <a:off x="0" y="3243460"/>
            <a:ext cx="12192000" cy="461665"/>
          </a:xfrm>
          <a:prstGeom prst="rect">
            <a:avLst/>
          </a:prstGeom>
          <a:noFill/>
        </p:spPr>
        <p:txBody>
          <a:bodyPr wrap="square" rtlCol="0">
            <a:spAutoFit/>
          </a:bodyPr>
          <a:lstStyle/>
          <a:p>
            <a:pPr algn="ctr"/>
            <a:r>
              <a:rPr lang="en-US" sz="2400" dirty="0"/>
              <a:t>MDOT_Tall_Structures@Michigan.gov</a:t>
            </a:r>
          </a:p>
        </p:txBody>
      </p:sp>
      <p:sp>
        <p:nvSpPr>
          <p:cNvPr id="5" name="Title 1">
            <a:extLst>
              <a:ext uri="{FF2B5EF4-FFF2-40B4-BE49-F238E27FC236}">
                <a16:creationId xmlns:a16="http://schemas.microsoft.com/office/drawing/2014/main" id="{FC065DB7-9098-49E9-8FD8-28F2530A02F8}"/>
              </a:ext>
            </a:extLst>
          </p:cNvPr>
          <p:cNvSpPr txBox="1">
            <a:spLocks/>
          </p:cNvSpPr>
          <p:nvPr/>
        </p:nvSpPr>
        <p:spPr>
          <a:xfrm>
            <a:off x="930442" y="3705125"/>
            <a:ext cx="10515600" cy="1325563"/>
          </a:xfrm>
          <a:prstGeom prst="rect">
            <a:avLst/>
          </a:prstGeom>
          <a:no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Airport Zoning Contact</a:t>
            </a:r>
          </a:p>
        </p:txBody>
      </p:sp>
      <p:sp>
        <p:nvSpPr>
          <p:cNvPr id="7" name="Content Placeholder 5">
            <a:extLst>
              <a:ext uri="{FF2B5EF4-FFF2-40B4-BE49-F238E27FC236}">
                <a16:creationId xmlns:a16="http://schemas.microsoft.com/office/drawing/2014/main" id="{6FDBEA06-DF73-43F2-A4F4-98B5700928DE}"/>
              </a:ext>
            </a:extLst>
          </p:cNvPr>
          <p:cNvSpPr txBox="1">
            <a:spLocks/>
          </p:cNvSpPr>
          <p:nvPr/>
        </p:nvSpPr>
        <p:spPr>
          <a:xfrm>
            <a:off x="3535680" y="4617719"/>
            <a:ext cx="5120640" cy="22402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Jennifer Moore</a:t>
            </a:r>
          </a:p>
          <a:p>
            <a:pPr marL="0" indent="0" algn="ctr">
              <a:buFont typeface="Arial" panose="020B0604020202020204" pitchFamily="34" charset="0"/>
              <a:buNone/>
            </a:pPr>
            <a:r>
              <a:rPr lang="en-US" sz="2400" dirty="0"/>
              <a:t>517-335-9418</a:t>
            </a:r>
          </a:p>
          <a:p>
            <a:pPr marL="0" indent="0" algn="ctr">
              <a:buFont typeface="Arial" panose="020B0604020202020204" pitchFamily="34" charset="0"/>
              <a:buNone/>
            </a:pPr>
            <a:r>
              <a:rPr lang="en-US" sz="2400" dirty="0"/>
              <a:t>MooreJ5@Michigan.gov</a:t>
            </a:r>
          </a:p>
          <a:p>
            <a:pPr marL="0" indent="0" algn="ctr">
              <a:buFont typeface="Arial" panose="020B0604020202020204" pitchFamily="34" charset="0"/>
              <a:buNone/>
            </a:pPr>
            <a:endParaRPr lang="en-US" sz="2400" dirty="0"/>
          </a:p>
          <a:p>
            <a:pPr marL="0" indent="0">
              <a:buFont typeface="Arial" panose="020B0604020202020204" pitchFamily="34" charset="0"/>
              <a:buNone/>
            </a:pPr>
            <a:endParaRPr lang="en-US" sz="2400" dirty="0"/>
          </a:p>
        </p:txBody>
      </p:sp>
    </p:spTree>
    <p:extLst>
      <p:ext uri="{BB962C8B-B14F-4D97-AF65-F5344CB8AC3E}">
        <p14:creationId xmlns:p14="http://schemas.microsoft.com/office/powerpoint/2010/main" val="210269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Questions</a:t>
            </a:r>
          </a:p>
        </p:txBody>
      </p:sp>
      <p:sp>
        <p:nvSpPr>
          <p:cNvPr id="9" name="Title 1">
            <a:extLst>
              <a:ext uri="{FF2B5EF4-FFF2-40B4-BE49-F238E27FC236}">
                <a16:creationId xmlns:a16="http://schemas.microsoft.com/office/drawing/2014/main" id="{6BA02E08-D5F0-4D92-9CE8-D429E89E067C}"/>
              </a:ext>
            </a:extLst>
          </p:cNvPr>
          <p:cNvSpPr txBox="1">
            <a:spLocks/>
          </p:cNvSpPr>
          <p:nvPr/>
        </p:nvSpPr>
        <p:spPr>
          <a:xfrm>
            <a:off x="669757" y="1816935"/>
            <a:ext cx="10515600" cy="1325563"/>
          </a:xfrm>
          <a:prstGeom prst="rect">
            <a:avLst/>
          </a:prstGeom>
          <a:noFill/>
          <a:ln>
            <a:noFill/>
          </a:ln>
        </p:spPr>
        <p:txBody>
          <a:bodyPr vert="horz" lIns="91440" tIns="45720" rIns="91440" bIns="45720" rtlCol="0" anchor="ctr">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t>Linn Smith</a:t>
            </a:r>
          </a:p>
          <a:p>
            <a:pPr algn="ctr"/>
            <a:endParaRPr lang="en-US" b="1" dirty="0"/>
          </a:p>
          <a:p>
            <a:pPr algn="ctr"/>
            <a:r>
              <a:rPr lang="en-US" b="1" dirty="0">
                <a:hlinkClick r:id="rId4"/>
              </a:rPr>
              <a:t>SmithL50@Michigan.gov</a:t>
            </a:r>
            <a:endParaRPr lang="en-US" b="1" dirty="0"/>
          </a:p>
          <a:p>
            <a:pPr algn="ctr"/>
            <a:endParaRPr lang="en-US" b="1" dirty="0"/>
          </a:p>
          <a:p>
            <a:pPr algn="ctr"/>
            <a:r>
              <a:rPr lang="en-US" b="1" dirty="0"/>
              <a:t>517-242-3430</a:t>
            </a:r>
          </a:p>
        </p:txBody>
      </p:sp>
    </p:spTree>
    <p:extLst>
      <p:ext uri="{BB962C8B-B14F-4D97-AF65-F5344CB8AC3E}">
        <p14:creationId xmlns:p14="http://schemas.microsoft.com/office/powerpoint/2010/main" val="1028455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xfrm>
            <a:off x="8017254" y="525439"/>
            <a:ext cx="3336545" cy="1657614"/>
          </a:xfrm>
        </p:spPr>
        <p:txBody>
          <a:bodyPr>
            <a:normAutofit/>
          </a:bodyPr>
          <a:lstStyle/>
          <a:p>
            <a:r>
              <a:rPr lang="en-US" sz="3600" b="1"/>
              <a:t>Competing for Airspace</a:t>
            </a:r>
            <a:br>
              <a:rPr lang="en-US" sz="3600" b="1"/>
            </a:br>
            <a:endParaRPr lang="en-US" sz="3600" b="1"/>
          </a:p>
        </p:txBody>
      </p:sp>
      <p:pic>
        <p:nvPicPr>
          <p:cNvPr id="12" name="Picture 11" descr="Shape&#10;&#10;Description automatically generated with medium confidence">
            <a:extLst>
              <a:ext uri="{FF2B5EF4-FFF2-40B4-BE49-F238E27FC236}">
                <a16:creationId xmlns:a16="http://schemas.microsoft.com/office/drawing/2014/main" id="{56C02CFA-C79E-4137-9965-914CF8C179D8}"/>
              </a:ext>
            </a:extLst>
          </p:cNvPr>
          <p:cNvPicPr>
            <a:picLocks noChangeAspect="1"/>
          </p:cNvPicPr>
          <p:nvPr/>
        </p:nvPicPr>
        <p:blipFill rotWithShape="1">
          <a:blip r:embed="rId3">
            <a:extLst>
              <a:ext uri="{28A0092B-C50C-407E-A947-70E740481C1C}">
                <a14:useLocalDpi xmlns:a14="http://schemas.microsoft.com/office/drawing/2010/main" val="0"/>
              </a:ext>
            </a:extLst>
          </a:blip>
          <a:srcRect r="-4" b="16337"/>
          <a:stretch/>
        </p:blipFill>
        <p:spPr>
          <a:xfrm>
            <a:off x="1" y="-1"/>
            <a:ext cx="3719750" cy="2225041"/>
          </a:xfrm>
          <a:prstGeom prst="rect">
            <a:avLst/>
          </a:prstGeom>
        </p:spPr>
      </p:pic>
      <p:pic>
        <p:nvPicPr>
          <p:cNvPr id="14" name="Picture 13" descr="Diagram&#10;&#10;Description automatically generated with medium confidence">
            <a:extLst>
              <a:ext uri="{FF2B5EF4-FFF2-40B4-BE49-F238E27FC236}">
                <a16:creationId xmlns:a16="http://schemas.microsoft.com/office/drawing/2014/main" id="{670FF06F-67A7-46EF-B471-3918FCE6BF19}"/>
              </a:ext>
            </a:extLst>
          </p:cNvPr>
          <p:cNvPicPr>
            <a:picLocks noChangeAspect="1"/>
          </p:cNvPicPr>
          <p:nvPr/>
        </p:nvPicPr>
        <p:blipFill rotWithShape="1">
          <a:blip r:embed="rId4">
            <a:extLst>
              <a:ext uri="{28A0092B-C50C-407E-A947-70E740481C1C}">
                <a14:useLocalDpi xmlns:a14="http://schemas.microsoft.com/office/drawing/2010/main" val="0"/>
              </a:ext>
            </a:extLst>
          </a:blip>
          <a:srcRect l="23600"/>
          <a:stretch/>
        </p:blipFill>
        <p:spPr>
          <a:xfrm>
            <a:off x="3811189" y="-16426"/>
            <a:ext cx="3719752" cy="2267032"/>
          </a:xfrm>
          <a:prstGeom prst="rect">
            <a:avLst/>
          </a:prstGeom>
        </p:spPr>
      </p:pic>
      <p:pic>
        <p:nvPicPr>
          <p:cNvPr id="18" name="Picture 17" descr="A picture containing sky, boat, outdoor, ship&#10;&#10;Description automatically generated">
            <a:extLst>
              <a:ext uri="{FF2B5EF4-FFF2-40B4-BE49-F238E27FC236}">
                <a16:creationId xmlns:a16="http://schemas.microsoft.com/office/drawing/2014/main" id="{683DBE70-C597-4B4A-90E7-2F2E6D811CBD}"/>
              </a:ext>
            </a:extLst>
          </p:cNvPr>
          <p:cNvPicPr>
            <a:picLocks noChangeAspect="1"/>
          </p:cNvPicPr>
          <p:nvPr/>
        </p:nvPicPr>
        <p:blipFill rotWithShape="1">
          <a:blip r:embed="rId5">
            <a:extLst>
              <a:ext uri="{28A0092B-C50C-407E-A947-70E740481C1C}">
                <a14:useLocalDpi xmlns:a14="http://schemas.microsoft.com/office/drawing/2010/main" val="0"/>
              </a:ext>
            </a:extLst>
          </a:blip>
          <a:srcRect t="35186" b="6478"/>
          <a:stretch/>
        </p:blipFill>
        <p:spPr>
          <a:xfrm>
            <a:off x="20" y="2316480"/>
            <a:ext cx="3719729" cy="2208616"/>
          </a:xfrm>
          <a:prstGeom prst="rect">
            <a:avLst/>
          </a:prstGeom>
        </p:spPr>
      </p:pic>
      <p:pic>
        <p:nvPicPr>
          <p:cNvPr id="10" name="Picture 9" descr="A large windmill in a field&#10;&#10;Description automatically generated with low confidence">
            <a:extLst>
              <a:ext uri="{FF2B5EF4-FFF2-40B4-BE49-F238E27FC236}">
                <a16:creationId xmlns:a16="http://schemas.microsoft.com/office/drawing/2014/main" id="{B0E9258F-1C07-4284-A390-6F2B360C63D1}"/>
              </a:ext>
            </a:extLst>
          </p:cNvPr>
          <p:cNvPicPr>
            <a:picLocks noChangeAspect="1"/>
          </p:cNvPicPr>
          <p:nvPr/>
        </p:nvPicPr>
        <p:blipFill rotWithShape="1">
          <a:blip r:embed="rId6">
            <a:extLst>
              <a:ext uri="{28A0092B-C50C-407E-A947-70E740481C1C}">
                <a14:useLocalDpi xmlns:a14="http://schemas.microsoft.com/office/drawing/2010/main" val="0"/>
              </a:ext>
            </a:extLst>
          </a:blip>
          <a:srcRect l="6686" r="-1" b="-1"/>
          <a:stretch/>
        </p:blipFill>
        <p:spPr>
          <a:xfrm>
            <a:off x="3811189" y="2316480"/>
            <a:ext cx="3719748" cy="2208617"/>
          </a:xfrm>
          <a:prstGeom prst="rect">
            <a:avLst/>
          </a:prstGeom>
        </p:spPr>
      </p:pic>
      <p:pic>
        <p:nvPicPr>
          <p:cNvPr id="16" name="Picture 15" descr="A large building with a helicopter flying over it&#10;&#10;Description automatically generated with low confidence">
            <a:extLst>
              <a:ext uri="{FF2B5EF4-FFF2-40B4-BE49-F238E27FC236}">
                <a16:creationId xmlns:a16="http://schemas.microsoft.com/office/drawing/2014/main" id="{1DB4A8F9-C1A7-4363-802A-B442DF7A3A87}"/>
              </a:ext>
            </a:extLst>
          </p:cNvPr>
          <p:cNvPicPr>
            <a:picLocks noChangeAspect="1"/>
          </p:cNvPicPr>
          <p:nvPr/>
        </p:nvPicPr>
        <p:blipFill rotWithShape="1">
          <a:blip r:embed="rId7">
            <a:extLst>
              <a:ext uri="{28A0092B-C50C-407E-A947-70E740481C1C}">
                <a14:useLocalDpi xmlns:a14="http://schemas.microsoft.com/office/drawing/2010/main" val="0"/>
              </a:ext>
            </a:extLst>
          </a:blip>
          <a:srcRect l="230" r="15138" b="4"/>
          <a:stretch/>
        </p:blipFill>
        <p:spPr>
          <a:xfrm>
            <a:off x="1" y="4616536"/>
            <a:ext cx="3719748" cy="2241464"/>
          </a:xfrm>
          <a:prstGeom prst="rect">
            <a:avLst/>
          </a:prstGeom>
        </p:spPr>
      </p:pic>
      <p:pic>
        <p:nvPicPr>
          <p:cNvPr id="8" name="Content Placeholder 7" descr="A picture containing text, sky, outdoor, sign&#10;&#10;Description automatically generated">
            <a:extLst>
              <a:ext uri="{FF2B5EF4-FFF2-40B4-BE49-F238E27FC236}">
                <a16:creationId xmlns:a16="http://schemas.microsoft.com/office/drawing/2014/main" id="{9E8E523B-69D7-4957-BCEF-71E716B2DC7D}"/>
              </a:ext>
            </a:extLst>
          </p:cNvPr>
          <p:cNvPicPr>
            <a:picLocks noChangeAspect="1"/>
          </p:cNvPicPr>
          <p:nvPr/>
        </p:nvPicPr>
        <p:blipFill rotWithShape="1">
          <a:blip r:embed="rId8">
            <a:extLst>
              <a:ext uri="{28A0092B-C50C-407E-A947-70E740481C1C}">
                <a14:useLocalDpi xmlns:a14="http://schemas.microsoft.com/office/drawing/2010/main" val="0"/>
              </a:ext>
            </a:extLst>
          </a:blip>
          <a:srcRect t="16026" r="-3" b="42376"/>
          <a:stretch/>
        </p:blipFill>
        <p:spPr>
          <a:xfrm>
            <a:off x="3811189" y="4607394"/>
            <a:ext cx="3719752" cy="2250607"/>
          </a:xfrm>
          <a:prstGeom prst="rect">
            <a:avLst/>
          </a:prstGeom>
        </p:spPr>
      </p:pic>
      <p:sp>
        <p:nvSpPr>
          <p:cNvPr id="22" name="Content Placeholder 21">
            <a:extLst>
              <a:ext uri="{FF2B5EF4-FFF2-40B4-BE49-F238E27FC236}">
                <a16:creationId xmlns:a16="http://schemas.microsoft.com/office/drawing/2014/main" id="{20B60AFB-BFE1-429F-A870-3C4B9308F6BB}"/>
              </a:ext>
            </a:extLst>
          </p:cNvPr>
          <p:cNvSpPr>
            <a:spLocks noGrp="1"/>
          </p:cNvSpPr>
          <p:nvPr>
            <p:ph idx="1"/>
          </p:nvPr>
        </p:nvSpPr>
        <p:spPr>
          <a:xfrm>
            <a:off x="8017254" y="2274491"/>
            <a:ext cx="3336546" cy="3902472"/>
          </a:xfrm>
        </p:spPr>
        <p:txBody>
          <a:bodyPr>
            <a:normAutofit/>
          </a:bodyPr>
          <a:lstStyle/>
          <a:p>
            <a:endParaRPr lang="en-US" sz="2000" dirty="0"/>
          </a:p>
        </p:txBody>
      </p:sp>
    </p:spTree>
    <p:extLst>
      <p:ext uri="{BB962C8B-B14F-4D97-AF65-F5344CB8AC3E}">
        <p14:creationId xmlns:p14="http://schemas.microsoft.com/office/powerpoint/2010/main" val="22553028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normAutofit fontScale="90000"/>
          </a:bodyPr>
          <a:lstStyle/>
          <a:p>
            <a:pPr algn="ctr"/>
            <a:r>
              <a:rPr lang="en-US" b="1" dirty="0"/>
              <a:t>Multiple Agencies With Oversight Responsibility</a:t>
            </a:r>
            <a:br>
              <a:rPr lang="en-US" b="1" dirty="0"/>
            </a:br>
            <a:r>
              <a:rPr lang="en-US" sz="2000" b="1" dirty="0"/>
              <a:t>From Determinations to Actual Permits</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normAutofit fontScale="85000" lnSpcReduction="10000"/>
          </a:bodyPr>
          <a:lstStyle/>
          <a:p>
            <a:r>
              <a:rPr lang="en-US" dirty="0"/>
              <a:t>FAA </a:t>
            </a:r>
          </a:p>
          <a:p>
            <a:pPr lvl="1"/>
            <a:r>
              <a:rPr lang="en-US" dirty="0"/>
              <a:t>Title XIV of the Code of Federal Regulations (Part 77)</a:t>
            </a:r>
          </a:p>
          <a:p>
            <a:r>
              <a:rPr lang="en-US" dirty="0"/>
              <a:t>Michigan Tall Structures Act</a:t>
            </a:r>
          </a:p>
          <a:p>
            <a:pPr lvl="1"/>
            <a:r>
              <a:rPr lang="en-US" dirty="0"/>
              <a:t>Act 259 of 1959</a:t>
            </a:r>
          </a:p>
          <a:p>
            <a:r>
              <a:rPr lang="en-US" dirty="0"/>
              <a:t>Michigan Airport Zoning Act</a:t>
            </a:r>
          </a:p>
          <a:p>
            <a:pPr lvl="1"/>
            <a:r>
              <a:rPr lang="en-US" dirty="0"/>
              <a:t>Act 23 of 1950</a:t>
            </a:r>
          </a:p>
          <a:p>
            <a:r>
              <a:rPr lang="en-US" dirty="0"/>
              <a:t>Michigan Aeronautics Code</a:t>
            </a:r>
          </a:p>
          <a:p>
            <a:pPr lvl="1"/>
            <a:r>
              <a:rPr lang="en-US" dirty="0"/>
              <a:t>Act 327 of 1945</a:t>
            </a:r>
          </a:p>
          <a:p>
            <a:r>
              <a:rPr lang="en-US" dirty="0"/>
              <a:t>Michigan Zoning Enabling Act</a:t>
            </a:r>
          </a:p>
          <a:p>
            <a:pPr lvl="1"/>
            <a:r>
              <a:rPr lang="en-US" dirty="0"/>
              <a:t>Act 110 of 2006</a:t>
            </a:r>
          </a:p>
          <a:p>
            <a:pPr lvl="1"/>
            <a:r>
              <a:rPr lang="en-US" dirty="0"/>
              <a:t>Previously included in County/Township/City/Village Zoning Acts effective March 28, 2001</a:t>
            </a:r>
          </a:p>
          <a:p>
            <a:r>
              <a:rPr lang="en-US" dirty="0"/>
              <a:t>All apply to licensed facilities</a:t>
            </a:r>
          </a:p>
        </p:txBody>
      </p:sp>
    </p:spTree>
    <p:extLst>
      <p:ext uri="{BB962C8B-B14F-4D97-AF65-F5344CB8AC3E}">
        <p14:creationId xmlns:p14="http://schemas.microsoft.com/office/powerpoint/2010/main" val="152905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FAA Part 77.9</a:t>
            </a:r>
            <a:br>
              <a:rPr lang="en-US" b="1" dirty="0"/>
            </a:br>
            <a:r>
              <a:rPr lang="en-US" sz="2000" b="1" dirty="0"/>
              <a:t>Construction or Alteration Requiring Notice in the Vicinity of a Public Use Airport</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lstStyle/>
          <a:p>
            <a:r>
              <a:rPr lang="en-US" dirty="0"/>
              <a:t>45 day advance notice requirement </a:t>
            </a:r>
          </a:p>
          <a:p>
            <a:r>
              <a:rPr lang="en-US" dirty="0"/>
              <a:t>Emergency situations must file within 5 days</a:t>
            </a:r>
          </a:p>
          <a:p>
            <a:r>
              <a:rPr lang="en-US" dirty="0"/>
              <a:t>You must notify the FAA if any construction or alteration is:</a:t>
            </a:r>
          </a:p>
          <a:p>
            <a:pPr lvl="1"/>
            <a:r>
              <a:rPr lang="en-US" dirty="0"/>
              <a:t>requested by the FAA </a:t>
            </a:r>
          </a:p>
          <a:p>
            <a:pPr lvl="1"/>
            <a:r>
              <a:rPr lang="en-US" dirty="0"/>
              <a:t>above 200’ AGL </a:t>
            </a:r>
          </a:p>
          <a:p>
            <a:pPr lvl="1"/>
            <a:r>
              <a:rPr lang="en-US" dirty="0"/>
              <a:t>Exceeds an imaginary surface extending outward and upward at the following slopes:</a:t>
            </a:r>
          </a:p>
          <a:p>
            <a:pPr lvl="1"/>
            <a:endParaRPr lang="en-US" dirty="0"/>
          </a:p>
        </p:txBody>
      </p:sp>
      <p:graphicFrame>
        <p:nvGraphicFramePr>
          <p:cNvPr id="4" name="Table 3">
            <a:extLst>
              <a:ext uri="{FF2B5EF4-FFF2-40B4-BE49-F238E27FC236}">
                <a16:creationId xmlns:a16="http://schemas.microsoft.com/office/drawing/2014/main" id="{CF299D09-03BB-421B-9997-0B731BBBAC1C}"/>
              </a:ext>
            </a:extLst>
          </p:cNvPr>
          <p:cNvGraphicFramePr>
            <a:graphicFrameLocks noGrp="1"/>
          </p:cNvGraphicFramePr>
          <p:nvPr>
            <p:extLst>
              <p:ext uri="{D42A27DB-BD31-4B8C-83A1-F6EECF244321}">
                <p14:modId xmlns:p14="http://schemas.microsoft.com/office/powerpoint/2010/main" val="3056418584"/>
              </p:ext>
            </p:extLst>
          </p:nvPr>
        </p:nvGraphicFramePr>
        <p:xfrm>
          <a:off x="2032000" y="4904264"/>
          <a:ext cx="8127999" cy="1752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97610180"/>
                    </a:ext>
                  </a:extLst>
                </a:gridCol>
                <a:gridCol w="3042497">
                  <a:extLst>
                    <a:ext uri="{9D8B030D-6E8A-4147-A177-3AD203B41FA5}">
                      <a16:colId xmlns:a16="http://schemas.microsoft.com/office/drawing/2014/main" val="1026719192"/>
                    </a:ext>
                  </a:extLst>
                </a:gridCol>
                <a:gridCol w="2376169">
                  <a:extLst>
                    <a:ext uri="{9D8B030D-6E8A-4147-A177-3AD203B41FA5}">
                      <a16:colId xmlns:a16="http://schemas.microsoft.com/office/drawing/2014/main" val="1850225792"/>
                    </a:ext>
                  </a:extLst>
                </a:gridCol>
              </a:tblGrid>
              <a:tr h="370840">
                <a:tc>
                  <a:txBody>
                    <a:bodyPr/>
                    <a:lstStyle/>
                    <a:p>
                      <a:r>
                        <a:rPr lang="en-US" dirty="0"/>
                        <a:t>Longest Runway Length</a:t>
                      </a:r>
                    </a:p>
                  </a:txBody>
                  <a:tcPr/>
                </a:tc>
                <a:tc>
                  <a:txBody>
                    <a:bodyPr/>
                    <a:lstStyle/>
                    <a:p>
                      <a:r>
                        <a:rPr lang="en-US" dirty="0"/>
                        <a:t>Proximity to Closest Runway</a:t>
                      </a:r>
                    </a:p>
                  </a:txBody>
                  <a:tcPr/>
                </a:tc>
                <a:tc>
                  <a:txBody>
                    <a:bodyPr/>
                    <a:lstStyle/>
                    <a:p>
                      <a:r>
                        <a:rPr lang="en-US" dirty="0"/>
                        <a:t>Slope</a:t>
                      </a:r>
                    </a:p>
                    <a:p>
                      <a:endParaRPr lang="en-US" dirty="0"/>
                    </a:p>
                  </a:txBody>
                  <a:tcPr/>
                </a:tc>
                <a:extLst>
                  <a:ext uri="{0D108BD9-81ED-4DB2-BD59-A6C34878D82A}">
                    <a16:rowId xmlns:a16="http://schemas.microsoft.com/office/drawing/2014/main" val="1578678569"/>
                  </a:ext>
                </a:extLst>
              </a:tr>
              <a:tr h="370840">
                <a:tc>
                  <a:txBody>
                    <a:bodyPr/>
                    <a:lstStyle/>
                    <a:p>
                      <a:r>
                        <a:rPr lang="en-US" dirty="0"/>
                        <a:t>More than 3200 feet</a:t>
                      </a:r>
                    </a:p>
                  </a:txBody>
                  <a:tcPr/>
                </a:tc>
                <a:tc>
                  <a:txBody>
                    <a:bodyPr/>
                    <a:lstStyle/>
                    <a:p>
                      <a:r>
                        <a:rPr lang="en-US" dirty="0"/>
                        <a:t>Within 20,000’</a:t>
                      </a:r>
                    </a:p>
                  </a:txBody>
                  <a:tcPr/>
                </a:tc>
                <a:tc>
                  <a:txBody>
                    <a:bodyPr/>
                    <a:lstStyle/>
                    <a:p>
                      <a:r>
                        <a:rPr lang="en-US" dirty="0"/>
                        <a:t>100:1</a:t>
                      </a:r>
                    </a:p>
                  </a:txBody>
                  <a:tcPr/>
                </a:tc>
                <a:extLst>
                  <a:ext uri="{0D108BD9-81ED-4DB2-BD59-A6C34878D82A}">
                    <a16:rowId xmlns:a16="http://schemas.microsoft.com/office/drawing/2014/main" val="1818581906"/>
                  </a:ext>
                </a:extLst>
              </a:tr>
              <a:tr h="370840">
                <a:tc>
                  <a:txBody>
                    <a:bodyPr/>
                    <a:lstStyle/>
                    <a:p>
                      <a:r>
                        <a:rPr lang="en-US" dirty="0"/>
                        <a:t>3200 feet or less</a:t>
                      </a:r>
                    </a:p>
                  </a:txBody>
                  <a:tcPr/>
                </a:tc>
                <a:tc>
                  <a:txBody>
                    <a:bodyPr/>
                    <a:lstStyle/>
                    <a:p>
                      <a:r>
                        <a:rPr lang="en-US" dirty="0"/>
                        <a:t>Within 10,000’</a:t>
                      </a:r>
                    </a:p>
                  </a:txBody>
                  <a:tcPr/>
                </a:tc>
                <a:tc>
                  <a:txBody>
                    <a:bodyPr/>
                    <a:lstStyle/>
                    <a:p>
                      <a:r>
                        <a:rPr lang="en-US" dirty="0"/>
                        <a:t>50:1</a:t>
                      </a:r>
                    </a:p>
                  </a:txBody>
                  <a:tcPr/>
                </a:tc>
                <a:extLst>
                  <a:ext uri="{0D108BD9-81ED-4DB2-BD59-A6C34878D82A}">
                    <a16:rowId xmlns:a16="http://schemas.microsoft.com/office/drawing/2014/main" val="1968537244"/>
                  </a:ext>
                </a:extLst>
              </a:tr>
              <a:tr h="370840">
                <a:tc>
                  <a:txBody>
                    <a:bodyPr/>
                    <a:lstStyle/>
                    <a:p>
                      <a:r>
                        <a:rPr lang="en-US" dirty="0"/>
                        <a:t>Heliport</a:t>
                      </a:r>
                    </a:p>
                  </a:txBody>
                  <a:tcPr/>
                </a:tc>
                <a:tc>
                  <a:txBody>
                    <a:bodyPr/>
                    <a:lstStyle/>
                    <a:p>
                      <a:r>
                        <a:rPr lang="en-US" dirty="0"/>
                        <a:t>Within 5,000’</a:t>
                      </a:r>
                    </a:p>
                  </a:txBody>
                  <a:tcPr/>
                </a:tc>
                <a:tc>
                  <a:txBody>
                    <a:bodyPr/>
                    <a:lstStyle/>
                    <a:p>
                      <a:r>
                        <a:rPr lang="en-US" dirty="0"/>
                        <a:t>25:1</a:t>
                      </a:r>
                    </a:p>
                  </a:txBody>
                  <a:tcPr/>
                </a:tc>
                <a:extLst>
                  <a:ext uri="{0D108BD9-81ED-4DB2-BD59-A6C34878D82A}">
                    <a16:rowId xmlns:a16="http://schemas.microsoft.com/office/drawing/2014/main" val="733388931"/>
                  </a:ext>
                </a:extLst>
              </a:tr>
            </a:tbl>
          </a:graphicData>
        </a:graphic>
      </p:graphicFrame>
    </p:spTree>
    <p:extLst>
      <p:ext uri="{BB962C8B-B14F-4D97-AF65-F5344CB8AC3E}">
        <p14:creationId xmlns:p14="http://schemas.microsoft.com/office/powerpoint/2010/main" val="78721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Michigan Tall Structure Act</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lstStyle/>
          <a:p>
            <a:r>
              <a:rPr lang="en-US" dirty="0"/>
              <a:t>Permit required for:</a:t>
            </a:r>
          </a:p>
          <a:p>
            <a:pPr lvl="1"/>
            <a:r>
              <a:rPr lang="en-US" dirty="0"/>
              <a:t>Structure, or increasing the height of an existing structure, higher than 200’ AGL</a:t>
            </a:r>
          </a:p>
          <a:p>
            <a:pPr lvl="1"/>
            <a:r>
              <a:rPr lang="en-US" dirty="0"/>
              <a:t>Exceeds an imaginary surface extending outward and upward at the following slopes:</a:t>
            </a:r>
          </a:p>
          <a:p>
            <a:pPr lvl="1"/>
            <a:endParaRPr lang="en-US" dirty="0"/>
          </a:p>
          <a:p>
            <a:pPr lvl="1"/>
            <a:endParaRPr lang="en-US" dirty="0"/>
          </a:p>
        </p:txBody>
      </p:sp>
      <p:graphicFrame>
        <p:nvGraphicFramePr>
          <p:cNvPr id="4" name="Table 3">
            <a:extLst>
              <a:ext uri="{FF2B5EF4-FFF2-40B4-BE49-F238E27FC236}">
                <a16:creationId xmlns:a16="http://schemas.microsoft.com/office/drawing/2014/main" id="{B76405C3-8105-492E-971B-1EAF11A6C004}"/>
              </a:ext>
            </a:extLst>
          </p:cNvPr>
          <p:cNvGraphicFramePr>
            <a:graphicFrameLocks noGrp="1"/>
          </p:cNvGraphicFramePr>
          <p:nvPr>
            <p:extLst>
              <p:ext uri="{D42A27DB-BD31-4B8C-83A1-F6EECF244321}">
                <p14:modId xmlns:p14="http://schemas.microsoft.com/office/powerpoint/2010/main" val="1022900533"/>
              </p:ext>
            </p:extLst>
          </p:nvPr>
        </p:nvGraphicFramePr>
        <p:xfrm>
          <a:off x="2169160" y="4001294"/>
          <a:ext cx="8127999" cy="175260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97610180"/>
                    </a:ext>
                  </a:extLst>
                </a:gridCol>
                <a:gridCol w="3042497">
                  <a:extLst>
                    <a:ext uri="{9D8B030D-6E8A-4147-A177-3AD203B41FA5}">
                      <a16:colId xmlns:a16="http://schemas.microsoft.com/office/drawing/2014/main" val="1026719192"/>
                    </a:ext>
                  </a:extLst>
                </a:gridCol>
                <a:gridCol w="2376169">
                  <a:extLst>
                    <a:ext uri="{9D8B030D-6E8A-4147-A177-3AD203B41FA5}">
                      <a16:colId xmlns:a16="http://schemas.microsoft.com/office/drawing/2014/main" val="1850225792"/>
                    </a:ext>
                  </a:extLst>
                </a:gridCol>
              </a:tblGrid>
              <a:tr h="370840">
                <a:tc>
                  <a:txBody>
                    <a:bodyPr/>
                    <a:lstStyle/>
                    <a:p>
                      <a:r>
                        <a:rPr lang="en-US" dirty="0"/>
                        <a:t>Longest Runway Length</a:t>
                      </a:r>
                    </a:p>
                  </a:txBody>
                  <a:tcPr/>
                </a:tc>
                <a:tc>
                  <a:txBody>
                    <a:bodyPr/>
                    <a:lstStyle/>
                    <a:p>
                      <a:r>
                        <a:rPr lang="en-US" dirty="0"/>
                        <a:t>Proximity to Closest Runway</a:t>
                      </a:r>
                    </a:p>
                  </a:txBody>
                  <a:tcPr/>
                </a:tc>
                <a:tc>
                  <a:txBody>
                    <a:bodyPr/>
                    <a:lstStyle/>
                    <a:p>
                      <a:r>
                        <a:rPr lang="en-US" dirty="0"/>
                        <a:t>Slope</a:t>
                      </a:r>
                    </a:p>
                    <a:p>
                      <a:endParaRPr lang="en-US" dirty="0"/>
                    </a:p>
                  </a:txBody>
                  <a:tcPr/>
                </a:tc>
                <a:extLst>
                  <a:ext uri="{0D108BD9-81ED-4DB2-BD59-A6C34878D82A}">
                    <a16:rowId xmlns:a16="http://schemas.microsoft.com/office/drawing/2014/main" val="1578678569"/>
                  </a:ext>
                </a:extLst>
              </a:tr>
              <a:tr h="370840">
                <a:tc>
                  <a:txBody>
                    <a:bodyPr/>
                    <a:lstStyle/>
                    <a:p>
                      <a:r>
                        <a:rPr lang="en-US" dirty="0"/>
                        <a:t>More than 3200 feet</a:t>
                      </a:r>
                    </a:p>
                  </a:txBody>
                  <a:tcPr/>
                </a:tc>
                <a:tc>
                  <a:txBody>
                    <a:bodyPr/>
                    <a:lstStyle/>
                    <a:p>
                      <a:r>
                        <a:rPr lang="en-US" dirty="0"/>
                        <a:t>Within 20,000’</a:t>
                      </a:r>
                    </a:p>
                  </a:txBody>
                  <a:tcPr/>
                </a:tc>
                <a:tc>
                  <a:txBody>
                    <a:bodyPr/>
                    <a:lstStyle/>
                    <a:p>
                      <a:r>
                        <a:rPr lang="en-US" dirty="0"/>
                        <a:t>100:1</a:t>
                      </a:r>
                    </a:p>
                  </a:txBody>
                  <a:tcPr/>
                </a:tc>
                <a:extLst>
                  <a:ext uri="{0D108BD9-81ED-4DB2-BD59-A6C34878D82A}">
                    <a16:rowId xmlns:a16="http://schemas.microsoft.com/office/drawing/2014/main" val="1818581906"/>
                  </a:ext>
                </a:extLst>
              </a:tr>
              <a:tr h="370840">
                <a:tc>
                  <a:txBody>
                    <a:bodyPr/>
                    <a:lstStyle/>
                    <a:p>
                      <a:r>
                        <a:rPr lang="en-US" dirty="0"/>
                        <a:t>3200 feet or less</a:t>
                      </a:r>
                    </a:p>
                  </a:txBody>
                  <a:tcPr/>
                </a:tc>
                <a:tc>
                  <a:txBody>
                    <a:bodyPr/>
                    <a:lstStyle/>
                    <a:p>
                      <a:r>
                        <a:rPr lang="en-US" dirty="0"/>
                        <a:t>Within 10,000’</a:t>
                      </a:r>
                    </a:p>
                  </a:txBody>
                  <a:tcPr/>
                </a:tc>
                <a:tc>
                  <a:txBody>
                    <a:bodyPr/>
                    <a:lstStyle/>
                    <a:p>
                      <a:r>
                        <a:rPr lang="en-US" dirty="0"/>
                        <a:t>50:1</a:t>
                      </a:r>
                    </a:p>
                  </a:txBody>
                  <a:tcPr/>
                </a:tc>
                <a:extLst>
                  <a:ext uri="{0D108BD9-81ED-4DB2-BD59-A6C34878D82A}">
                    <a16:rowId xmlns:a16="http://schemas.microsoft.com/office/drawing/2014/main" val="1968537244"/>
                  </a:ext>
                </a:extLst>
              </a:tr>
              <a:tr h="370840">
                <a:tc>
                  <a:txBody>
                    <a:bodyPr/>
                    <a:lstStyle/>
                    <a:p>
                      <a:r>
                        <a:rPr lang="en-US" dirty="0"/>
                        <a:t>Heliport</a:t>
                      </a:r>
                    </a:p>
                  </a:txBody>
                  <a:tcPr/>
                </a:tc>
                <a:tc>
                  <a:txBody>
                    <a:bodyPr/>
                    <a:lstStyle/>
                    <a:p>
                      <a:r>
                        <a:rPr lang="en-US" dirty="0"/>
                        <a:t>Within 5,000’</a:t>
                      </a:r>
                    </a:p>
                  </a:txBody>
                  <a:tcPr/>
                </a:tc>
                <a:tc>
                  <a:txBody>
                    <a:bodyPr/>
                    <a:lstStyle/>
                    <a:p>
                      <a:r>
                        <a:rPr lang="en-US" dirty="0"/>
                        <a:t>25:1</a:t>
                      </a:r>
                    </a:p>
                  </a:txBody>
                  <a:tcPr/>
                </a:tc>
                <a:extLst>
                  <a:ext uri="{0D108BD9-81ED-4DB2-BD59-A6C34878D82A}">
                    <a16:rowId xmlns:a16="http://schemas.microsoft.com/office/drawing/2014/main" val="733388931"/>
                  </a:ext>
                </a:extLst>
              </a:tr>
            </a:tbl>
          </a:graphicData>
        </a:graphic>
      </p:graphicFrame>
    </p:spTree>
    <p:extLst>
      <p:ext uri="{BB962C8B-B14F-4D97-AF65-F5344CB8AC3E}">
        <p14:creationId xmlns:p14="http://schemas.microsoft.com/office/powerpoint/2010/main" val="1964068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Meteorological Tower Requirements</a:t>
            </a:r>
            <a:br>
              <a:rPr lang="en-US" b="1" dirty="0"/>
            </a:br>
            <a:r>
              <a:rPr lang="en-US" b="1" dirty="0"/>
              <a:t>MSTA amended in 2016</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normAutofit/>
          </a:bodyPr>
          <a:lstStyle/>
          <a:p>
            <a:pPr lvl="1"/>
            <a:r>
              <a:rPr lang="en-US" dirty="0"/>
              <a:t>MET 50’ AGL or higher not otherwise regulated by law must:</a:t>
            </a:r>
          </a:p>
          <a:p>
            <a:pPr lvl="2"/>
            <a:r>
              <a:rPr lang="en-US" dirty="0"/>
              <a:t>be painted in equal alternating bands of orange and white</a:t>
            </a:r>
          </a:p>
          <a:p>
            <a:pPr lvl="2"/>
            <a:r>
              <a:rPr lang="en-US" dirty="0"/>
              <a:t>have 1 or more 7’ safety sleeves placed at each anchor point</a:t>
            </a:r>
          </a:p>
          <a:p>
            <a:pPr lvl="2"/>
            <a:r>
              <a:rPr lang="en-US" dirty="0"/>
              <a:t>have at least 1 orange marker mall attached to each guy wire at the highest point possible</a:t>
            </a:r>
          </a:p>
          <a:p>
            <a:pPr lvl="1"/>
            <a:r>
              <a:rPr lang="en-US" dirty="0"/>
              <a:t>All MET owner shall provide to the commission:</a:t>
            </a:r>
          </a:p>
          <a:p>
            <a:pPr lvl="2"/>
            <a:r>
              <a:rPr lang="en-US" dirty="0"/>
              <a:t>GPS coordinates </a:t>
            </a:r>
          </a:p>
          <a:p>
            <a:pPr lvl="2"/>
            <a:r>
              <a:rPr lang="en-US" dirty="0"/>
              <a:t>site elevation</a:t>
            </a:r>
          </a:p>
          <a:p>
            <a:pPr lvl="2"/>
            <a:r>
              <a:rPr lang="en-US" dirty="0"/>
              <a:t>AGL height</a:t>
            </a:r>
          </a:p>
          <a:p>
            <a:pPr lvl="2"/>
            <a:r>
              <a:rPr lang="en-US" dirty="0"/>
              <a:t>owner or lessee name, address, phone number and e-mail address</a:t>
            </a:r>
          </a:p>
          <a:p>
            <a:pPr lvl="2"/>
            <a:r>
              <a:rPr lang="en-US" dirty="0"/>
              <a:t>name of owner’s representative </a:t>
            </a:r>
          </a:p>
          <a:p>
            <a:pPr lvl="2"/>
            <a:r>
              <a:rPr lang="en-US" dirty="0"/>
              <a:t>notification of removal of MET within 10 days of removal</a:t>
            </a:r>
          </a:p>
        </p:txBody>
      </p:sp>
    </p:spTree>
    <p:extLst>
      <p:ext uri="{BB962C8B-B14F-4D97-AF65-F5344CB8AC3E}">
        <p14:creationId xmlns:p14="http://schemas.microsoft.com/office/powerpoint/2010/main" val="142795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Airport Zoning</a:t>
            </a:r>
          </a:p>
        </p:txBody>
      </p:sp>
      <p:sp>
        <p:nvSpPr>
          <p:cNvPr id="3" name="Subtitle 2">
            <a:extLst>
              <a:ext uri="{FF2B5EF4-FFF2-40B4-BE49-F238E27FC236}">
                <a16:creationId xmlns:a16="http://schemas.microsoft.com/office/drawing/2014/main" id="{B444600A-7A8C-470A-8CEB-A98A8BC63066}"/>
              </a:ext>
            </a:extLst>
          </p:cNvPr>
          <p:cNvSpPr>
            <a:spLocks noGrp="1"/>
          </p:cNvSpPr>
          <p:nvPr>
            <p:ph idx="1"/>
          </p:nvPr>
        </p:nvSpPr>
        <p:spPr/>
        <p:txBody>
          <a:bodyPr/>
          <a:lstStyle/>
          <a:p>
            <a:r>
              <a:rPr lang="en-US" dirty="0"/>
              <a:t>Do not match FAA Part 77.9 filing criteria</a:t>
            </a:r>
          </a:p>
          <a:p>
            <a:r>
              <a:rPr lang="en-US" dirty="0"/>
              <a:t>Typically require an airport zoning permit for any structure:</a:t>
            </a:r>
          </a:p>
          <a:p>
            <a:pPr lvl="1"/>
            <a:r>
              <a:rPr lang="en-US" dirty="0"/>
              <a:t>in the approach to a runway regardless of height</a:t>
            </a:r>
          </a:p>
          <a:p>
            <a:pPr lvl="1"/>
            <a:r>
              <a:rPr lang="en-US" dirty="0"/>
              <a:t>anything above 25’</a:t>
            </a:r>
          </a:p>
          <a:p>
            <a:r>
              <a:rPr lang="en-US" dirty="0"/>
              <a:t>Proponent is responsible for providing us Airport Zoning approval</a:t>
            </a:r>
          </a:p>
          <a:p>
            <a:r>
              <a:rPr lang="en-US" dirty="0"/>
              <a:t>Required before tall structure permit can be issued</a:t>
            </a:r>
          </a:p>
          <a:p>
            <a:r>
              <a:rPr lang="en-US" dirty="0"/>
              <a:t>Airport Zoning also includes land use</a:t>
            </a:r>
          </a:p>
          <a:p>
            <a:pPr lvl="1"/>
            <a:endParaRPr lang="en-US" dirty="0"/>
          </a:p>
        </p:txBody>
      </p:sp>
    </p:spTree>
    <p:extLst>
      <p:ext uri="{BB962C8B-B14F-4D97-AF65-F5344CB8AC3E}">
        <p14:creationId xmlns:p14="http://schemas.microsoft.com/office/powerpoint/2010/main" val="466442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Tall Structure Process </a:t>
            </a:r>
          </a:p>
        </p:txBody>
      </p:sp>
      <p:sp>
        <p:nvSpPr>
          <p:cNvPr id="3" name="Subtitle 2">
            <a:extLst>
              <a:ext uri="{FF2B5EF4-FFF2-40B4-BE49-F238E27FC236}">
                <a16:creationId xmlns:a16="http://schemas.microsoft.com/office/drawing/2014/main" id="{B444600A-7A8C-470A-8CEB-A98A8BC63066}"/>
              </a:ext>
            </a:extLst>
          </p:cNvPr>
          <p:cNvSpPr>
            <a:spLocks noGrp="1"/>
          </p:cNvSpPr>
          <p:nvPr>
            <p:ph sz="half" idx="1"/>
          </p:nvPr>
        </p:nvSpPr>
        <p:spPr/>
        <p:txBody>
          <a:bodyPr>
            <a:normAutofit/>
          </a:bodyPr>
          <a:lstStyle/>
          <a:p>
            <a:pPr marL="457200" lvl="1" indent="0">
              <a:buNone/>
            </a:pPr>
            <a:r>
              <a:rPr lang="en-US" dirty="0"/>
              <a:t>FAA Notice Criteria Tool  (oeaaa.faa.gov)</a:t>
            </a:r>
          </a:p>
          <a:p>
            <a:pPr lvl="1"/>
            <a:endParaRPr lang="en-US" dirty="0"/>
          </a:p>
          <a:p>
            <a:pPr marL="457200" lvl="1" indent="0">
              <a:buNone/>
            </a:pPr>
            <a:r>
              <a:rPr lang="en-US" dirty="0"/>
              <a:t>File 7460-1 with FAA</a:t>
            </a:r>
          </a:p>
          <a:p>
            <a:pPr marL="457200" lvl="1" indent="0">
              <a:buNone/>
            </a:pPr>
            <a:endParaRPr lang="en-US" dirty="0"/>
          </a:p>
          <a:p>
            <a:pPr marL="457200" lvl="1" indent="0">
              <a:buNone/>
            </a:pPr>
            <a:r>
              <a:rPr lang="en-US" dirty="0"/>
              <a:t>If tall structure permit is required, application package created by Aero</a:t>
            </a:r>
          </a:p>
          <a:p>
            <a:pPr marL="457200" lvl="1" indent="0">
              <a:buNone/>
            </a:pPr>
            <a:endParaRPr lang="en-US" dirty="0"/>
          </a:p>
          <a:p>
            <a:pPr marL="457200" lvl="1" indent="0">
              <a:buNone/>
            </a:pPr>
            <a:endParaRPr lang="en-US" dirty="0"/>
          </a:p>
          <a:p>
            <a:pPr marL="457200" lvl="1" indent="0">
              <a:buNone/>
            </a:pPr>
            <a:endParaRPr lang="en-US" dirty="0"/>
          </a:p>
        </p:txBody>
      </p:sp>
      <p:sp>
        <p:nvSpPr>
          <p:cNvPr id="6" name="Content Placeholder 5">
            <a:extLst>
              <a:ext uri="{FF2B5EF4-FFF2-40B4-BE49-F238E27FC236}">
                <a16:creationId xmlns:a16="http://schemas.microsoft.com/office/drawing/2014/main" id="{24AE493B-AE61-42EF-B8C9-7E2AF6B9093A}"/>
              </a:ext>
            </a:extLst>
          </p:cNvPr>
          <p:cNvSpPr>
            <a:spLocks noGrp="1"/>
          </p:cNvSpPr>
          <p:nvPr>
            <p:ph sz="half" idx="2"/>
          </p:nvPr>
        </p:nvSpPr>
        <p:spPr>
          <a:xfrm>
            <a:off x="6172200" y="1825625"/>
            <a:ext cx="5181600" cy="4351338"/>
          </a:xfrm>
        </p:spPr>
        <p:txBody>
          <a:bodyPr>
            <a:normAutofit/>
          </a:bodyPr>
          <a:lstStyle/>
          <a:p>
            <a:pPr marL="0" indent="0">
              <a:buNone/>
            </a:pPr>
            <a:r>
              <a:rPr lang="en-US" sz="2400" dirty="0"/>
              <a:t>FAA issues determination </a:t>
            </a:r>
          </a:p>
          <a:p>
            <a:pPr marL="0" indent="0">
              <a:buNone/>
            </a:pPr>
            <a:endParaRPr lang="en-US" sz="2400" dirty="0"/>
          </a:p>
          <a:p>
            <a:pPr marL="0" indent="0">
              <a:buNone/>
            </a:pPr>
            <a:r>
              <a:rPr lang="en-US" sz="2400" dirty="0"/>
              <a:t>Applicable Zoning</a:t>
            </a:r>
          </a:p>
          <a:p>
            <a:pPr marL="0" indent="0">
              <a:buNone/>
            </a:pPr>
            <a:endParaRPr lang="en-US" sz="2400" dirty="0"/>
          </a:p>
          <a:p>
            <a:pPr marL="0" indent="0">
              <a:buNone/>
            </a:pPr>
            <a:r>
              <a:rPr lang="en-US" sz="2400" dirty="0"/>
              <a:t>Airspace Review Team if Necessary</a:t>
            </a:r>
          </a:p>
          <a:p>
            <a:pPr marL="0" indent="0">
              <a:buNone/>
            </a:pPr>
            <a:endParaRPr lang="en-US" sz="2400" dirty="0"/>
          </a:p>
          <a:p>
            <a:pPr marL="0" indent="0">
              <a:buNone/>
            </a:pPr>
            <a:r>
              <a:rPr lang="en-US" sz="2400" dirty="0"/>
              <a:t>Office of Aeronautics issues Michigan Tall Structure permit</a:t>
            </a:r>
          </a:p>
        </p:txBody>
      </p:sp>
      <p:sp>
        <p:nvSpPr>
          <p:cNvPr id="4" name="Arrow: Down 3">
            <a:extLst>
              <a:ext uri="{FF2B5EF4-FFF2-40B4-BE49-F238E27FC236}">
                <a16:creationId xmlns:a16="http://schemas.microsoft.com/office/drawing/2014/main" id="{C5099254-6F2C-46AA-A299-9BB35C71A466}"/>
              </a:ext>
            </a:extLst>
          </p:cNvPr>
          <p:cNvSpPr/>
          <p:nvPr/>
        </p:nvSpPr>
        <p:spPr>
          <a:xfrm>
            <a:off x="1451610" y="2597688"/>
            <a:ext cx="251460" cy="329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A71ED6C0-5C87-4660-BAFC-1BEF894C1550}"/>
              </a:ext>
            </a:extLst>
          </p:cNvPr>
          <p:cNvSpPr/>
          <p:nvPr/>
        </p:nvSpPr>
        <p:spPr>
          <a:xfrm>
            <a:off x="6285164" y="2331624"/>
            <a:ext cx="251460" cy="329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DCF44D58-00DB-4884-BD9E-F5215CC85998}"/>
              </a:ext>
            </a:extLst>
          </p:cNvPr>
          <p:cNvSpPr/>
          <p:nvPr/>
        </p:nvSpPr>
        <p:spPr>
          <a:xfrm>
            <a:off x="1474359" y="3341891"/>
            <a:ext cx="251460" cy="329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143C134A-ECF1-43D7-A684-CEE1EDE8E794}"/>
              </a:ext>
            </a:extLst>
          </p:cNvPr>
          <p:cNvSpPr/>
          <p:nvPr/>
        </p:nvSpPr>
        <p:spPr>
          <a:xfrm rot="16200000">
            <a:off x="1474359" y="4414586"/>
            <a:ext cx="251460" cy="329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F58A2EE6-0212-4765-85BD-36CCFC83A75A}"/>
              </a:ext>
            </a:extLst>
          </p:cNvPr>
          <p:cNvSpPr/>
          <p:nvPr/>
        </p:nvSpPr>
        <p:spPr>
          <a:xfrm>
            <a:off x="6285164" y="4263928"/>
            <a:ext cx="251460" cy="329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AABFD525-D7D7-4B75-B2A5-9BD26F442666}"/>
              </a:ext>
            </a:extLst>
          </p:cNvPr>
          <p:cNvSpPr/>
          <p:nvPr/>
        </p:nvSpPr>
        <p:spPr>
          <a:xfrm>
            <a:off x="6285164" y="3341891"/>
            <a:ext cx="251460" cy="329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137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animEffect transition="in" filter="fade">
                                      <p:cBhvr>
                                        <p:cTn id="47" dur="500"/>
                                        <p:tgtEl>
                                          <p:spTgt spid="6">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6">
                                            <p:txEl>
                                              <p:pRg st="6" end="6"/>
                                            </p:txEl>
                                          </p:spTgt>
                                        </p:tgtEl>
                                        <p:attrNameLst>
                                          <p:attrName>style.visibility</p:attrName>
                                        </p:attrNameLst>
                                      </p:cBhvr>
                                      <p:to>
                                        <p:strVal val="visible"/>
                                      </p:to>
                                    </p:set>
                                    <p:animEffect transition="in" filter="fade">
                                      <p:cBhvr>
                                        <p:cTn id="57" dur="500"/>
                                        <p:tgtEl>
                                          <p:spTgt spid="6">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1" grpId="0" animBg="1"/>
      <p:bldP spid="13"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4000"/>
            <a:lum/>
          </a:blip>
          <a:srcRect/>
          <a:stretch>
            <a:fillRect t="-17000" b="-1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C8A2-ECA8-45CE-8397-275820DABC1E}"/>
              </a:ext>
            </a:extLst>
          </p:cNvPr>
          <p:cNvSpPr>
            <a:spLocks noGrp="1"/>
          </p:cNvSpPr>
          <p:nvPr>
            <p:ph type="title"/>
          </p:nvPr>
        </p:nvSpPr>
        <p:spPr>
          <a:noFill/>
          <a:ln>
            <a:noFill/>
          </a:ln>
        </p:spPr>
        <p:txBody>
          <a:bodyPr/>
          <a:lstStyle/>
          <a:p>
            <a:pPr algn="ctr"/>
            <a:r>
              <a:rPr lang="en-US" b="1" dirty="0"/>
              <a:t>OE/AAA Notice Criteria Tool</a:t>
            </a:r>
          </a:p>
        </p:txBody>
      </p:sp>
      <p:pic>
        <p:nvPicPr>
          <p:cNvPr id="4" name="Content Placeholder 3">
            <a:extLst>
              <a:ext uri="{FF2B5EF4-FFF2-40B4-BE49-F238E27FC236}">
                <a16:creationId xmlns:a16="http://schemas.microsoft.com/office/drawing/2014/main" id="{A589D15F-704F-49B8-A29E-1930875A8967}"/>
              </a:ext>
            </a:extLst>
          </p:cNvPr>
          <p:cNvPicPr>
            <a:picLocks noGrp="1" noChangeAspect="1"/>
          </p:cNvPicPr>
          <p:nvPr>
            <p:ph idx="1"/>
          </p:nvPr>
        </p:nvPicPr>
        <p:blipFill>
          <a:blip r:embed="rId4"/>
          <a:stretch>
            <a:fillRect/>
          </a:stretch>
        </p:blipFill>
        <p:spPr>
          <a:xfrm>
            <a:off x="1170716" y="1266586"/>
            <a:ext cx="9850568" cy="5458857"/>
          </a:xfrm>
          <a:prstGeom prst="rect">
            <a:avLst/>
          </a:prstGeom>
        </p:spPr>
      </p:pic>
      <p:sp>
        <p:nvSpPr>
          <p:cNvPr id="5" name="Arrow: Down 4">
            <a:extLst>
              <a:ext uri="{FF2B5EF4-FFF2-40B4-BE49-F238E27FC236}">
                <a16:creationId xmlns:a16="http://schemas.microsoft.com/office/drawing/2014/main" id="{7B5E291F-95FC-45FB-9058-64F358960B75}"/>
              </a:ext>
            </a:extLst>
          </p:cNvPr>
          <p:cNvSpPr/>
          <p:nvPr/>
        </p:nvSpPr>
        <p:spPr>
          <a:xfrm rot="2522076">
            <a:off x="8712519" y="3236515"/>
            <a:ext cx="1128712" cy="1943100"/>
          </a:xfrm>
          <a:prstGeom prst="downArrow">
            <a:avLst/>
          </a:prstGeom>
          <a:solidFill>
            <a:srgbClr val="C00000"/>
          </a:solidFill>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5968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1167</TotalTime>
  <Words>1768</Words>
  <Application>Microsoft Office PowerPoint</Application>
  <PresentationFormat>Widescreen</PresentationFormat>
  <Paragraphs>195</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Navigating Airspace Permitting Requirements Airspace 101 </vt:lpstr>
      <vt:lpstr>Competing for Airspace </vt:lpstr>
      <vt:lpstr>Multiple Agencies With Oversight Responsibility From Determinations to Actual Permits</vt:lpstr>
      <vt:lpstr>FAA Part 77.9 Construction or Alteration Requiring Notice in the Vicinity of a Public Use Airport</vt:lpstr>
      <vt:lpstr>Michigan Tall Structure Act</vt:lpstr>
      <vt:lpstr>Meteorological Tower Requirements MSTA amended in 2016</vt:lpstr>
      <vt:lpstr>Airport Zoning</vt:lpstr>
      <vt:lpstr>Tall Structure Process </vt:lpstr>
      <vt:lpstr>OE/AAA Notice Criteria Tool</vt:lpstr>
      <vt:lpstr>OE/AAA Notice Criteria Tool</vt:lpstr>
      <vt:lpstr>Coordination</vt:lpstr>
      <vt:lpstr>Tall Structure Process  </vt:lpstr>
      <vt:lpstr>Special Airspace Study</vt:lpstr>
      <vt:lpstr>Compliance and Continued Coordination</vt:lpstr>
      <vt:lpstr>Tall Structure Contacts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Airspace Permitting Requirements Airspace 101</dc:title>
  <dc:creator>Smith, Linn (MDOT)</dc:creator>
  <cp:lastModifiedBy>Smith, Linn (MDOT)</cp:lastModifiedBy>
  <cp:revision>15</cp:revision>
  <dcterms:created xsi:type="dcterms:W3CDTF">2021-01-20T18:28:12Z</dcterms:created>
  <dcterms:modified xsi:type="dcterms:W3CDTF">2021-01-21T13:55:42Z</dcterms:modified>
</cp:coreProperties>
</file>