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5" r:id="rId4"/>
    <p:sldId id="277" r:id="rId5"/>
    <p:sldId id="259" r:id="rId6"/>
    <p:sldId id="302" r:id="rId7"/>
    <p:sldId id="282" r:id="rId8"/>
    <p:sldId id="296" r:id="rId9"/>
    <p:sldId id="265" r:id="rId10"/>
    <p:sldId id="283" r:id="rId11"/>
    <p:sldId id="298" r:id="rId12"/>
    <p:sldId id="318" r:id="rId13"/>
    <p:sldId id="307" r:id="rId14"/>
    <p:sldId id="309" r:id="rId15"/>
    <p:sldId id="311" r:id="rId16"/>
    <p:sldId id="312" r:id="rId17"/>
    <p:sldId id="319" r:id="rId18"/>
    <p:sldId id="313" r:id="rId19"/>
    <p:sldId id="314" r:id="rId20"/>
    <p:sldId id="315" r:id="rId21"/>
    <p:sldId id="316" r:id="rId22"/>
    <p:sldId id="317" r:id="rId23"/>
    <p:sldId id="322" r:id="rId24"/>
    <p:sldId id="320" r:id="rId25"/>
    <p:sldId id="321" r:id="rId26"/>
    <p:sldId id="323" r:id="rId27"/>
    <p:sldId id="286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07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350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6CF4A45-74CA-4AC0-A0B1-FDDBFB276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FD48AF-2360-4269-8D3F-139533CA2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6D814-382E-4B03-88E9-ABDF858AF8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*** This is at the building level. Here is how this was determined…</a:t>
            </a:r>
          </a:p>
          <a:p>
            <a:r>
              <a:rPr lang="en-US" smtClean="0"/>
              <a:t>	- Because a single school could miss AYP in several subgroups for several reasons (Prof Math, Prof ELA, etc.), If a building missed AYP in any subgroup, for any reason, it was 	counted once in that reasons category…</a:t>
            </a:r>
          </a:p>
          <a:p>
            <a:r>
              <a:rPr lang="en-US" smtClean="0"/>
              <a:t>		-ex. School A Missed AYP in the following categories and subgroups…</a:t>
            </a:r>
          </a:p>
          <a:p>
            <a:r>
              <a:rPr lang="en-US" smtClean="0"/>
              <a:t>			Prof Math, subgroup students with disabilities</a:t>
            </a:r>
          </a:p>
          <a:p>
            <a:r>
              <a:rPr lang="en-US" smtClean="0"/>
              <a:t>			Prof Math, subgroup Black or African American</a:t>
            </a:r>
          </a:p>
          <a:p>
            <a:r>
              <a:rPr lang="en-US" smtClean="0"/>
              <a:t>			Prof ELA, subgroup students with disabilities</a:t>
            </a:r>
          </a:p>
          <a:p>
            <a:r>
              <a:rPr lang="en-US" smtClean="0"/>
              <a:t>			*** This school was counted </a:t>
            </a:r>
            <a:r>
              <a:rPr lang="en-US" b="1" smtClean="0"/>
              <a:t>once</a:t>
            </a:r>
            <a:r>
              <a:rPr lang="en-US" smtClean="0"/>
              <a:t> for missing AYP in ELA Prof and </a:t>
            </a:r>
            <a:r>
              <a:rPr lang="en-US" b="1" smtClean="0"/>
              <a:t>once</a:t>
            </a:r>
            <a:r>
              <a:rPr lang="en-US" smtClean="0"/>
              <a:t> for missing AYP in Math Prof.</a:t>
            </a:r>
          </a:p>
          <a:p>
            <a:r>
              <a:rPr lang="en-US" smtClean="0"/>
              <a:t>	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3" name="Picture 16" descr="color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867400"/>
            <a:ext cx="15176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8E962FC-D5E0-451C-AB14-1BD895F37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9569-CE9B-43D5-9ED2-342F762B3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BBC4-63E1-43AA-A488-47C9EB38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9982-83F9-4763-8FE2-6B7AFBF96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6E66-00CF-407B-835B-CB32708F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073E-3807-440F-8BF6-6DEA51110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40C94-AA65-49A4-96AA-75689491D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D724-6A58-47E6-9C64-4A20E4850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031A3-4BBF-4924-A68C-B087D0A41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B99C7-10F0-434B-BB9D-C151B4D0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CF5F-C188-4E4F-9C57-043C8A89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A9FCD-7943-471D-9097-B302C01B5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E05140F-1C39-4686-AD5A-B029369C5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27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727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27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2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16" descr="color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467600" y="5943600"/>
            <a:ext cx="14414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mde-recovery" TargetMode="External"/><Relationship Id="rId2" Type="http://schemas.openxmlformats.org/officeDocument/2006/relationships/hyperlink" Target="mailto:radkem@michigan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920875"/>
          </a:xfrm>
        </p:spPr>
        <p:txBody>
          <a:bodyPr/>
          <a:lstStyle/>
          <a:p>
            <a:pPr eaLnBrk="1" hangingPunct="1"/>
            <a:r>
              <a:rPr lang="en-US" sz="4000" smtClean="0"/>
              <a:t>ARRA Title I: </a:t>
            </a:r>
            <a:br>
              <a:rPr lang="en-US" sz="4000" smtClean="0"/>
            </a:br>
            <a:r>
              <a:rPr lang="en-US" sz="4000" smtClean="0"/>
              <a:t>The chance of a lifetime to address our most vexing challenges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81400"/>
            <a:ext cx="8001000" cy="1981200"/>
          </a:xfrm>
        </p:spPr>
        <p:txBody>
          <a:bodyPr/>
          <a:lstStyle/>
          <a:p>
            <a:r>
              <a:rPr lang="en-US" sz="2800" smtClean="0">
                <a:effectLst/>
              </a:rPr>
              <a:t>Reform and Restore: Implementing the ARRA</a:t>
            </a:r>
            <a:r>
              <a:rPr lang="en-US" smtClean="0">
                <a:effectLst/>
              </a:rPr>
              <a:t> </a:t>
            </a:r>
          </a:p>
          <a:p>
            <a:r>
              <a:rPr lang="en-US" sz="2800" smtClean="0">
                <a:effectLst/>
              </a:rPr>
              <a:t>Michigan </a:t>
            </a:r>
            <a:r>
              <a:rPr lang="en-US" sz="2400" smtClean="0">
                <a:effectLst/>
              </a:rPr>
              <a:t>Institute for Educational Management</a:t>
            </a:r>
          </a:p>
          <a:p>
            <a:r>
              <a:rPr lang="en-US" sz="2400" smtClean="0">
                <a:effectLst/>
              </a:rPr>
              <a:t>Kellogg Center, May 26,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7D8C68-FD97-454F-AF0A-093EB7B9C6A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Plan Well, Plan Deep,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000"/>
              <a:t>Implement with fidelity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000"/>
              <a:t>Early in the year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000"/>
              <a:t>2009-2010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What are Michigan’s most vexing challenges?</a:t>
            </a:r>
          </a:p>
        </p:txBody>
      </p:sp>
      <p:pic>
        <p:nvPicPr>
          <p:cNvPr id="27650" name="Picture 7" descr="MCj0370044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33538"/>
            <a:ext cx="6629400" cy="4408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6802" name="Chart" r:id="rId3" imgW="5886450" imgH="36195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3490" name="Chart" r:id="rId3" imgW="5886450" imgH="36195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5538" name="Chart" r:id="rId3" imgW="5886450" imgH="32861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7586" name="Chart" r:id="rId3" imgW="5886450" imgH="36195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8610" name="Chart" r:id="rId3" imgW="5886450" imgH="36195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7826" name="Chart" r:id="rId4" imgW="6391275" imgH="42672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What is your district’s most vexing challenge?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Mathematics proficiency</a:t>
            </a:r>
          </a:p>
          <a:p>
            <a:r>
              <a:rPr lang="en-US" smtClean="0">
                <a:effectLst/>
              </a:rPr>
              <a:t>English language arts proficiency</a:t>
            </a:r>
          </a:p>
          <a:p>
            <a:r>
              <a:rPr lang="en-US" smtClean="0">
                <a:effectLst/>
              </a:rPr>
              <a:t>Attendance at the elementary or middle school</a:t>
            </a:r>
          </a:p>
          <a:p>
            <a:r>
              <a:rPr lang="en-US" smtClean="0">
                <a:effectLst/>
              </a:rPr>
              <a:t>Graduation at the high school</a:t>
            </a:r>
          </a:p>
          <a:p>
            <a:pPr>
              <a:buFont typeface="Wingdings" pitchFamily="2" charset="2"/>
              <a:buNone/>
            </a:pPr>
            <a:endParaRPr lang="en-US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mtClean="0">
                <a:effectLst/>
              </a:rPr>
              <a:t>You need to complete a deep analysis of your data (a comprehensive need assessment) to determine the cause of your challenge.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Every school or LEA is different: Tailor your plan to your needs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Must be based on a data driven needs assessment</a:t>
            </a:r>
          </a:p>
          <a:p>
            <a:r>
              <a:rPr lang="en-US" smtClean="0">
                <a:effectLst/>
              </a:rPr>
              <a:t>Must be included in the school/LEA plan</a:t>
            </a:r>
          </a:p>
          <a:p>
            <a:r>
              <a:rPr lang="en-US" smtClean="0">
                <a:effectLst/>
              </a:rPr>
              <a:t>Must be in the consolidated application</a:t>
            </a:r>
          </a:p>
          <a:p>
            <a:r>
              <a:rPr lang="en-US" smtClean="0">
                <a:effectLst/>
              </a:rPr>
              <a:t>Activities must be coordinated by fund source</a:t>
            </a:r>
          </a:p>
          <a:p>
            <a:r>
              <a:rPr lang="en-US" smtClean="0">
                <a:effectLst/>
              </a:rPr>
              <a:t>Activities must lead to student achievement gains</a:t>
            </a:r>
          </a:p>
          <a:p>
            <a:r>
              <a:rPr lang="en-US" smtClean="0">
                <a:effectLst/>
              </a:rPr>
              <a:t>Include an evaluation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E089B4-85B6-4457-9B00-E245F520ACE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ARRA: The opportunity to serve</a:t>
            </a:r>
          </a:p>
        </p:txBody>
      </p:sp>
      <p:pic>
        <p:nvPicPr>
          <p:cNvPr id="18435" name="Picture 7" descr="MPj0439326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8938" y="1600200"/>
            <a:ext cx="58245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Allowable Uses: Title I Supplementary Activities*</a:t>
            </a:r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038600"/>
          </a:xfrm>
          <a:noFill/>
        </p:spPr>
        <p:txBody>
          <a:bodyPr/>
          <a:lstStyle/>
          <a:p>
            <a:r>
              <a:rPr lang="en-US" sz="2800" smtClean="0">
                <a:effectLst/>
              </a:rPr>
              <a:t>Direct services to students</a:t>
            </a:r>
          </a:p>
          <a:p>
            <a:r>
              <a:rPr lang="en-US" sz="2800" smtClean="0">
                <a:effectLst/>
              </a:rPr>
              <a:t>Extended day, extended year instruction</a:t>
            </a:r>
          </a:p>
          <a:p>
            <a:r>
              <a:rPr lang="en-US" sz="2800" smtClean="0">
                <a:effectLst/>
              </a:rPr>
              <a:t>Parent involvement</a:t>
            </a:r>
          </a:p>
          <a:p>
            <a:r>
              <a:rPr lang="en-US" sz="2800" smtClean="0">
                <a:effectLst/>
              </a:rPr>
              <a:t>Professional development</a:t>
            </a:r>
          </a:p>
          <a:p>
            <a:r>
              <a:rPr lang="en-US" sz="2800" smtClean="0">
                <a:effectLst/>
              </a:rPr>
              <a:t>Program development</a:t>
            </a:r>
          </a:p>
          <a:p>
            <a:endParaRPr lang="en-US" sz="2800" smtClean="0">
              <a:effectLst/>
            </a:endParaRP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3124200"/>
          </a:xfrm>
          <a:noFill/>
        </p:spPr>
        <p:txBody>
          <a:bodyPr/>
          <a:lstStyle/>
          <a:p>
            <a:r>
              <a:rPr lang="en-US" sz="2800" smtClean="0">
                <a:effectLst/>
              </a:rPr>
              <a:t>Student support services</a:t>
            </a:r>
          </a:p>
          <a:p>
            <a:r>
              <a:rPr lang="en-US" sz="2800" smtClean="0">
                <a:effectLst/>
              </a:rPr>
              <a:t>Staff salaries and benefits</a:t>
            </a:r>
          </a:p>
          <a:p>
            <a:r>
              <a:rPr lang="en-US" sz="2800" smtClean="0">
                <a:effectLst/>
              </a:rPr>
              <a:t>Substitutes</a:t>
            </a:r>
          </a:p>
          <a:p>
            <a:r>
              <a:rPr lang="en-US" sz="2800" smtClean="0">
                <a:effectLst/>
              </a:rPr>
              <a:t>Transportation</a:t>
            </a:r>
          </a:p>
          <a:p>
            <a:r>
              <a:rPr lang="en-US" sz="2800" smtClean="0">
                <a:effectLst/>
              </a:rPr>
              <a:t>Program materials &amp; supplies</a:t>
            </a:r>
          </a:p>
          <a:p>
            <a:endParaRPr lang="en-US" sz="2800" smtClean="0">
              <a:effectLst/>
            </a:endParaRP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762000" y="59436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*Must play by the Title I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Short term investment to produce long term achievement gains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mtClean="0">
                <a:effectLst/>
              </a:rPr>
              <a:t>Professional development in mathematics in a schoolwide school (Title I or Title II-A)</a:t>
            </a:r>
          </a:p>
          <a:p>
            <a:pPr lvl="1"/>
            <a:r>
              <a:rPr lang="en-US" smtClean="0">
                <a:effectLst/>
              </a:rPr>
              <a:t>Summer lab school to help teachers develop instructional reform, develop sample lesson plans, practice instruction, receive peer coaching, etc. </a:t>
            </a:r>
          </a:p>
          <a:p>
            <a:pPr lvl="1"/>
            <a:r>
              <a:rPr lang="en-US" smtClean="0">
                <a:effectLst/>
              </a:rPr>
              <a:t>Expert coaching for every teacher 1 day/week throughout the year</a:t>
            </a:r>
          </a:p>
          <a:p>
            <a:pPr lvl="1"/>
            <a:r>
              <a:rPr lang="en-US" smtClean="0">
                <a:effectLst/>
              </a:rPr>
              <a:t>Training to establish a professional learning community focused on instruction </a:t>
            </a:r>
          </a:p>
          <a:p>
            <a:pPr lvl="1"/>
            <a:endParaRPr lang="en-US" smtClean="0">
              <a:effectLst/>
            </a:endParaRPr>
          </a:p>
          <a:p>
            <a:pPr lvl="1"/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Short term investment to produce long term achievement gains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Professional development in mathematics in a schoolwide school (Title I or Title II-A)</a:t>
            </a:r>
          </a:p>
          <a:p>
            <a:pPr lvl="1"/>
            <a:endParaRPr lang="en-US" smtClean="0">
              <a:effectLst/>
            </a:endParaRPr>
          </a:p>
          <a:p>
            <a:pPr lvl="1"/>
            <a:r>
              <a:rPr lang="en-US" smtClean="0">
                <a:effectLst/>
              </a:rPr>
              <a:t>Teachers to attend 6-10 days of instructional reform training</a:t>
            </a:r>
          </a:p>
          <a:p>
            <a:pPr lvl="1">
              <a:buFont typeface="Wingdings" pitchFamily="2" charset="2"/>
              <a:buNone/>
            </a:pPr>
            <a:endParaRPr lang="en-US" smtClean="0">
              <a:effectLst/>
            </a:endParaRPr>
          </a:p>
          <a:p>
            <a:pPr lvl="1"/>
            <a:r>
              <a:rPr lang="en-US" smtClean="0">
                <a:effectLst/>
              </a:rPr>
              <a:t>Utilize a pool of trained substitutes to maximize instruction and develop potential teachers</a:t>
            </a:r>
          </a:p>
          <a:p>
            <a:pPr lvl="1"/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Short term investment to produce long term achievement gains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Professional development in mathematics in a schoolwide school (Title I AND Title II A)</a:t>
            </a:r>
          </a:p>
          <a:p>
            <a:pPr lvl="1"/>
            <a:r>
              <a:rPr lang="en-US" smtClean="0">
                <a:effectLst/>
              </a:rPr>
              <a:t>Hire a math specialist or cadre  of math specialists to model lessons for teachers and provide direct intense instructional support for students</a:t>
            </a:r>
          </a:p>
          <a:p>
            <a:pPr lvl="1"/>
            <a:r>
              <a:rPr lang="en-US" smtClean="0">
                <a:effectLst/>
              </a:rPr>
              <a:t>Purchase instructional materials to support a mathematics reform model that supplements regular classroom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Short term investment to produce long term achievement gains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Program Development in mathematics (coordination of Title I, Title II D, Title II A)</a:t>
            </a:r>
          </a:p>
          <a:p>
            <a:pPr lvl="1"/>
            <a:r>
              <a:rPr lang="en-US" smtClean="0">
                <a:effectLst/>
              </a:rPr>
              <a:t>Develop or adopt internet instructional programs</a:t>
            </a:r>
          </a:p>
          <a:p>
            <a:pPr lvl="1"/>
            <a:r>
              <a:rPr lang="en-US" smtClean="0">
                <a:effectLst/>
              </a:rPr>
              <a:t>Purchase computers, smart boards, calculators and other instructional equipment</a:t>
            </a:r>
          </a:p>
          <a:p>
            <a:pPr lvl="1"/>
            <a:r>
              <a:rPr lang="en-US" smtClean="0">
                <a:effectLst/>
              </a:rPr>
              <a:t>Purchase access to electronic lessons</a:t>
            </a:r>
          </a:p>
          <a:p>
            <a:pPr lvl="1"/>
            <a:r>
              <a:rPr lang="en-US" smtClean="0">
                <a:effectLst/>
              </a:rPr>
              <a:t>Develop or purchase assessment tools</a:t>
            </a:r>
          </a:p>
          <a:p>
            <a:pPr lvl="1"/>
            <a:r>
              <a:rPr lang="en-US" smtClean="0">
                <a:effectLst/>
              </a:rPr>
              <a:t>Train teachers in data driven instruction and to utilize electronic instructional methods effectively</a:t>
            </a:r>
          </a:p>
          <a:p>
            <a:pPr lvl="1"/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Short term investment to produce long term achievement gains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Program development in mathematics – in a targeted or schoolwide program (Title I)</a:t>
            </a:r>
          </a:p>
          <a:p>
            <a:pPr lvl="1"/>
            <a:r>
              <a:rPr lang="en-US" smtClean="0">
                <a:effectLst/>
              </a:rPr>
              <a:t>Summer School </a:t>
            </a:r>
          </a:p>
          <a:p>
            <a:pPr lvl="1"/>
            <a:r>
              <a:rPr lang="en-US" smtClean="0">
                <a:effectLst/>
              </a:rPr>
              <a:t>Before or after school tutoring</a:t>
            </a:r>
          </a:p>
          <a:p>
            <a:pPr lvl="1"/>
            <a:r>
              <a:rPr lang="en-US" smtClean="0">
                <a:effectLst/>
              </a:rPr>
              <a:t>Transportation</a:t>
            </a:r>
          </a:p>
          <a:p>
            <a:pPr lvl="1"/>
            <a:r>
              <a:rPr lang="en-US" smtClean="0">
                <a:effectLst/>
              </a:rPr>
              <a:t>Supplies and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Your challenge!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800" smtClean="0">
                <a:effectLst/>
              </a:rPr>
              <a:t>What does your data driven needs assessment say are your most vexing challenges?</a:t>
            </a:r>
          </a:p>
          <a:p>
            <a:r>
              <a:rPr lang="en-US" sz="2800" smtClean="0">
                <a:effectLst/>
              </a:rPr>
              <a:t>Develop detailed plans for addressing these needs.</a:t>
            </a:r>
          </a:p>
          <a:p>
            <a:r>
              <a:rPr lang="en-US" sz="2800" smtClean="0">
                <a:effectLst/>
              </a:rPr>
              <a:t>Submit a well coordinated set of applications for supplementary funding</a:t>
            </a:r>
          </a:p>
          <a:p>
            <a:pPr lvl="1"/>
            <a:r>
              <a:rPr lang="en-US" sz="2400" smtClean="0">
                <a:effectLst/>
              </a:rPr>
              <a:t>LEA Planning cycle</a:t>
            </a:r>
          </a:p>
          <a:p>
            <a:pPr lvl="1"/>
            <a:r>
              <a:rPr lang="en-US" sz="2400" smtClean="0">
                <a:effectLst/>
              </a:rPr>
              <a:t>School Selection</a:t>
            </a:r>
          </a:p>
          <a:p>
            <a:pPr lvl="1"/>
            <a:r>
              <a:rPr lang="en-US" sz="2400" smtClean="0">
                <a:effectLst/>
              </a:rPr>
              <a:t>Consolidated </a:t>
            </a:r>
          </a:p>
          <a:p>
            <a:r>
              <a:rPr lang="en-US" sz="2800" smtClean="0">
                <a:effectLst/>
              </a:rPr>
              <a:t>Implement with fidelity to serve students and improve achievement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B105FE-29AA-4CD5-9124-256ABB0D1C0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Questions?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Mike Radke 517-373-3921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		</a:t>
            </a:r>
            <a:r>
              <a:rPr lang="en-US" smtClean="0">
                <a:hlinkClick r:id="rId2"/>
              </a:rPr>
              <a:t>radkem@michigan.gov</a:t>
            </a:r>
            <a:endParaRPr lang="en-US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hlinkClick r:id="rId3"/>
              </a:rPr>
              <a:t>www.michigan.gov/mde-recovery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6F2A9A-6302-47A9-8252-7889A469856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/>
              <a:t>American Recovery and Reinvestment Act of 2009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 “Historic opportunity to create jobs and advance education reform</a:t>
            </a:r>
            <a:r>
              <a:rPr lang="en-US" sz="2800" b="1" smtClean="0"/>
              <a:t>”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This is a staggering opportunity.  If we do the right thing, not just for our economy, but for our children, we have a chance to do something absolutely extraordinary. </a:t>
            </a:r>
          </a:p>
          <a:p>
            <a:pPr lvl="1" eaLnBrk="1" hangingPunct="1">
              <a:defRPr/>
            </a:pPr>
            <a:r>
              <a:rPr lang="en-US" smtClean="0"/>
              <a:t>Invest short term funds to produce long term gains in student achievement.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2157C7-55AA-4531-A4D3-79F12C527B2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Key characteristics of ARRA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Accountability for student achievement</a:t>
            </a:r>
          </a:p>
          <a:p>
            <a:pPr eaLnBrk="1" hangingPunct="1">
              <a:defRPr/>
            </a:pPr>
            <a:r>
              <a:rPr lang="en-US" smtClean="0"/>
              <a:t>Research based interventions implemented with fidelity</a:t>
            </a:r>
          </a:p>
          <a:p>
            <a:pPr eaLnBrk="1" hangingPunct="1">
              <a:defRPr/>
            </a:pPr>
            <a:r>
              <a:rPr lang="en-US" smtClean="0"/>
              <a:t>Emphasis on early childhood education, high school and middle school </a:t>
            </a:r>
          </a:p>
          <a:p>
            <a:pPr eaLnBrk="1" hangingPunct="1">
              <a:defRPr/>
            </a:pPr>
            <a:r>
              <a:rPr lang="en-US" smtClean="0"/>
              <a:t>Transparency and significant reporting requirements</a:t>
            </a:r>
          </a:p>
          <a:p>
            <a:pPr eaLnBrk="1" hangingPunct="1">
              <a:defRPr/>
            </a:pPr>
            <a:r>
              <a:rPr lang="en-US" smtClean="0"/>
              <a:t>Immediacy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A57834-3204-49B2-81A0-363FDE08F44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ARRA Comes in Two Large Sections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State Fiscal Stabilization</a:t>
            </a:r>
          </a:p>
          <a:p>
            <a:pPr eaLnBrk="1" hangingPunct="1">
              <a:defRPr/>
            </a:pPr>
            <a:r>
              <a:rPr lang="en-US"/>
              <a:t>Direct Education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/>
              <a:t>Title I, Part A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/>
              <a:t>Title I, Part A School Improvement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/>
              <a:t>Title II, Part D Educational Technology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/>
              <a:t>Title X, Part C Homeless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/>
              <a:t>IDEA Special Education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/>
              <a:t>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 txBox="1">
            <a:spLocks noGrp="1"/>
          </p:cNvSpPr>
          <p:nvPr/>
        </p:nvSpPr>
        <p:spPr bwMode="auto">
          <a:xfrm>
            <a:off x="35814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>
                <a:latin typeface="Arial" charset="0"/>
              </a:rPr>
              <a:t>17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ARRA: Direct Education</a:t>
            </a:r>
          </a:p>
        </p:txBody>
      </p:sp>
      <p:graphicFrame>
        <p:nvGraphicFramePr>
          <p:cNvPr id="9265" name="Group 49"/>
          <p:cNvGraphicFramePr>
            <a:graphicFrameLocks noGrp="1"/>
          </p:cNvGraphicFramePr>
          <p:nvPr>
            <p:ph idx="4294967295"/>
          </p:nvPr>
        </p:nvGraphicFramePr>
        <p:xfrm>
          <a:off x="381000" y="1371600"/>
          <a:ext cx="8229600" cy="4724400"/>
        </p:xfrm>
        <a:graphic>
          <a:graphicData uri="http://schemas.openxmlformats.org/drawingml/2006/table">
            <a:tbl>
              <a:tblPr/>
              <a:tblGrid>
                <a:gridCol w="2590800"/>
                <a:gridCol w="1981200"/>
                <a:gridCol w="1905000"/>
                <a:gridCol w="17526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Program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Regular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Title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$535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$390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$925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School Improvement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$20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$75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$95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$9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$24.5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$33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Homeless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$2.18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$2.36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$4.54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IDEA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$393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$426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$819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A53EA1-AB66-40DA-8BB4-D58DC9654FE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How can LEAs use Direct Educational Funds?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Only for the </a:t>
            </a:r>
            <a:r>
              <a:rPr lang="en-US" sz="2800" b="1" smtClean="0"/>
              <a:t>purposes</a:t>
            </a:r>
            <a:r>
              <a:rPr lang="en-US" sz="2800" smtClean="0"/>
              <a:t> identified in the Federal programs that are the foundation of the funds (e.g. Title I, Part A or School Improvement; Title II, Part D Educational Technology; Homeless;  IDEA; etc.)</a:t>
            </a:r>
          </a:p>
          <a:p>
            <a:pPr lvl="1" eaLnBrk="1" hangingPunct="1">
              <a:defRPr/>
            </a:pPr>
            <a:r>
              <a:rPr lang="en-US" sz="2400" smtClean="0"/>
              <a:t>Eligible  beneficiaries</a:t>
            </a:r>
          </a:p>
          <a:p>
            <a:pPr lvl="1" eaLnBrk="1" hangingPunct="1">
              <a:defRPr/>
            </a:pPr>
            <a:r>
              <a:rPr lang="en-US" sz="2400" smtClean="0"/>
              <a:t>Eligible expenditures</a:t>
            </a:r>
          </a:p>
          <a:p>
            <a:pPr lvl="1" eaLnBrk="1" hangingPunct="1">
              <a:defRPr/>
            </a:pPr>
            <a:r>
              <a:rPr lang="en-US" sz="2400" smtClean="0"/>
              <a:t>Set asides</a:t>
            </a:r>
          </a:p>
          <a:p>
            <a:pPr lvl="1" eaLnBrk="1" hangingPunct="1">
              <a:defRPr/>
            </a:pPr>
            <a:r>
              <a:rPr lang="en-US" sz="2400" smtClean="0"/>
              <a:t>Allowable, necessary and reasonable</a:t>
            </a:r>
          </a:p>
          <a:p>
            <a:pPr lvl="1" eaLnBrk="1" hangingPunct="1">
              <a:defRPr/>
            </a:pPr>
            <a:r>
              <a:rPr lang="en-US" sz="2400" smtClean="0"/>
              <a:t>Documentation!</a:t>
            </a:r>
          </a:p>
          <a:p>
            <a:pPr eaLnBrk="1" hangingPunct="1">
              <a:defRPr/>
            </a:pPr>
            <a:r>
              <a:rPr lang="en-US" sz="2800" smtClean="0"/>
              <a:t>Only in accordance with the rules of the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7807FD-3965-4270-B7FC-C6636056B52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How can LEAs use Direct Educational Funds?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/>
              <a:t>“Short-term investments with the potential for long-term benefits rather than make ongoing commitments that are not sustainable once recovery funds are expended.”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EED520-5B4C-4408-B04B-DD92FF6D87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Can LEAs Do Now?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PLAN Early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mtClean="0"/>
              <a:t>Comprehensive Needs Assessment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mtClean="0"/>
              <a:t>School and District plans (LEA planning cycle)</a:t>
            </a:r>
          </a:p>
          <a:p>
            <a:pPr eaLnBrk="1" hangingPunct="1">
              <a:defRPr/>
            </a:pPr>
            <a:r>
              <a:rPr lang="en-US" smtClean="0"/>
              <a:t>PLAN Deep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mtClean="0"/>
              <a:t>Identify your greatest challenge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mtClean="0"/>
              <a:t>Research-based activities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mtClean="0"/>
              <a:t>Substantial reform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mtClean="0"/>
              <a:t>Establish the Foundation – Build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3426</TotalTime>
  <Words>898</Words>
  <Application>Microsoft Office PowerPoint</Application>
  <PresentationFormat>On-screen Show (4:3)</PresentationFormat>
  <Paragraphs>160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Garamond</vt:lpstr>
      <vt:lpstr>Arial</vt:lpstr>
      <vt:lpstr>Wingdings</vt:lpstr>
      <vt:lpstr>Stream</vt:lpstr>
      <vt:lpstr>Stream</vt:lpstr>
      <vt:lpstr>Chart</vt:lpstr>
      <vt:lpstr>ARRA Title I:  The chance of a lifetime to address our most vexing challenges</vt:lpstr>
      <vt:lpstr>ARRA: The opportunity to serve</vt:lpstr>
      <vt:lpstr>American Recovery and Reinvestment Act of 2009</vt:lpstr>
      <vt:lpstr>Key characteristics of ARRA</vt:lpstr>
      <vt:lpstr>ARRA Comes in Two Large Sections</vt:lpstr>
      <vt:lpstr>ARRA: Direct Education</vt:lpstr>
      <vt:lpstr>How can LEAs use Direct Educational Funds?</vt:lpstr>
      <vt:lpstr>How can LEAs use Direct Educational Funds?</vt:lpstr>
      <vt:lpstr>What Can LEAs Do Now?</vt:lpstr>
      <vt:lpstr>Plan Well, Plan Deep, </vt:lpstr>
      <vt:lpstr>What are Michigan’s most vexing challenges?</vt:lpstr>
      <vt:lpstr>Slide 12</vt:lpstr>
      <vt:lpstr>Slide 13</vt:lpstr>
      <vt:lpstr>Slide 14</vt:lpstr>
      <vt:lpstr>Slide 15</vt:lpstr>
      <vt:lpstr>Slide 16</vt:lpstr>
      <vt:lpstr>Slide 17</vt:lpstr>
      <vt:lpstr>What is your district’s most vexing challenge?</vt:lpstr>
      <vt:lpstr>Every school or LEA is different: Tailor your plan to your needs</vt:lpstr>
      <vt:lpstr>Allowable Uses: Title I Supplementary Activities*</vt:lpstr>
      <vt:lpstr>Short term investment to produce long term achievement gains</vt:lpstr>
      <vt:lpstr>Short term investment to produce long term achievement gains</vt:lpstr>
      <vt:lpstr>Short term investment to produce long term achievement gains</vt:lpstr>
      <vt:lpstr>Short term investment to produce long term achievement gains</vt:lpstr>
      <vt:lpstr>Short term investment to produce long term achievement gains</vt:lpstr>
      <vt:lpstr>Your challenge!</vt:lpstr>
      <vt:lpstr>Questions?</vt:lpstr>
    </vt:vector>
  </TitlesOfParts>
  <Company>State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Association of State and Federal Program Specialists</dc:title>
  <dc:creator>Michael Radke</dc:creator>
  <cp:lastModifiedBy>EaslickC</cp:lastModifiedBy>
  <cp:revision>33</cp:revision>
  <dcterms:created xsi:type="dcterms:W3CDTF">2009-03-03T14:27:33Z</dcterms:created>
  <dcterms:modified xsi:type="dcterms:W3CDTF">2009-05-20T17:40:27Z</dcterms:modified>
</cp:coreProperties>
</file>