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DA71"/>
    <a:srgbClr val="EDCB77"/>
    <a:srgbClr val="C08B50"/>
    <a:srgbClr val="906434"/>
    <a:srgbClr val="FFCF05"/>
    <a:srgbClr val="FFE8A7"/>
    <a:srgbClr val="FFE98B"/>
    <a:srgbClr val="FFFFCC"/>
    <a:srgbClr val="F7A542"/>
    <a:srgbClr val="F5A2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0929"/>
  </p:normalViewPr>
  <p:slideViewPr>
    <p:cSldViewPr>
      <p:cViewPr varScale="1">
        <p:scale>
          <a:sx n="116" d="100"/>
          <a:sy n="116" d="100"/>
        </p:scale>
        <p:origin x="336" y="1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97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828800" y="381000"/>
            <a:ext cx="9956800" cy="3352800"/>
          </a:xfrm>
        </p:spPr>
        <p:txBody>
          <a:bodyPr/>
          <a:lstStyle>
            <a:lvl1pPr algn="r">
              <a:defRPr sz="80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4419600"/>
            <a:ext cx="8534400" cy="533400"/>
          </a:xfrm>
        </p:spPr>
        <p:txBody>
          <a:bodyPr/>
          <a:lstStyle>
            <a:lvl1pPr marL="0" indent="0">
              <a:buFontTx/>
              <a:buNone/>
              <a:defRPr sz="2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dirty="0" smtClean="0"/>
              <a:t>Click to edit Master subtitle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1828800" y="64008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5080000" y="64008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9652000" y="64008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8384FE38-A845-4A3E-AC05-B24384583EE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 b="1" cap="small" spc="5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Clr>
                <a:srgbClr val="F3DA71"/>
              </a:buClr>
              <a:buSzPct val="70000"/>
              <a:buFont typeface="Wingdings 3" panose="05040102010807070707" pitchFamily="18" charset="2"/>
              <a:buChar char=""/>
              <a:defRPr lang="en-US" sz="2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05FA6E-E4AA-4037-9938-52EADAEF0D7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60002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D43211-AF43-4B94-B0AC-6382B928A24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46086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lang="en-US" b="1" cap="small" spc="5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lvl="0" algn="r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800" y="1676400"/>
            <a:ext cx="4927600" cy="4419600"/>
          </a:xfrm>
        </p:spPr>
        <p:txBody>
          <a:bodyPr/>
          <a:lstStyle>
            <a:lvl1pPr>
              <a:defRPr lang="en-US" sz="32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59600" y="1676400"/>
            <a:ext cx="4927600" cy="44196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F84684-7E4F-41DD-8493-6B68EC016D8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4032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lang="en-US" b="1" cap="small" spc="50" baseline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lvl="0" algn="r"/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0DB61D-FBE5-4E7D-B752-07EB67B0837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5402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lang="en-US" b="1" cap="small" spc="5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lvl="0" algn="r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4314FB-1102-481A-BC73-DB272C65D54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811996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FB3512-0249-4267-9BE6-4F743CE60E0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00535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>
                <a:solidFill>
                  <a:schemeClr val="bg1"/>
                </a:solidFill>
              </a:defRPr>
            </a:lvl1pPr>
            <a:lvl2pPr>
              <a:defRPr sz="28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7B29AC-A2BB-45B2-B772-F17AEF6D483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19769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FF9EA8-D4F1-4400-98B9-72C96F663E5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408330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2pPr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91CAA5-C5E8-432B-A36F-42B1AA388B6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484819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72600" y="228600"/>
            <a:ext cx="2514600" cy="5867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8800" y="228600"/>
            <a:ext cx="7340600" cy="5867400"/>
          </a:xfrm>
        </p:spPr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F431B4-3B2A-4CF8-9401-4E97464D9A0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7186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lang="en-US" b="1" cap="small" spc="5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lvl="0" algn="r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00755073"/>
      </p:ext>
    </p:extLst>
  </p:cSld>
  <p:clrMapOvr>
    <a:masterClrMapping/>
  </p:clrMapOvr>
  <p:transition advTm="3000"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lang="en-US" b="1" cap="small" spc="5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lvl="0" algn="r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10363200" cy="19812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114800"/>
            <a:ext cx="10363200" cy="19812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95840342"/>
      </p:ext>
    </p:extLst>
  </p:cSld>
  <p:clrMapOvr>
    <a:masterClrMapping/>
  </p:clrMapOvr>
  <p:transition advTm="3000">
    <p:fade thruBlk="1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lang="en-US" b="1" cap="small" spc="5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lvl="0" algn="r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Online Image Placeholder 3"/>
          <p:cNvSpPr>
            <a:spLocks noGrp="1"/>
          </p:cNvSpPr>
          <p:nvPr>
            <p:ph type="clipArt"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endParaRPr lang="en-US" noProof="0" smtClean="0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08356062"/>
      </p:ext>
    </p:extLst>
  </p:cSld>
  <p:clrMapOvr>
    <a:masterClrMapping/>
  </p:clrMapOvr>
  <p:transition advTm="3000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30400" y="228600"/>
            <a:ext cx="9956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r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828800" y="1676400"/>
            <a:ext cx="10058400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text styles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625600" y="64008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n-US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800" y="64008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en-US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448800" y="64008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C340097A-C1E5-46EB-B8FF-18C7F748570B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lang="en-US" altLang="en-US" sz="4400" b="1" kern="1200" cap="small" spc="50" baseline="0" smtClean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ill Sans MT" panose="020B0502020104020203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ill Sans MT" panose="020B0502020104020203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ill Sans MT" panose="020B0502020104020203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ill Sans MT" panose="020B0502020104020203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ill Sans MT" panose="020B0502020104020203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ill Sans MT" panose="020B0502020104020203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ill Sans MT" panose="020B0502020104020203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ill Sans MT" panose="020B0502020104020203" pitchFamily="34" charset="0"/>
        </a:defRPr>
      </a:lvl9pPr>
    </p:titleStyle>
    <p:bodyStyle>
      <a:lvl1pPr marL="342900" indent="-342900" algn="l" rtl="0" eaLnBrk="1" fontAlgn="base" hangingPunct="1">
        <a:spcBef>
          <a:spcPts val="1200"/>
        </a:spcBef>
        <a:spcAft>
          <a:spcPts val="1200"/>
        </a:spcAft>
        <a:buClr>
          <a:srgbClr val="F3DA71"/>
        </a:buClr>
        <a:buSzPct val="70000"/>
        <a:buFont typeface="Wingdings 3" panose="05040102010807070707" pitchFamily="18" charset="2"/>
        <a:buChar char=""/>
        <a:defRPr lang="en-US" altLang="en-US" sz="3200" kern="1200" dirty="0" smtClean="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file:///\\TREAS_MSHFA_FS1\DATA\SHARED\MSHFA\Open%20House\Built%20by%20Bonds%20powerpoint\BB%20BONDS%20issuing%20bonds.ppt#-1,5,&#8220;Structure&#8221; the Deal" TargetMode="Externa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file:///\\TREAS_MSHFA_FS1\DATA\SHARED\MSHFA\Open%20House\Built%20by%20Bonds%20powerpoint\BB%20BONDS%205x7.ppt#-1,2,Holders of Municipal Debt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file:///\\TREAS_MSHFA_FS1\DATA\SHARED\MSHFA\Open%20House\Built%20by%20Bonds%20powerpoint\BB%20BONDS%20issuing%20bonds.ppt#-1,9,Close the Deal" TargetMode="Externa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1.emf"/><Relationship Id="rId4" Type="http://schemas.openxmlformats.org/officeDocument/2006/relationships/package" Target="../embeddings/Microsoft_Excel_Worksheet1.xlsx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19400" y="1524000"/>
            <a:ext cx="7543800" cy="2819400"/>
          </a:xfrm>
        </p:spPr>
        <p:txBody>
          <a:bodyPr/>
          <a:lstStyle/>
          <a:p>
            <a:r>
              <a:rPr lang="en-US" altLang="en-US" dirty="0" smtClean="0"/>
              <a:t>Built by Bonds</a:t>
            </a:r>
            <a:endParaRPr lang="en-US" altLang="en-US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819400" y="5257800"/>
            <a:ext cx="7543800" cy="1066800"/>
          </a:xfrm>
        </p:spPr>
        <p:txBody>
          <a:bodyPr/>
          <a:lstStyle/>
          <a:p>
            <a:r>
              <a:rPr lang="en-US" altLang="en-US" sz="3600" dirty="0"/>
              <a:t>Issuing Bonds with</a:t>
            </a:r>
            <a:r>
              <a:rPr lang="en-US" altLang="en-US" sz="3600" b="1" dirty="0"/>
              <a:t/>
            </a:r>
            <a:br>
              <a:rPr lang="en-US" altLang="en-US" sz="3600" b="1" dirty="0"/>
            </a:br>
            <a:r>
              <a:rPr lang="en-US" altLang="en-US" sz="3600" dirty="0"/>
              <a:t>Bureau of State &amp; Authority Finance</a:t>
            </a:r>
            <a:endParaRPr lang="en-US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“Size” the </a:t>
            </a:r>
            <a:r>
              <a:rPr lang="en-US" altLang="en-US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Deal</a:t>
            </a:r>
            <a:endParaRPr lang="en-US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ctangle 6"/>
          <p:cNvSpPr txBox="1">
            <a:spLocks noChangeArrowheads="1"/>
          </p:cNvSpPr>
          <p:nvPr/>
        </p:nvSpPr>
        <p:spPr>
          <a:xfrm>
            <a:off x="5522914" y="2209800"/>
            <a:ext cx="5145087" cy="1752600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endParaRPr lang="en-US" altLang="en-US" sz="2800" dirty="0">
              <a:solidFill>
                <a:schemeClr val="bg1"/>
              </a:solidFill>
            </a:endParaRPr>
          </a:p>
        </p:txBody>
      </p:sp>
      <p:sp>
        <p:nvSpPr>
          <p:cNvPr id="20" name="Content Placeholder 19"/>
          <p:cNvSpPr>
            <a:spLocks noGrp="1"/>
          </p:cNvSpPr>
          <p:nvPr>
            <p:ph sz="half" idx="2"/>
          </p:nvPr>
        </p:nvSpPr>
        <p:spPr>
          <a:xfrm>
            <a:off x="5334000" y="1676400"/>
            <a:ext cx="6553200" cy="2438400"/>
          </a:xfrm>
        </p:spPr>
        <p:txBody>
          <a:bodyPr/>
          <a:lstStyle/>
          <a:p>
            <a:r>
              <a:rPr lang="en-US" sz="2800" dirty="0"/>
              <a:t>Define the project needs</a:t>
            </a:r>
          </a:p>
          <a:p>
            <a:r>
              <a:rPr lang="en-US" sz="2800" dirty="0"/>
              <a:t>Find out how much money the borrower needs</a:t>
            </a:r>
          </a:p>
          <a:p>
            <a:pPr marL="0" indent="0">
              <a:buNone/>
            </a:pPr>
            <a:endParaRPr lang="en-US" sz="2800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0" y="1402702"/>
            <a:ext cx="2800885" cy="350018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8200" y="4195254"/>
            <a:ext cx="1584170" cy="1978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969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State and Authority Finance</a:t>
            </a:r>
            <a:endParaRPr lang="en-US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2800" dirty="0" smtClean="0"/>
              <a:t>The Bonding Process</a:t>
            </a:r>
          </a:p>
          <a:p>
            <a:r>
              <a:rPr lang="en-US" altLang="en-US" sz="2800" dirty="0" smtClean="0"/>
              <a:t>How does the Bureau accomplish its mission</a:t>
            </a:r>
            <a:endParaRPr lang="en-US" sz="28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0" y="3361005"/>
            <a:ext cx="7166118" cy="3077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414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Timing is Everything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91200" y="2306025"/>
            <a:ext cx="6113106" cy="3200400"/>
          </a:xfrm>
        </p:spPr>
        <p:txBody>
          <a:bodyPr/>
          <a:lstStyle/>
          <a:p>
            <a:r>
              <a:rPr lang="en-US" altLang="en-US" sz="2800" dirty="0" smtClean="0"/>
              <a:t>Find </a:t>
            </a:r>
            <a:r>
              <a:rPr lang="en-US" altLang="en-US" sz="2800" dirty="0" smtClean="0">
                <a:solidFill>
                  <a:srgbClr val="F3DA71"/>
                </a:solidFill>
              </a:rPr>
              <a:t>out when </a:t>
            </a:r>
            <a:r>
              <a:rPr lang="en-US" altLang="en-US" sz="2800" dirty="0" smtClean="0"/>
              <a:t>the borrower needs the money</a:t>
            </a:r>
          </a:p>
          <a:p>
            <a:r>
              <a:rPr lang="en-US" altLang="en-US" sz="2800" dirty="0" smtClean="0"/>
              <a:t>Work with team members to develop a schedule to ensure the borrower receives the money when needed</a:t>
            </a:r>
            <a:endParaRPr lang="en-US" sz="2800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9604" y="609600"/>
            <a:ext cx="3874995" cy="585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620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Select the Team</a:t>
            </a:r>
            <a:endParaRPr lang="en-US" altLang="en-US" dirty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sz="half" idx="2"/>
          </p:nvPr>
        </p:nvSpPr>
        <p:spPr>
          <a:xfrm>
            <a:off x="1600200" y="1654629"/>
            <a:ext cx="6477000" cy="4419600"/>
          </a:xfrm>
        </p:spPr>
        <p:txBody>
          <a:bodyPr/>
          <a:lstStyle/>
          <a:p>
            <a:pPr>
              <a:buClr>
                <a:srgbClr val="F3DA71"/>
              </a:buClr>
              <a:buSzPct val="70000"/>
              <a:buFont typeface="Wingdings 3" panose="05040102010807070707" pitchFamily="18" charset="2"/>
              <a:buChar char=""/>
            </a:pPr>
            <a:r>
              <a:rPr lang="en-US" altLang="en-US" sz="2400" dirty="0" smtClean="0">
                <a:solidFill>
                  <a:srgbClr val="F3DA71"/>
                </a:solidFill>
              </a:rPr>
              <a:t>Underwriters:  </a:t>
            </a:r>
            <a:r>
              <a:rPr lang="en-US" altLang="en-US" sz="2400" dirty="0" smtClean="0"/>
              <a:t>sell/place the bonds with investors</a:t>
            </a:r>
          </a:p>
          <a:p>
            <a:pPr>
              <a:buClr>
                <a:srgbClr val="F3DA71"/>
              </a:buClr>
              <a:buSzPct val="70000"/>
              <a:buFont typeface="Wingdings 3" panose="05040102010807070707" pitchFamily="18" charset="2"/>
              <a:buChar char=""/>
            </a:pPr>
            <a:r>
              <a:rPr lang="en-US" altLang="en-US" sz="2400" dirty="0" smtClean="0">
                <a:solidFill>
                  <a:srgbClr val="F3DA71"/>
                </a:solidFill>
              </a:rPr>
              <a:t>Bond counsel:  </a:t>
            </a:r>
            <a:r>
              <a:rPr lang="en-US" altLang="en-US" sz="2400" dirty="0" smtClean="0"/>
              <a:t>provides legal advice as well as opinions on the legality and taxability of bonds</a:t>
            </a:r>
          </a:p>
          <a:p>
            <a:pPr>
              <a:buClr>
                <a:srgbClr val="F3DA71"/>
              </a:buClr>
              <a:buSzPct val="70000"/>
              <a:buFont typeface="Wingdings 3" panose="05040102010807070707" pitchFamily="18" charset="2"/>
              <a:buChar char=""/>
            </a:pPr>
            <a:r>
              <a:rPr lang="en-US" altLang="en-US" sz="2400" dirty="0" smtClean="0">
                <a:solidFill>
                  <a:srgbClr val="F3DA71"/>
                </a:solidFill>
              </a:rPr>
              <a:t>Trustee:  </a:t>
            </a:r>
            <a:r>
              <a:rPr lang="en-US" altLang="en-US" sz="2400" dirty="0" smtClean="0"/>
              <a:t>manages the flow of funds</a:t>
            </a:r>
          </a:p>
          <a:p>
            <a:pPr>
              <a:buClr>
                <a:srgbClr val="F3DA71"/>
              </a:buClr>
              <a:buSzPct val="70000"/>
              <a:buFont typeface="Wingdings 3" panose="05040102010807070707" pitchFamily="18" charset="2"/>
              <a:buChar char=""/>
            </a:pPr>
            <a:r>
              <a:rPr lang="en-US" altLang="en-US" sz="2400" dirty="0" smtClean="0">
                <a:solidFill>
                  <a:srgbClr val="F3DA71"/>
                </a:solidFill>
              </a:rPr>
              <a:t>Financial Advisor: </a:t>
            </a:r>
            <a:r>
              <a:rPr lang="en-US" altLang="en-US" sz="2400" dirty="0" smtClean="0"/>
              <a:t>independent third party that advises the borrower regarding the terms and structure of the deal</a:t>
            </a:r>
            <a:endParaRPr lang="en-US" altLang="en-US" sz="2400" dirty="0"/>
          </a:p>
        </p:txBody>
      </p:sp>
      <p:pic>
        <p:nvPicPr>
          <p:cNvPr id="15" name="Content Placeholder 14"/>
          <p:cNvPicPr>
            <a:picLocks noGrp="1" noChangeAspect="1"/>
          </p:cNvPicPr>
          <p:nvPr>
            <p:ph sz="half" idx="1"/>
          </p:nvPr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8185214" y="1679563"/>
            <a:ext cx="3701986" cy="4413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60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620712"/>
            <a:ext cx="10363200" cy="1143000"/>
          </a:xfrm>
        </p:spPr>
        <p:txBody>
          <a:bodyPr/>
          <a:lstStyle/>
          <a:p>
            <a:r>
              <a:rPr lang="en-US" altLang="en-US" smtClean="0"/>
              <a:t>Finance Team Members</a:t>
            </a:r>
            <a:endParaRPr lang="en-US" alt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2865120" y="1981200"/>
            <a:ext cx="4389120" cy="4114800"/>
          </a:xfrm>
        </p:spPr>
        <p:txBody>
          <a:bodyPr/>
          <a:lstStyle/>
          <a:p>
            <a:r>
              <a:rPr lang="en-US" altLang="en-US" sz="2400" dirty="0"/>
              <a:t>Issuer </a:t>
            </a:r>
          </a:p>
          <a:p>
            <a:r>
              <a:rPr lang="en-US" altLang="en-US" sz="2400" dirty="0"/>
              <a:t>Issuer’s Counsel</a:t>
            </a:r>
          </a:p>
          <a:p>
            <a:r>
              <a:rPr lang="en-US" altLang="en-US" sz="2400" dirty="0"/>
              <a:t>Financial Advisor</a:t>
            </a:r>
          </a:p>
          <a:p>
            <a:r>
              <a:rPr lang="en-US" altLang="en-US" sz="2400" dirty="0"/>
              <a:t>Bond Counsel</a:t>
            </a:r>
          </a:p>
          <a:p>
            <a:r>
              <a:rPr lang="en-US" altLang="en-US" sz="2400" dirty="0" smtClean="0"/>
              <a:t>Underwriter</a:t>
            </a:r>
            <a:endParaRPr lang="en-US" altLang="en-US" sz="2400" dirty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6522720" y="1981200"/>
            <a:ext cx="4754880" cy="4114800"/>
          </a:xfrm>
        </p:spPr>
        <p:txBody>
          <a:bodyPr/>
          <a:lstStyle/>
          <a:p>
            <a:r>
              <a:rPr lang="en-US" altLang="en-US" sz="2400" dirty="0"/>
              <a:t>Underwriter’s Counsel</a:t>
            </a:r>
          </a:p>
          <a:p>
            <a:r>
              <a:rPr lang="en-US" altLang="en-US" sz="2400" dirty="0"/>
              <a:t>Trustee</a:t>
            </a:r>
          </a:p>
          <a:p>
            <a:r>
              <a:rPr lang="en-US" altLang="en-US" sz="2400" dirty="0"/>
              <a:t>Rating Agencies</a:t>
            </a:r>
          </a:p>
          <a:p>
            <a:r>
              <a:rPr lang="en-US" altLang="en-US" sz="2400" dirty="0"/>
              <a:t>Credit Enhancement Providers</a:t>
            </a:r>
            <a:endParaRPr lang="en-US" altLang="en-US" sz="2400" dirty="0"/>
          </a:p>
        </p:txBody>
      </p:sp>
      <p:sp>
        <p:nvSpPr>
          <p:cNvPr id="9221" name="AutoShape 5">
            <a:hlinkClick r:id="rId2" action="ppaction://hlinkpres?slideindex=5&amp;slidetitle=“Structure” the Deal" highlightClick="1"/>
          </p:cNvPr>
          <p:cNvSpPr>
            <a:spLocks noChangeArrowheads="1"/>
          </p:cNvSpPr>
          <p:nvPr/>
        </p:nvSpPr>
        <p:spPr bwMode="auto">
          <a:xfrm>
            <a:off x="10160000" y="6530976"/>
            <a:ext cx="304800" cy="327025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8080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3821412"/>
      </p:ext>
    </p:extLst>
  </p:cSld>
  <p:clrMapOvr>
    <a:masterClrMapping/>
  </p:clrMapOvr>
  <p:transition advTm="2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“Structure” the Deal</a:t>
            </a:r>
            <a:endParaRPr lang="en-US" altLang="en-US" dirty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5181600" y="1981200"/>
            <a:ext cx="6096000" cy="4114800"/>
          </a:xfrm>
        </p:spPr>
        <p:txBody>
          <a:bodyPr/>
          <a:lstStyle/>
          <a:p>
            <a:r>
              <a:rPr lang="en-US" altLang="en-US" sz="2400" dirty="0" smtClean="0"/>
              <a:t>Determine the maturity of the bonds - When the investor is repaid the principal on their investment</a:t>
            </a:r>
          </a:p>
          <a:p>
            <a:r>
              <a:rPr lang="en-US" altLang="en-US" sz="2400" dirty="0" smtClean="0"/>
              <a:t>Determine the security for the bonds - The strength of the security will affect the interest rate on the bonds</a:t>
            </a:r>
          </a:p>
          <a:p>
            <a:r>
              <a:rPr lang="en-US" altLang="en-US" sz="2400" dirty="0" smtClean="0"/>
              <a:t>Ascertain the most cost effective interest rate mode, income tax status, and terms of re-payment</a:t>
            </a:r>
            <a:endParaRPr lang="en-US" altLang="en-US" sz="2400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133600" y="2386089"/>
            <a:ext cx="2613852" cy="3305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671303"/>
      </p:ext>
    </p:extLst>
  </p:cSld>
  <p:clrMapOvr>
    <a:masterClrMapping/>
  </p:clrMapOvr>
  <p:transition advTm="3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Debt Instruments</a:t>
            </a:r>
            <a:endParaRPr lang="en-US" altLang="en-US"/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>
          <a:xfrm>
            <a:off x="1981200" y="4938907"/>
            <a:ext cx="9601200" cy="1009650"/>
          </a:xfrm>
        </p:spPr>
        <p:txBody>
          <a:bodyPr/>
          <a:lstStyle/>
          <a:p>
            <a:pPr marL="0" indent="0">
              <a:buNone/>
            </a:pPr>
            <a:r>
              <a:rPr lang="en-US" sz="2400" dirty="0"/>
              <a:t>A note is essentially the same as a bond except that the debt must be repaid within one </a:t>
            </a:r>
            <a:r>
              <a:rPr lang="en-US" sz="2400" dirty="0" smtClean="0"/>
              <a:t>year</a:t>
            </a:r>
            <a:endParaRPr lang="en-US" sz="2400" dirty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1981200" y="2796103"/>
            <a:ext cx="9601200" cy="1020125"/>
          </a:xfrm>
        </p:spPr>
        <p:txBody>
          <a:bodyPr/>
          <a:lstStyle/>
          <a:p>
            <a:pPr marL="0" indent="0">
              <a:buNone/>
            </a:pPr>
            <a:r>
              <a:rPr lang="en-US" altLang="en-US" sz="2400" dirty="0" smtClean="0"/>
              <a:t>A bond is written evidence of a borrower’s obligation to pay principal and interest at specified times and dates on money borrowed</a:t>
            </a:r>
            <a:endParaRPr lang="en-US" altLang="en-US" sz="2400" dirty="0"/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1981200" y="2133600"/>
            <a:ext cx="7772400" cy="584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3" tIns="45711" rIns="91423" bIns="45711">
            <a:spAutoFit/>
          </a:bodyPr>
          <a:lstStyle>
            <a:lvl1pPr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3200" dirty="0">
                <a:solidFill>
                  <a:srgbClr val="F3DA7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BONDS </a:t>
            </a:r>
            <a:r>
              <a:rPr lang="en-US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US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Long-Term Financing)</a:t>
            </a:r>
            <a:endParaRPr lang="en-US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1981200" y="4280539"/>
            <a:ext cx="6680200" cy="584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3" tIns="45711" rIns="91423" bIns="45711">
            <a:spAutoFit/>
          </a:bodyPr>
          <a:lstStyle>
            <a:lvl1pPr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3200" dirty="0">
                <a:solidFill>
                  <a:srgbClr val="F3DA7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NOTES </a:t>
            </a:r>
            <a:r>
              <a:rPr lang="en-US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(</a:t>
            </a:r>
            <a:r>
              <a:rPr lang="en-US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Short-Term Financing)</a:t>
            </a:r>
            <a:endParaRPr lang="en-US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16385396"/>
      </p:ext>
    </p:extLst>
  </p:cSld>
  <p:clrMapOvr>
    <a:masterClrMapping/>
  </p:clrMapOvr>
  <p:transition advTm="2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Types of Bonds</a:t>
            </a:r>
            <a:endParaRPr lang="en-US" altLang="en-US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2400" dirty="0" smtClean="0">
                <a:solidFill>
                  <a:srgbClr val="F3DA71"/>
                </a:solidFill>
              </a:rPr>
              <a:t>Municipal Bonds </a:t>
            </a:r>
            <a:r>
              <a:rPr lang="en-US" altLang="en-US" sz="2400" dirty="0" smtClean="0"/>
              <a:t>(when issued for a public purpose project) are exempt from federal and state income taxes.</a:t>
            </a:r>
          </a:p>
          <a:p>
            <a:r>
              <a:rPr lang="en-US" altLang="en-US" sz="2400" dirty="0" smtClean="0">
                <a:solidFill>
                  <a:srgbClr val="F3DA71"/>
                </a:solidFill>
              </a:rPr>
              <a:t>General Obligation (G.O.) Bonds </a:t>
            </a:r>
            <a:r>
              <a:rPr lang="en-US" altLang="en-US" sz="2400" dirty="0" smtClean="0"/>
              <a:t>are secured by the “full faith and credit” of the issuer.  The holders of a G.O. bond have the right to establish a tax levy or appropriation in order to satisfy the issuer’s obligation.</a:t>
            </a:r>
          </a:p>
          <a:p>
            <a:r>
              <a:rPr lang="en-US" altLang="en-US" sz="2400" dirty="0" smtClean="0">
                <a:solidFill>
                  <a:srgbClr val="F3DA71"/>
                </a:solidFill>
              </a:rPr>
              <a:t>Revenue Bonds </a:t>
            </a:r>
            <a:r>
              <a:rPr lang="en-US" altLang="en-US" sz="2400" dirty="0" smtClean="0"/>
              <a:t>are payable from specific sources of revenues, other than property taxes, and are not backed by the “full faith and credit” of the issuer.</a:t>
            </a:r>
            <a:endParaRPr lang="en-U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4197032323"/>
      </p:ext>
    </p:extLst>
  </p:cSld>
  <p:clrMapOvr>
    <a:masterClrMapping/>
  </p:clrMapOvr>
  <p:transition advTm="2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Forms of Municipal Bonds</a:t>
            </a:r>
            <a:endParaRPr lang="en-US" altLang="en-US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>
                <a:solidFill>
                  <a:srgbClr val="F3DA71"/>
                </a:solidFill>
              </a:rPr>
              <a:t>Serial Bonds </a:t>
            </a:r>
            <a:r>
              <a:rPr lang="en-US" sz="2400" dirty="0"/>
              <a:t>- Repayment of principal on an annual basis</a:t>
            </a:r>
          </a:p>
          <a:p>
            <a:r>
              <a:rPr lang="en-US" sz="2400" dirty="0">
                <a:solidFill>
                  <a:srgbClr val="F3DA71"/>
                </a:solidFill>
              </a:rPr>
              <a:t>Term Bonds </a:t>
            </a:r>
            <a:r>
              <a:rPr lang="en-US" sz="2400" dirty="0"/>
              <a:t>- Single repayment (maturity) of principal</a:t>
            </a:r>
          </a:p>
          <a:p>
            <a:r>
              <a:rPr lang="en-US" sz="2400" dirty="0">
                <a:solidFill>
                  <a:srgbClr val="F3DA71"/>
                </a:solidFill>
              </a:rPr>
              <a:t>Capital Appreciation Bonds (CABs) </a:t>
            </a:r>
            <a:r>
              <a:rPr lang="en-US" sz="2400" dirty="0"/>
              <a:t>-  Bonds that pay no interest prior to their maturity.  The difference between the purchase price and the final maturity value represents the interest earned on the bond</a:t>
            </a:r>
          </a:p>
          <a:p>
            <a:r>
              <a:rPr lang="en-US" sz="2400" dirty="0">
                <a:solidFill>
                  <a:srgbClr val="F3DA71"/>
                </a:solidFill>
              </a:rPr>
              <a:t>Variable Rate Demand Bonds (VDRO’s) </a:t>
            </a:r>
            <a:r>
              <a:rPr lang="en-US" sz="2400" dirty="0"/>
              <a:t>- Bonds issued with a variable interest rate.  Investors have the right to ‘put’ the bonds back to the issuer.  VDRO’s require liquidity in the form of a letter of credit.</a:t>
            </a:r>
          </a:p>
          <a:p>
            <a:endParaRPr lang="en-US" dirty="0"/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2133600" y="4419600"/>
            <a:ext cx="5562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17" tIns="45708" rIns="91417" bIns="45708"/>
          <a:lstStyle>
            <a:lvl1pPr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l" eaLnBrk="1" hangingPunct="1"/>
            <a:endParaRPr lang="en-US" altLang="en-US" sz="17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6352645"/>
      </p:ext>
    </p:extLst>
  </p:cSld>
  <p:clrMapOvr>
    <a:masterClrMapping/>
  </p:clrMapOvr>
  <p:transition advTm="2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Types of Notes</a:t>
            </a:r>
            <a:endParaRPr lang="en-US" alt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>
                <a:solidFill>
                  <a:srgbClr val="F3DA71"/>
                </a:solidFill>
              </a:rPr>
              <a:t>Bond Anticipation Notes (BANs) </a:t>
            </a:r>
            <a:r>
              <a:rPr lang="en-US" altLang="en-US" dirty="0" smtClean="0"/>
              <a:t>are issued to obtain interim financing for projects that will eventually be financed through the sale of long-term Bonds.</a:t>
            </a:r>
          </a:p>
          <a:p>
            <a:r>
              <a:rPr lang="en-US" altLang="en-US" dirty="0" smtClean="0">
                <a:solidFill>
                  <a:srgbClr val="F3DA71"/>
                </a:solidFill>
              </a:rPr>
              <a:t>Tax and Revenue Anticipation Notes (TANs) </a:t>
            </a:r>
            <a:r>
              <a:rPr lang="en-US" altLang="en-US" dirty="0" smtClean="0"/>
              <a:t>are issued in anticipation of tax receipts or other revenues.</a:t>
            </a:r>
          </a:p>
          <a:p>
            <a:r>
              <a:rPr lang="en-US" altLang="en-US" dirty="0" smtClean="0">
                <a:solidFill>
                  <a:srgbClr val="F3DA71"/>
                </a:solidFill>
              </a:rPr>
              <a:t>Tax-Exempt Commercial Paper (TECP) </a:t>
            </a:r>
            <a:r>
              <a:rPr lang="en-US" altLang="en-US" dirty="0" smtClean="0"/>
              <a:t>is a flexible form of short-term financing that is used to smooth cash flow inefficiencies and has a maximum maturity of 270 days.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48629198"/>
      </p:ext>
    </p:extLst>
  </p:cSld>
  <p:clrMapOvr>
    <a:masterClrMapping/>
  </p:clrMapOvr>
  <p:transition advTm="2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altLang="en-US" dirty="0" smtClean="0"/>
              <a:t>More Considerations</a:t>
            </a:r>
            <a:endParaRPr lang="en-US" altLang="en-US" dirty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1600200" y="3200400"/>
            <a:ext cx="10363200" cy="1981200"/>
          </a:xfrm>
        </p:spPr>
        <p:txBody>
          <a:bodyPr/>
          <a:lstStyle/>
          <a:p>
            <a:r>
              <a:rPr lang="en-US" altLang="en-US" sz="2400" b="1" dirty="0" smtClean="0"/>
              <a:t>Rating</a:t>
            </a:r>
            <a:r>
              <a:rPr lang="en-US" altLang="en-US" sz="2400" dirty="0" smtClean="0"/>
              <a:t> - Obtain a credit rating from an independent third party to verify the credit worthiness of the borrower</a:t>
            </a:r>
          </a:p>
          <a:p>
            <a:r>
              <a:rPr lang="en-US" altLang="en-US" sz="2400" b="1" dirty="0" smtClean="0"/>
              <a:t>Insurance</a:t>
            </a:r>
            <a:r>
              <a:rPr lang="en-US" altLang="en-US" sz="2400" dirty="0" smtClean="0"/>
              <a:t> - Guaranteed payment of the bonds from a third party</a:t>
            </a:r>
          </a:p>
          <a:p>
            <a:r>
              <a:rPr lang="en-US" altLang="en-US" sz="2400" b="1" dirty="0" smtClean="0"/>
              <a:t>Letter of Credit </a:t>
            </a:r>
            <a:r>
              <a:rPr lang="en-US" altLang="en-US" sz="2400" dirty="0" smtClean="0"/>
              <a:t>- Guaranteed payment from a bank</a:t>
            </a:r>
          </a:p>
          <a:p>
            <a:endParaRPr lang="en-US" altLang="en-US" sz="2400" dirty="0"/>
          </a:p>
        </p:txBody>
      </p:sp>
      <p:sp>
        <p:nvSpPr>
          <p:cNvPr id="15364" name="Text Box 9"/>
          <p:cNvSpPr txBox="1">
            <a:spLocks noChangeArrowheads="1"/>
          </p:cNvSpPr>
          <p:nvPr/>
        </p:nvSpPr>
        <p:spPr bwMode="auto">
          <a:xfrm>
            <a:off x="1676400" y="1866900"/>
            <a:ext cx="103632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2" tIns="45716" rIns="91432" bIns="45716">
            <a:spAutoFit/>
          </a:bodyPr>
          <a:lstStyle>
            <a:lvl1pPr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3200" b="1" dirty="0">
                <a:solidFill>
                  <a:srgbClr val="F3DA71"/>
                </a:solidFill>
                <a:latin typeface="Arial" panose="020B0604020202020204" pitchFamily="34" charset="0"/>
              </a:rPr>
              <a:t>Assist the borrower in considering the  purchase of additional security</a:t>
            </a:r>
            <a:endParaRPr lang="en-US" altLang="en-US" sz="1800" dirty="0">
              <a:solidFill>
                <a:srgbClr val="F3DA7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8369769"/>
      </p:ext>
    </p:extLst>
  </p:cSld>
  <p:clrMapOvr>
    <a:masterClrMapping/>
  </p:clrMapOvr>
  <p:transition advTm="3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Credit Structure</a:t>
            </a:r>
            <a:endParaRPr lang="en-US" alt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1"/>
          </p:nvPr>
        </p:nvSpPr>
        <p:spPr>
          <a:xfrm>
            <a:off x="3556000" y="4572000"/>
            <a:ext cx="7721600" cy="1752600"/>
          </a:xfrm>
        </p:spPr>
        <p:txBody>
          <a:bodyPr/>
          <a:lstStyle/>
          <a:p>
            <a:pPr>
              <a:lnSpc>
                <a:spcPct val="90000"/>
              </a:lnSpc>
              <a:buClr>
                <a:srgbClr val="FFCF05"/>
              </a:buClr>
              <a:buSzPct val="65000"/>
              <a:buFont typeface="Wingdings 3" panose="05040102010807070707" pitchFamily="18" charset="2"/>
              <a:buChar char=""/>
            </a:pPr>
            <a:r>
              <a:rPr lang="en-US" altLang="en-US" dirty="0"/>
              <a:t>Moody’s Investors Service</a:t>
            </a:r>
          </a:p>
          <a:p>
            <a:pPr>
              <a:lnSpc>
                <a:spcPct val="90000"/>
              </a:lnSpc>
              <a:buClr>
                <a:srgbClr val="FFCF05"/>
              </a:buClr>
              <a:buSzPct val="65000"/>
              <a:buFont typeface="Wingdings 3" panose="05040102010807070707" pitchFamily="18" charset="2"/>
              <a:buChar char=""/>
            </a:pPr>
            <a:r>
              <a:rPr lang="en-US" altLang="en-US" dirty="0"/>
              <a:t>Standard and Poor’s (S&amp;P)</a:t>
            </a:r>
          </a:p>
          <a:p>
            <a:pPr>
              <a:lnSpc>
                <a:spcPct val="90000"/>
              </a:lnSpc>
              <a:buClr>
                <a:srgbClr val="FFCF05"/>
              </a:buClr>
              <a:buSzPct val="65000"/>
              <a:buFont typeface="Wingdings 3" panose="05040102010807070707" pitchFamily="18" charset="2"/>
              <a:buChar char=""/>
            </a:pPr>
            <a:r>
              <a:rPr lang="en-US" altLang="en-US" dirty="0"/>
              <a:t>Fitch </a:t>
            </a:r>
            <a:r>
              <a:rPr lang="en-US" altLang="en-US" dirty="0" smtClean="0"/>
              <a:t>Ratings</a:t>
            </a:r>
            <a:endParaRPr lang="en-US" altLang="en-US" sz="4800" dirty="0"/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2108200" y="1752600"/>
            <a:ext cx="4597400" cy="72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45459" tIns="72729" rIns="145459" bIns="72729">
            <a:spAutoFit/>
          </a:bodyPr>
          <a:lstStyle>
            <a:lvl1pPr defTabSz="14541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l"/>
              <a:defRPr kumimoji="1"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27075" indent="-285750" defTabSz="1454150">
              <a:spcBef>
                <a:spcPct val="20000"/>
              </a:spcBef>
              <a:buChar char="–"/>
              <a:defRPr kumimoji="1" sz="28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454150" indent="-228600" defTabSz="1454150">
              <a:spcBef>
                <a:spcPct val="20000"/>
              </a:spcBef>
              <a:buClr>
                <a:schemeClr val="accent2"/>
              </a:buClr>
              <a:buChar char="•"/>
              <a:defRPr kumimoji="1" sz="2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2182813" indent="-228600" defTabSz="1454150">
              <a:spcBef>
                <a:spcPct val="20000"/>
              </a:spcBef>
              <a:buChar char="–"/>
              <a:defRPr kumimoji="1"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909888" indent="-228600" defTabSz="1454150">
              <a:spcBef>
                <a:spcPct val="20000"/>
              </a:spcBef>
              <a:buClr>
                <a:schemeClr val="accent2"/>
              </a:buClr>
              <a:buChar char="•"/>
              <a:defRPr kumimoji="1"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3367088" indent="-228600" defTabSz="14541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kumimoji="1"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824288" indent="-228600" defTabSz="14541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kumimoji="1"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4281488" indent="-228600" defTabSz="14541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kumimoji="1"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738688" indent="-228600" defTabSz="14541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kumimoji="1"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kumimoji="0" lang="en-US" altLang="en-US" sz="3800" dirty="0">
                <a:solidFill>
                  <a:srgbClr val="FFCF05"/>
                </a:solidFill>
                <a:latin typeface="Tahoma" panose="020B0604030504040204" pitchFamily="34" charset="0"/>
              </a:rPr>
              <a:t>Credit Ratings</a:t>
            </a:r>
            <a:endParaRPr kumimoji="0" lang="en-US" altLang="en-US" b="0" dirty="0">
              <a:solidFill>
                <a:srgbClr val="FFCF05"/>
              </a:solidFill>
              <a:latin typeface="Tahoma" panose="020B0604030504040204" pitchFamily="34" charset="0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3886200" y="4572000"/>
            <a:ext cx="6237288" cy="1973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57" tIns="46028" rIns="92057" bIns="46028"/>
          <a:lstStyle>
            <a:lvl1pPr marL="546100" indent="-546100" defTabSz="14541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l"/>
              <a:defRPr kumimoji="1"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1182688" indent="-455613" defTabSz="1454150">
              <a:spcBef>
                <a:spcPct val="20000"/>
              </a:spcBef>
              <a:buChar char="–"/>
              <a:defRPr kumimoji="1" sz="28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817688" indent="-363538" defTabSz="1454150">
              <a:spcBef>
                <a:spcPct val="20000"/>
              </a:spcBef>
              <a:buClr>
                <a:schemeClr val="accent2"/>
              </a:buClr>
              <a:buChar char="•"/>
              <a:defRPr kumimoji="1" sz="2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2546350" indent="-363538" defTabSz="1454150">
              <a:spcBef>
                <a:spcPct val="20000"/>
              </a:spcBef>
              <a:buChar char="–"/>
              <a:defRPr kumimoji="1"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3273425" indent="-363538" defTabSz="1454150">
              <a:spcBef>
                <a:spcPct val="20000"/>
              </a:spcBef>
              <a:buClr>
                <a:schemeClr val="accent2"/>
              </a:buClr>
              <a:buChar char="•"/>
              <a:defRPr kumimoji="1"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3730625" indent="-363538" defTabSz="14541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kumimoji="1"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4187825" indent="-363538" defTabSz="14541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kumimoji="1"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4645025" indent="-363538" defTabSz="14541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kumimoji="1"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5102225" indent="-363538" defTabSz="14541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kumimoji="1"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  <a:buClr>
                <a:srgbClr val="FFCF05"/>
              </a:buClr>
              <a:buSzPct val="65000"/>
            </a:pPr>
            <a:endParaRPr lang="en-US" altLang="en-US" sz="3800" dirty="0">
              <a:solidFill>
                <a:schemeClr val="bg1"/>
              </a:solidFill>
            </a:endParaRP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2946400" y="2613025"/>
            <a:ext cx="8559800" cy="2247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45459" tIns="72729" rIns="145459" bIns="72729">
            <a:spAutoFit/>
          </a:bodyPr>
          <a:lstStyle>
            <a:lvl1pPr defTabSz="14541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l"/>
              <a:defRPr kumimoji="1"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27075" indent="-285750" defTabSz="1454150">
              <a:spcBef>
                <a:spcPct val="20000"/>
              </a:spcBef>
              <a:buChar char="–"/>
              <a:defRPr kumimoji="1" sz="28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454150" indent="-228600" defTabSz="1454150">
              <a:spcBef>
                <a:spcPct val="20000"/>
              </a:spcBef>
              <a:buClr>
                <a:schemeClr val="accent2"/>
              </a:buClr>
              <a:buChar char="•"/>
              <a:defRPr kumimoji="1" sz="2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2182813" indent="-228600" defTabSz="1454150">
              <a:spcBef>
                <a:spcPct val="20000"/>
              </a:spcBef>
              <a:buChar char="–"/>
              <a:defRPr kumimoji="1"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909888" indent="-228600" defTabSz="1454150">
              <a:spcBef>
                <a:spcPct val="20000"/>
              </a:spcBef>
              <a:buClr>
                <a:schemeClr val="accent2"/>
              </a:buClr>
              <a:buChar char="•"/>
              <a:defRPr kumimoji="1"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3367088" indent="-228600" defTabSz="14541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kumimoji="1"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824288" indent="-228600" defTabSz="14541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kumimoji="1"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4281488" indent="-228600" defTabSz="14541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kumimoji="1"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738688" indent="-228600" defTabSz="14541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kumimoji="1"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kumimoji="0" lang="en-US" altLang="en-US" sz="2200" b="0" dirty="0">
                <a:solidFill>
                  <a:schemeClr val="bg1"/>
                </a:solidFill>
              </a:rPr>
              <a:t>A credit rating agency evaluates the “credit worthiness” of the borrower and the ability of the borrower to repay the debt. </a:t>
            </a:r>
          </a:p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kumimoji="0" lang="en-US" altLang="en-US" sz="2200" b="0" dirty="0">
                <a:solidFill>
                  <a:schemeClr val="bg1"/>
                </a:solidFill>
              </a:rPr>
              <a:t>Three independent companies publish credit ratings upon</a:t>
            </a:r>
            <a:r>
              <a:rPr kumimoji="0" lang="en-US" altLang="en-US" sz="2200" b="0" dirty="0"/>
              <a:t> </a:t>
            </a:r>
            <a:r>
              <a:rPr kumimoji="0" lang="en-US" altLang="en-US" sz="2200" b="0" dirty="0">
                <a:solidFill>
                  <a:schemeClr val="bg1"/>
                </a:solidFill>
              </a:rPr>
              <a:t>request for both corporate and municipal debt.  They are:</a:t>
            </a:r>
          </a:p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kumimoji="0" lang="en-US" altLang="en-US" sz="2500" b="0" dirty="0"/>
          </a:p>
        </p:txBody>
      </p:sp>
    </p:spTree>
    <p:extLst>
      <p:ext uri="{BB962C8B-B14F-4D97-AF65-F5344CB8AC3E}">
        <p14:creationId xmlns:p14="http://schemas.microsoft.com/office/powerpoint/2010/main" val="1113743814"/>
      </p:ext>
    </p:extLst>
  </p:cSld>
  <p:clrMapOvr>
    <a:masterClrMapping/>
  </p:clrMapOvr>
  <p:transition advTm="2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altLang="en-US" dirty="0" smtClean="0"/>
              <a:t>Short-Term Credit Ratings</a:t>
            </a:r>
            <a:endParaRPr lang="en-US" altLang="en-US" dirty="0"/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3293895"/>
              </p:ext>
            </p:extLst>
          </p:nvPr>
        </p:nvGraphicFramePr>
        <p:xfrm>
          <a:off x="2407920" y="2133600"/>
          <a:ext cx="8869680" cy="368262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60320"/>
                <a:gridCol w="2103120"/>
                <a:gridCol w="2103120"/>
                <a:gridCol w="2103120"/>
              </a:tblGrid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F3DA7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Category</a:t>
                      </a:r>
                      <a:endParaRPr lang="en-US" sz="2400" dirty="0">
                        <a:solidFill>
                          <a:srgbClr val="F3DA71"/>
                        </a:solidFill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7160" marR="137160" marT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F3DA7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 &amp; P</a:t>
                      </a:r>
                      <a:endParaRPr lang="en-US" sz="1100" dirty="0">
                        <a:solidFill>
                          <a:srgbClr val="F3DA71"/>
                        </a:solidFill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7160" marR="137160" marT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F3DA7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Moody’s</a:t>
                      </a:r>
                      <a:endParaRPr lang="en-US" sz="1100" dirty="0">
                        <a:solidFill>
                          <a:srgbClr val="F3DA71"/>
                        </a:solidFill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7160" marR="137160" marT="0" anchor="b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F3DA7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Fitch</a:t>
                      </a:r>
                      <a:endParaRPr lang="en-US" sz="1100" dirty="0">
                        <a:solidFill>
                          <a:srgbClr val="F3DA71"/>
                        </a:solidFill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7160" marR="137160" marT="0" anchor="b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Very Strong</a:t>
                      </a:r>
                      <a:endParaRPr lang="en-US" sz="24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7160" marR="137160" marT="182880" marB="182880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S&amp;P-1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7160" marR="137160" marT="182880" marB="182880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MIG-1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7160" marR="137160" marT="182880" marB="182880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F-1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7160" marR="137160" marT="182880" marB="182880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Satisfactory</a:t>
                      </a:r>
                      <a:endParaRPr lang="en-US" sz="24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7160" marR="137160" marT="182880" marB="18288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S&amp;P-2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7160" marR="137160" marT="182880" marB="18288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MIG-2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7160" marR="137160" marT="182880" marB="18288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F-2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7160" marR="137160" marT="182880" marB="182880"/>
                </a:tc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Satisfactory</a:t>
                      </a:r>
                      <a:br>
                        <a:rPr lang="en-US" sz="2400" b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</a:br>
                      <a:r>
                        <a:rPr lang="en-US" sz="2000" b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but </a:t>
                      </a:r>
                      <a:r>
                        <a:rPr lang="en-US" sz="2000" b="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susceptible</a:t>
                      </a:r>
                      <a:endParaRPr lang="en-US" sz="2400" b="0" dirty="0">
                        <a:solidFill>
                          <a:schemeClr val="bg1"/>
                        </a:solidFill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7160" marR="137160" marT="182880" marB="18288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137160" marR="137160" marT="182880" marB="18288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MIG-3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7160" marR="137160" marT="182880" marB="18288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F-3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7160" marR="137160" marT="182880" marB="182880"/>
                </a:tc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Speculative</a:t>
                      </a:r>
                      <a:endParaRPr lang="en-US" sz="24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7160" marR="137160" marT="182880" marB="18288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S&amp;P-3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7160" marR="137160" marT="182880" marB="18288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MIG-4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7160" marR="137160" marT="182880" marB="18288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F-4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7160" marR="137160" marT="182880" marB="18288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0265572"/>
      </p:ext>
    </p:extLst>
  </p:cSld>
  <p:clrMapOvr>
    <a:masterClrMapping/>
  </p:clrMapOvr>
  <p:transition advTm="2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1615440" y="609600"/>
            <a:ext cx="9662160" cy="1143000"/>
          </a:xfrm>
        </p:spPr>
        <p:txBody>
          <a:bodyPr/>
          <a:lstStyle/>
          <a:p>
            <a:pPr algn="r"/>
            <a:r>
              <a:rPr lang="en-US" altLang="en-US" dirty="0" smtClean="0"/>
              <a:t>Long-Term Credit Ratings</a:t>
            </a:r>
            <a:endParaRPr lang="en-US" altLang="en-US" dirty="0"/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8576427"/>
              </p:ext>
            </p:extLst>
          </p:nvPr>
        </p:nvGraphicFramePr>
        <p:xfrm>
          <a:off x="2590800" y="1600200"/>
          <a:ext cx="8595360" cy="440366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08960"/>
                <a:gridCol w="2743200"/>
                <a:gridCol w="2743200"/>
              </a:tblGrid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F3DA7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Category</a:t>
                      </a:r>
                      <a:endParaRPr lang="en-US" sz="2400" dirty="0">
                        <a:solidFill>
                          <a:srgbClr val="F3DA71"/>
                        </a:solidFill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7160" marR="137160" marT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rgbClr val="F3DA7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 &amp; P/Fitch </a:t>
                      </a:r>
                      <a:endParaRPr lang="en-US" sz="2400" dirty="0">
                        <a:solidFill>
                          <a:srgbClr val="F3DA71"/>
                        </a:solidFill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7160" marR="137160" marT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F3DA7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Moody’s</a:t>
                      </a:r>
                      <a:endParaRPr lang="en-US" sz="2400" dirty="0">
                        <a:solidFill>
                          <a:srgbClr val="F3DA71"/>
                        </a:solidFill>
                        <a:effectLst/>
                        <a:latin typeface="+mn-lt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7160" marR="137160" marT="0" anchor="b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ctr">
                        <a:lnSpc>
                          <a:spcPct val="95000"/>
                        </a:lnSpc>
                      </a:pPr>
                      <a:r>
                        <a:rPr lang="en-US" sz="24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Highest</a:t>
                      </a:r>
                    </a:p>
                  </a:txBody>
                  <a:tcPr marL="137160" marR="137160" marT="137160" marB="137160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95000"/>
                        </a:lnSpc>
                      </a:pPr>
                      <a:r>
                        <a:rPr lang="en-US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AAA</a:t>
                      </a:r>
                    </a:p>
                  </a:txBody>
                  <a:tcPr marL="137160" marR="137160" marT="137160" marB="137160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95000"/>
                        </a:lnSpc>
                      </a:pPr>
                      <a:r>
                        <a:rPr lang="en-US" sz="20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Aaa</a:t>
                      </a:r>
                      <a:endParaRPr lang="en-US" sz="20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137160" marR="137160" marT="137160" marB="137160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ctr">
                        <a:lnSpc>
                          <a:spcPct val="95000"/>
                        </a:lnSpc>
                      </a:pPr>
                      <a:r>
                        <a:rPr lang="en-US" sz="24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Very Strong</a:t>
                      </a:r>
                    </a:p>
                  </a:txBody>
                  <a:tcPr marL="137160" marR="137160" marT="137160" marB="137160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95000"/>
                        </a:lnSpc>
                      </a:pPr>
                      <a:r>
                        <a:rPr lang="en-US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AA+ / AA / AA-</a:t>
                      </a:r>
                    </a:p>
                  </a:txBody>
                  <a:tcPr marL="137160" marR="137160" marT="137160" marB="137160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95000"/>
                        </a:lnSpc>
                      </a:pPr>
                      <a:r>
                        <a:rPr lang="en-US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Aa1 / Aa2 / Aa3</a:t>
                      </a:r>
                    </a:p>
                  </a:txBody>
                  <a:tcPr marL="137160" marR="137160" marT="137160" marB="137160"/>
                </a:tc>
              </a:tr>
              <a:tr h="0">
                <a:tc>
                  <a:txBody>
                    <a:bodyPr/>
                    <a:lstStyle/>
                    <a:p>
                      <a:pPr algn="l" fontAlgn="ctr">
                        <a:lnSpc>
                          <a:spcPct val="95000"/>
                        </a:lnSpc>
                      </a:pPr>
                      <a:r>
                        <a:rPr lang="en-US" sz="24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Strong </a:t>
                      </a:r>
                      <a:endParaRPr lang="en-US" sz="2400" b="1" i="0" u="none" strike="noStrike" dirty="0" smtClean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  <a:p>
                      <a:pPr algn="l" fontAlgn="ctr">
                        <a:lnSpc>
                          <a:spcPct val="95000"/>
                        </a:lnSpc>
                      </a:pPr>
                      <a:r>
                        <a:rPr lang="en-US" sz="22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but </a:t>
                      </a:r>
                      <a:r>
                        <a:rPr lang="en-US" sz="22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susceptible</a:t>
                      </a:r>
                    </a:p>
                  </a:txBody>
                  <a:tcPr marL="137160" marR="137160" marT="137160" marB="137160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95000"/>
                        </a:lnSpc>
                      </a:pPr>
                      <a:r>
                        <a:rPr lang="en-US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A+ / A / A-</a:t>
                      </a:r>
                    </a:p>
                  </a:txBody>
                  <a:tcPr marL="137160" marR="137160" marT="137160" marB="137160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95000"/>
                        </a:lnSpc>
                      </a:pPr>
                      <a:r>
                        <a:rPr lang="en-US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A1 / A2 / A3</a:t>
                      </a:r>
                    </a:p>
                  </a:txBody>
                  <a:tcPr marL="137160" marR="137160" marT="137160" marB="137160"/>
                </a:tc>
              </a:tr>
              <a:tr h="734885">
                <a:tc>
                  <a:txBody>
                    <a:bodyPr/>
                    <a:lstStyle/>
                    <a:p>
                      <a:pPr algn="l" fontAlgn="ctr">
                        <a:lnSpc>
                          <a:spcPct val="95000"/>
                        </a:lnSpc>
                      </a:pPr>
                      <a:r>
                        <a:rPr lang="en-US" sz="24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Vulnerable </a:t>
                      </a:r>
                      <a:r>
                        <a:rPr lang="en-US" sz="2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-</a:t>
                      </a:r>
                      <a:r>
                        <a:rPr lang="en-US" sz="24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/>
                      </a:r>
                      <a:br>
                        <a:rPr lang="en-US" sz="24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24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“</a:t>
                      </a:r>
                      <a:r>
                        <a:rPr lang="en-US" sz="22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Junk” Status</a:t>
                      </a:r>
                    </a:p>
                  </a:txBody>
                  <a:tcPr marL="137160" marR="137160" marT="137160" marB="137160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95000"/>
                        </a:lnSpc>
                      </a:pPr>
                      <a:r>
                        <a:rPr lang="en-US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BB+ / BB / </a:t>
                      </a:r>
                      <a:r>
                        <a:rPr lang="en-US" sz="20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BB-</a:t>
                      </a:r>
                      <a:r>
                        <a:rPr lang="en-US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/>
                      </a:r>
                      <a:br>
                        <a:rPr lang="en-US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B+ / B / </a:t>
                      </a:r>
                      <a:r>
                        <a:rPr lang="en-US" sz="20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B-</a:t>
                      </a:r>
                      <a:r>
                        <a:rPr lang="en-US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/>
                      </a:r>
                      <a:br>
                        <a:rPr lang="en-US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CCC+ / CCC / CCC-</a:t>
                      </a:r>
                    </a:p>
                  </a:txBody>
                  <a:tcPr marL="137160" marR="137160" marT="137160" marB="137160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95000"/>
                        </a:lnSpc>
                      </a:pPr>
                      <a:r>
                        <a:rPr lang="en-US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Ba1 / Ba2 / </a:t>
                      </a:r>
                      <a:r>
                        <a:rPr lang="en-US" sz="20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Ba3</a:t>
                      </a:r>
                      <a:r>
                        <a:rPr lang="en-US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/>
                      </a:r>
                      <a:br>
                        <a:rPr lang="en-US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B1/ B2 / </a:t>
                      </a:r>
                      <a:r>
                        <a:rPr lang="en-US" sz="20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B3</a:t>
                      </a:r>
                      <a:r>
                        <a:rPr lang="en-US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/>
                      </a:r>
                      <a:br>
                        <a:rPr lang="en-US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Caa1 / Caa2 / Caa3</a:t>
                      </a:r>
                    </a:p>
                  </a:txBody>
                  <a:tcPr marL="137160" marR="137160" marT="137160" marB="137160"/>
                </a:tc>
              </a:tr>
              <a:tr h="0">
                <a:tc>
                  <a:txBody>
                    <a:bodyPr/>
                    <a:lstStyle/>
                    <a:p>
                      <a:pPr algn="l" fontAlgn="ctr">
                        <a:lnSpc>
                          <a:spcPct val="95000"/>
                        </a:lnSpc>
                      </a:pPr>
                      <a:r>
                        <a:rPr lang="en-US" sz="24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Lowest Grades</a:t>
                      </a:r>
                    </a:p>
                  </a:txBody>
                  <a:tcPr marL="137160" marR="137160" marT="137160" marB="137160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95000"/>
                        </a:lnSpc>
                      </a:pPr>
                      <a:r>
                        <a:rPr lang="en-US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CC / C / D</a:t>
                      </a:r>
                    </a:p>
                  </a:txBody>
                  <a:tcPr marL="137160" marR="137160" marT="137160" marB="137160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95000"/>
                        </a:lnSpc>
                      </a:pPr>
                      <a:r>
                        <a:rPr lang="en-US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Ca / C</a:t>
                      </a:r>
                    </a:p>
                  </a:txBody>
                  <a:tcPr marL="137160" marR="137160" marT="137160" marB="13716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4355442"/>
      </p:ext>
    </p:extLst>
  </p:cSld>
  <p:clrMapOvr>
    <a:masterClrMapping/>
  </p:clrMapOvr>
  <p:transition advTm="2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Draft the Documents</a:t>
            </a:r>
            <a:endParaRPr lang="en-US" altLang="en-US" dirty="0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1752600" y="3124200"/>
            <a:ext cx="9372600" cy="4197220"/>
          </a:xfrm>
        </p:spPr>
        <p:txBody>
          <a:bodyPr/>
          <a:lstStyle/>
          <a:p>
            <a:r>
              <a:rPr lang="en-US" altLang="en-US" dirty="0" smtClean="0"/>
              <a:t>Board Resolutions</a:t>
            </a:r>
          </a:p>
          <a:p>
            <a:r>
              <a:rPr lang="en-US" altLang="en-US" dirty="0" smtClean="0"/>
              <a:t>Official Statement</a:t>
            </a:r>
          </a:p>
          <a:p>
            <a:r>
              <a:rPr lang="en-US" altLang="en-US" dirty="0" smtClean="0"/>
              <a:t>The Bonds or Notes</a:t>
            </a:r>
          </a:p>
          <a:p>
            <a:r>
              <a:rPr lang="en-US" altLang="en-US" dirty="0" smtClean="0"/>
              <a:t>Internal Revenue Service Documents</a:t>
            </a:r>
            <a:endParaRPr lang="en-US" alt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 contrast="-40000"/>
          </a:blip>
          <a:stretch>
            <a:fillRect/>
          </a:stretch>
        </p:blipFill>
        <p:spPr>
          <a:xfrm>
            <a:off x="6096000" y="1748519"/>
            <a:ext cx="6015912" cy="4082199"/>
          </a:xfrm>
          <a:prstGeom prst="rect">
            <a:avLst/>
          </a:prstGeom>
          <a:effectLst>
            <a:softEdge rad="88900"/>
          </a:effectLst>
        </p:spPr>
      </p:pic>
    </p:spTree>
    <p:extLst>
      <p:ext uri="{BB962C8B-B14F-4D97-AF65-F5344CB8AC3E}">
        <p14:creationId xmlns:p14="http://schemas.microsoft.com/office/powerpoint/2010/main" val="695953995"/>
      </p:ext>
    </p:extLst>
  </p:cSld>
  <p:clrMapOvr>
    <a:masterClrMapping/>
  </p:clrMapOvr>
  <p:transition advTm="3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Sell the Deal</a:t>
            </a:r>
            <a:endParaRPr lang="en-US" altLang="en-U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343400" y="1752600"/>
            <a:ext cx="7696200" cy="4495800"/>
          </a:xfrm>
        </p:spPr>
        <p:txBody>
          <a:bodyPr/>
          <a:lstStyle/>
          <a:p>
            <a:r>
              <a:rPr lang="en-US" altLang="en-US" dirty="0" smtClean="0"/>
              <a:t>Distribute offering document (Official Statement)</a:t>
            </a:r>
          </a:p>
          <a:p>
            <a:r>
              <a:rPr lang="en-US" altLang="en-US" dirty="0" smtClean="0"/>
              <a:t>Underwriters market to banks, funds, and individuals</a:t>
            </a:r>
          </a:p>
          <a:p>
            <a:r>
              <a:rPr lang="en-US" altLang="en-US" dirty="0" smtClean="0"/>
              <a:t>State (Authority) signs the purchase agreement</a:t>
            </a:r>
            <a:endParaRPr lang="en-US" alt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lum contrast="-40000"/>
          </a:blip>
          <a:stretch>
            <a:fillRect/>
          </a:stretch>
        </p:blipFill>
        <p:spPr>
          <a:xfrm>
            <a:off x="7974663" y="4575272"/>
            <a:ext cx="4217337" cy="22827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lum contrast="-40000"/>
          </a:blip>
          <a:stretch>
            <a:fillRect/>
          </a:stretch>
        </p:blipFill>
        <p:spPr>
          <a:xfrm>
            <a:off x="1524000" y="-6019800"/>
            <a:ext cx="4648200" cy="591523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869122900"/>
      </p:ext>
    </p:extLst>
  </p:cSld>
  <p:clrMapOvr>
    <a:masterClrMapping/>
  </p:clrMapOvr>
  <p:transition advTm="3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altLang="en-US" dirty="0" smtClean="0"/>
              <a:t>Sale of the Bonds</a:t>
            </a:r>
            <a:endParaRPr lang="en-US" alt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1905518" y="2644325"/>
            <a:ext cx="4572000" cy="3474720"/>
          </a:xfrm>
        </p:spPr>
        <p:txBody>
          <a:bodyPr/>
          <a:lstStyle/>
          <a:p>
            <a:pPr marL="0" indent="0">
              <a:buNone/>
            </a:pPr>
            <a:r>
              <a:rPr lang="en-US" altLang="en-US" sz="2400" dirty="0"/>
              <a:t>Competitive Sale: the issuer sets a date for the sale and accepts sealed bids from potential buyers. At a specified date/time the issuer opens the bids and awards the bond sale to the lowest interest cost bidder.</a:t>
            </a:r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4"/>
          </p:nvPr>
        </p:nvSpPr>
        <p:spPr>
          <a:xfrm>
            <a:off x="7162800" y="2667000"/>
            <a:ext cx="4572000" cy="3474720"/>
          </a:xfrm>
        </p:spPr>
        <p:txBody>
          <a:bodyPr/>
          <a:lstStyle/>
          <a:p>
            <a:pPr marL="0" indent="0">
              <a:buNone/>
            </a:pPr>
            <a:r>
              <a:rPr lang="en-US" altLang="en-US" sz="2400" dirty="0"/>
              <a:t>Negotiated Sale: the issuer selects an underwriter who then structures and sells the bond issue.</a:t>
            </a:r>
            <a:endParaRPr lang="en-US" altLang="en-US" sz="2400" dirty="0"/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2184918" y="1688908"/>
            <a:ext cx="8585200" cy="725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45459" tIns="72729" rIns="145459" bIns="72729">
            <a:spAutoFit/>
          </a:bodyPr>
          <a:lstStyle>
            <a:lvl1pPr defTabSz="14541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l"/>
              <a:defRPr kumimoji="1"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27075" indent="-285750" defTabSz="1454150">
              <a:spcBef>
                <a:spcPct val="20000"/>
              </a:spcBef>
              <a:buChar char="–"/>
              <a:defRPr kumimoji="1" sz="28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454150" indent="-228600" defTabSz="1454150">
              <a:spcBef>
                <a:spcPct val="20000"/>
              </a:spcBef>
              <a:buClr>
                <a:schemeClr val="accent2"/>
              </a:buClr>
              <a:buChar char="•"/>
              <a:defRPr kumimoji="1" sz="2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2182813" indent="-228600" defTabSz="1454150">
              <a:spcBef>
                <a:spcPct val="20000"/>
              </a:spcBef>
              <a:buChar char="–"/>
              <a:defRPr kumimoji="1"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909888" indent="-228600" defTabSz="1454150">
              <a:spcBef>
                <a:spcPct val="20000"/>
              </a:spcBef>
              <a:buClr>
                <a:schemeClr val="accent2"/>
              </a:buClr>
              <a:buChar char="•"/>
              <a:defRPr kumimoji="1"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3367088" indent="-228600" defTabSz="14541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kumimoji="1"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824288" indent="-228600" defTabSz="14541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kumimoji="1"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4281488" indent="-228600" defTabSz="14541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kumimoji="1"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738688" indent="-228600" defTabSz="14541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kumimoji="1"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kumimoji="0" lang="en-US" altLang="en-US" sz="3800" dirty="0">
                <a:solidFill>
                  <a:srgbClr val="F3DA71"/>
                </a:solidFill>
                <a:latin typeface="Tahoma" panose="020B0604030504040204" pitchFamily="34" charset="0"/>
              </a:rPr>
              <a:t>Competitive vs. Negotiated Sale</a:t>
            </a:r>
            <a:endParaRPr kumimoji="0" lang="en-US" altLang="en-US" sz="5700" b="0" dirty="0">
              <a:solidFill>
                <a:srgbClr val="F3DA71"/>
              </a:solidFill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3537145"/>
      </p:ext>
    </p:extLst>
  </p:cSld>
  <p:clrMapOvr>
    <a:masterClrMapping/>
  </p:clrMapOvr>
  <p:transition advTm="2000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381000" y="914400"/>
            <a:ext cx="7315200" cy="310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57" tIns="46028" rIns="92057" bIns="46028"/>
          <a:lstStyle>
            <a:lvl1pPr marL="546100" indent="-546100" defTabSz="14541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l"/>
              <a:defRPr kumimoji="1"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1182688" indent="-455613" defTabSz="1454150">
              <a:spcBef>
                <a:spcPct val="20000"/>
              </a:spcBef>
              <a:buChar char="–"/>
              <a:defRPr kumimoji="1" sz="28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817688" indent="-363538" defTabSz="1454150">
              <a:spcBef>
                <a:spcPct val="20000"/>
              </a:spcBef>
              <a:buClr>
                <a:schemeClr val="accent2"/>
              </a:buClr>
              <a:buChar char="•"/>
              <a:defRPr kumimoji="1" sz="2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2546350" indent="-363538" defTabSz="1454150">
              <a:spcBef>
                <a:spcPct val="20000"/>
              </a:spcBef>
              <a:buChar char="–"/>
              <a:defRPr kumimoji="1"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3273425" indent="-363538" defTabSz="1454150">
              <a:spcBef>
                <a:spcPct val="20000"/>
              </a:spcBef>
              <a:buClr>
                <a:schemeClr val="accent2"/>
              </a:buClr>
              <a:buChar char="•"/>
              <a:defRPr kumimoji="1"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3730625" indent="-363538" defTabSz="14541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kumimoji="1"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4187825" indent="-363538" defTabSz="14541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kumimoji="1"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4645025" indent="-363538" defTabSz="14541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kumimoji="1"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5102225" indent="-363538" defTabSz="14541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kumimoji="1"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3000" dirty="0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Who Buys Municipal Bonds</a:t>
            </a:r>
            <a:endParaRPr lang="en-US" alt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Mutual Funds</a:t>
            </a:r>
          </a:p>
          <a:p>
            <a:r>
              <a:rPr lang="en-US" altLang="en-US" dirty="0"/>
              <a:t>Insurance Companies</a:t>
            </a:r>
          </a:p>
          <a:p>
            <a:r>
              <a:rPr lang="en-US" altLang="en-US" dirty="0"/>
              <a:t>Commercial Banks</a:t>
            </a:r>
          </a:p>
          <a:p>
            <a:r>
              <a:rPr lang="en-US" altLang="en-US" dirty="0"/>
              <a:t>Individual Investors commonly called “retail” investors</a:t>
            </a:r>
          </a:p>
          <a:p>
            <a:endParaRPr lang="en-US" dirty="0"/>
          </a:p>
        </p:txBody>
      </p:sp>
      <p:sp>
        <p:nvSpPr>
          <p:cNvPr id="22532" name="AutoShape 4">
            <a:hlinkClick r:id="rId2" action="ppaction://hlinkpres?slideindex=2&amp;slidetitle=Holders of Municipal Debt" highlightClick="1"/>
          </p:cNvPr>
          <p:cNvSpPr>
            <a:spLocks noChangeArrowheads="1"/>
          </p:cNvSpPr>
          <p:nvPr/>
        </p:nvSpPr>
        <p:spPr bwMode="auto">
          <a:xfrm>
            <a:off x="10160000" y="5062538"/>
            <a:ext cx="508000" cy="652462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39729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Holders of Municipal Debt</a:t>
            </a:r>
            <a:endParaRPr lang="en-US" altLang="en-US" dirty="0"/>
          </a:p>
        </p:txBody>
      </p:sp>
      <p:sp>
        <p:nvSpPr>
          <p:cNvPr id="23556" name="AutoShape 4">
            <a:hlinkClick r:id="rId3" action="ppaction://hlinkpres?slideindex=9&amp;slidetitle=Close the Deal" highlightClick="1"/>
          </p:cNvPr>
          <p:cNvSpPr>
            <a:spLocks noChangeArrowheads="1"/>
          </p:cNvSpPr>
          <p:nvPr/>
        </p:nvSpPr>
        <p:spPr bwMode="auto">
          <a:xfrm>
            <a:off x="10058400" y="6530976"/>
            <a:ext cx="609600" cy="327025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algn="ctr"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45843544"/>
              </p:ext>
            </p:extLst>
          </p:nvPr>
        </p:nvGraphicFramePr>
        <p:xfrm>
          <a:off x="2209800" y="1447800"/>
          <a:ext cx="8778875" cy="55173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3" name="Worksheet" r:id="rId4" imgW="11791843" imgH="7410420" progId="Excel.Sheet.12">
                  <p:embed/>
                </p:oleObj>
              </mc:Choice>
              <mc:Fallback>
                <p:oleObj name="Worksheet" r:id="rId4" imgW="11791843" imgH="741042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209800" y="1447800"/>
                        <a:ext cx="8778875" cy="551736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26189530"/>
      </p:ext>
    </p:extLst>
  </p:cSld>
  <p:clrMapOvr>
    <a:masterClrMapping/>
  </p:clrMapOvr>
  <p:transition advTm="3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Close the Deal</a:t>
            </a:r>
            <a:endParaRPr lang="en-US" altLang="en-US" dirty="0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2514600" y="1981200"/>
            <a:ext cx="8763000" cy="4114800"/>
          </a:xfrm>
        </p:spPr>
        <p:txBody>
          <a:bodyPr/>
          <a:lstStyle/>
          <a:p>
            <a:r>
              <a:rPr lang="en-US" altLang="en-US" dirty="0" smtClean="0"/>
              <a:t>Sign bond purchase agreement</a:t>
            </a:r>
          </a:p>
          <a:p>
            <a:r>
              <a:rPr lang="en-US" altLang="en-US" dirty="0" smtClean="0"/>
              <a:t>Obtain legal opinions</a:t>
            </a:r>
          </a:p>
          <a:p>
            <a:r>
              <a:rPr lang="en-US" altLang="en-US" dirty="0" smtClean="0"/>
              <a:t>Finalize offering document</a:t>
            </a:r>
            <a:endParaRPr lang="en-US" altLang="en-US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9000" y="3733800"/>
            <a:ext cx="5203261" cy="3420976"/>
          </a:xfrm>
          <a:prstGeom prst="rect">
            <a:avLst/>
          </a:prstGeom>
          <a:scene3d>
            <a:camera prst="perspectiveRelaxedModerately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1850863724"/>
      </p:ext>
    </p:extLst>
  </p:cSld>
  <p:clrMapOvr>
    <a:masterClrMapping/>
  </p:clrMapOvr>
  <p:transition advTm="3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altLang="en-US" dirty="0" smtClean="0"/>
              <a:t>Show Me The Money</a:t>
            </a:r>
            <a:endParaRPr lang="en-US" altLang="en-US" dirty="0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2031262" y="2878089"/>
            <a:ext cx="8382000" cy="2590800"/>
          </a:xfrm>
        </p:spPr>
        <p:txBody>
          <a:bodyPr/>
          <a:lstStyle/>
          <a:p>
            <a:r>
              <a:rPr lang="en-US" altLang="en-US" dirty="0" smtClean="0"/>
              <a:t>Once the documents have been signed and the deal has been closed, the funds (money) is sent via wire transfer</a:t>
            </a:r>
          </a:p>
          <a:p>
            <a:r>
              <a:rPr lang="en-US" altLang="en-US" dirty="0" smtClean="0"/>
              <a:t>Release bonds to the investors</a:t>
            </a:r>
            <a:endParaRPr lang="en-US" alt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lum bright="-20000" contrast="-40000"/>
          </a:blip>
          <a:srcRect r="14582"/>
          <a:stretch/>
        </p:blipFill>
        <p:spPr>
          <a:xfrm>
            <a:off x="7696200" y="3962400"/>
            <a:ext cx="5022625" cy="3438978"/>
          </a:xfrm>
          <a:prstGeom prst="flowChartManualInpu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0714" t="9328" r="16936" b="9541"/>
          <a:stretch/>
        </p:blipFill>
        <p:spPr>
          <a:xfrm rot="18915413">
            <a:off x="1804544" y="-1749190"/>
            <a:ext cx="3764183" cy="3861869"/>
          </a:xfrm>
          <a:prstGeom prst="roundRect">
            <a:avLst/>
          </a:prstGeom>
          <a:ln>
            <a:noFill/>
          </a:ln>
          <a:effectLst>
            <a:softEdge rad="266700"/>
          </a:effectLst>
        </p:spPr>
      </p:pic>
    </p:spTree>
    <p:extLst>
      <p:ext uri="{BB962C8B-B14F-4D97-AF65-F5344CB8AC3E}">
        <p14:creationId xmlns:p14="http://schemas.microsoft.com/office/powerpoint/2010/main" val="4055193371"/>
      </p:ext>
    </p:extLst>
  </p:cSld>
  <p:clrMapOvr>
    <a:masterClrMapping/>
  </p:clrMapOvr>
  <p:transition advTm="3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age">
      <a:majorFont>
        <a:latin typeface="Gill Sans MT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esentation1" id="{235A66FE-D9E3-4392-9FBD-A5894C546A85}" vid="{A2075DBB-65BB-4B9A-B207-41F0C09EAE7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290</TotalTime>
  <Words>896</Words>
  <Application>Microsoft Office PowerPoint</Application>
  <PresentationFormat>Widescreen</PresentationFormat>
  <Paragraphs>126</Paragraphs>
  <Slides>22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0" baseType="lpstr">
      <vt:lpstr>Arial</vt:lpstr>
      <vt:lpstr>Gill Sans MT</vt:lpstr>
      <vt:lpstr>Tahoma</vt:lpstr>
      <vt:lpstr>Times New Roman</vt:lpstr>
      <vt:lpstr>Wingdings</vt:lpstr>
      <vt:lpstr>Wingdings 3</vt:lpstr>
      <vt:lpstr>Default Design</vt:lpstr>
      <vt:lpstr>Microsoft Excel Worksheet</vt:lpstr>
      <vt:lpstr>Built by Bonds</vt:lpstr>
      <vt:lpstr>“Size” the Deal</vt:lpstr>
      <vt:lpstr>State and Authority Finance</vt:lpstr>
      <vt:lpstr>Timing is Everything</vt:lpstr>
      <vt:lpstr>Select the Team</vt:lpstr>
      <vt:lpstr>Finance Team Members</vt:lpstr>
      <vt:lpstr>“Structure” the Deal</vt:lpstr>
      <vt:lpstr>Debt Instruments</vt:lpstr>
      <vt:lpstr>Types of Bonds</vt:lpstr>
      <vt:lpstr>Forms of Municipal Bonds</vt:lpstr>
      <vt:lpstr>Types of Notes</vt:lpstr>
      <vt:lpstr>More Considerations</vt:lpstr>
      <vt:lpstr>Credit Structure</vt:lpstr>
      <vt:lpstr>Short-Term Credit Ratings</vt:lpstr>
      <vt:lpstr>Long-Term Credit Ratings</vt:lpstr>
      <vt:lpstr>Draft the Documents</vt:lpstr>
      <vt:lpstr>Sell the Deal</vt:lpstr>
      <vt:lpstr>Sale of the Bonds</vt:lpstr>
      <vt:lpstr>Who Buys Municipal Bonds</vt:lpstr>
      <vt:lpstr>Holders of Municipal Debt</vt:lpstr>
      <vt:lpstr>Close the Deal</vt:lpstr>
      <vt:lpstr>Show Me The Money</vt:lpstr>
    </vt:vector>
  </TitlesOfParts>
  <Company>State of Michigan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Sage</dc:title>
  <dc:creator>Danie Lynch</dc:creator>
  <cp:lastModifiedBy>Danie Lynch</cp:lastModifiedBy>
  <cp:revision>31</cp:revision>
  <dcterms:created xsi:type="dcterms:W3CDTF">2016-08-25T19:12:38Z</dcterms:created>
  <dcterms:modified xsi:type="dcterms:W3CDTF">2016-08-26T00:17:16Z</dcterms:modified>
</cp:coreProperties>
</file>